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7" r:id="rId2"/>
    <p:sldId id="276" r:id="rId3"/>
    <p:sldId id="273" r:id="rId4"/>
    <p:sldId id="257" r:id="rId5"/>
    <p:sldId id="258" r:id="rId6"/>
    <p:sldId id="259" r:id="rId7"/>
    <p:sldId id="260" r:id="rId8"/>
    <p:sldId id="271" r:id="rId9"/>
    <p:sldId id="262" r:id="rId10"/>
    <p:sldId id="269" r:id="rId11"/>
    <p:sldId id="277" r:id="rId12"/>
    <p:sldId id="274" r:id="rId13"/>
    <p:sldId id="275" r:id="rId14"/>
    <p:sldId id="286" r:id="rId15"/>
    <p:sldId id="278" r:id="rId16"/>
    <p:sldId id="264" r:id="rId17"/>
    <p:sldId id="265" r:id="rId18"/>
    <p:sldId id="266" r:id="rId19"/>
    <p:sldId id="279" r:id="rId20"/>
    <p:sldId id="280" r:id="rId21"/>
    <p:sldId id="282" r:id="rId22"/>
    <p:sldId id="284" r:id="rId23"/>
    <p:sldId id="281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5B5"/>
    <a:srgbClr val="213D75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1D1A2-43DC-4D22-A835-F9A1843B92B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8A4C-6F6D-4D2A-9AAA-6B9D1498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78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C9B62D1-070D-44AE-B58C-E4D1F4FCFD5A}"/>
              </a:ext>
            </a:extLst>
          </p:cNvPr>
          <p:cNvSpPr/>
          <p:nvPr userDrawn="1"/>
        </p:nvSpPr>
        <p:spPr>
          <a:xfrm>
            <a:off x="-5" y="-2201"/>
            <a:ext cx="12192005" cy="807496"/>
          </a:xfrm>
          <a:prstGeom prst="rect">
            <a:avLst/>
          </a:prstGeom>
          <a:solidFill>
            <a:srgbClr val="002060">
              <a:alpha val="8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4B983-BFC0-4177-9DA0-68AD0B85C095}"/>
              </a:ext>
            </a:extLst>
          </p:cNvPr>
          <p:cNvSpPr txBox="1"/>
          <p:nvPr userDrawn="1"/>
        </p:nvSpPr>
        <p:spPr>
          <a:xfrm>
            <a:off x="10838822" y="26515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ckwell Nova" panose="020B0604020202020204" pitchFamily="18" charset="0"/>
              </a:rPr>
              <a:t>Boost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DBF550-0E99-4632-A6B9-38F15A3B8E8E}"/>
              </a:ext>
            </a:extLst>
          </p:cNvPr>
          <p:cNvCxnSpPr/>
          <p:nvPr userDrawn="1"/>
        </p:nvCxnSpPr>
        <p:spPr>
          <a:xfrm>
            <a:off x="0" y="718418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3FD907-CE55-4ABB-B68D-E7517410B8B3}"/>
              </a:ext>
            </a:extLst>
          </p:cNvPr>
          <p:cNvCxnSpPr>
            <a:cxnSpLocks/>
          </p:cNvCxnSpPr>
          <p:nvPr userDrawn="1"/>
        </p:nvCxnSpPr>
        <p:spPr>
          <a:xfrm flipV="1">
            <a:off x="12037925" y="0"/>
            <a:ext cx="0" cy="6858000"/>
          </a:xfrm>
          <a:prstGeom prst="line">
            <a:avLst/>
          </a:prstGeom>
          <a:ln w="19050">
            <a:solidFill>
              <a:srgbClr val="21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E2CD1D-02F2-497A-A8BA-AD7D020F67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54074" y="0"/>
            <a:ext cx="0" cy="6858000"/>
          </a:xfrm>
          <a:prstGeom prst="line">
            <a:avLst/>
          </a:prstGeom>
          <a:ln w="19050">
            <a:solidFill>
              <a:srgbClr val="21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3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4AB7E2C-F9B6-4A3C-9A3C-385AC1493386}"/>
              </a:ext>
            </a:extLst>
          </p:cNvPr>
          <p:cNvSpPr txBox="1"/>
          <p:nvPr userDrawn="1"/>
        </p:nvSpPr>
        <p:spPr>
          <a:xfrm>
            <a:off x="10838822" y="26515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ckwell Nova" panose="020B0604020202020204" pitchFamily="18" charset="0"/>
              </a:rPr>
              <a:t>Boost 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B86542-61AC-464E-9CD2-6A494402FD1E}"/>
              </a:ext>
            </a:extLst>
          </p:cNvPr>
          <p:cNvCxnSpPr>
            <a:cxnSpLocks/>
          </p:cNvCxnSpPr>
          <p:nvPr userDrawn="1"/>
        </p:nvCxnSpPr>
        <p:spPr>
          <a:xfrm flipV="1">
            <a:off x="12037925" y="812800"/>
            <a:ext cx="0" cy="6045200"/>
          </a:xfrm>
          <a:prstGeom prst="line">
            <a:avLst/>
          </a:prstGeom>
          <a:ln w="19050">
            <a:solidFill>
              <a:srgbClr val="21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65613A-8AF3-45B4-BF5F-D98751AB8B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54074" y="812800"/>
            <a:ext cx="0" cy="6045200"/>
          </a:xfrm>
          <a:prstGeom prst="line">
            <a:avLst/>
          </a:prstGeom>
          <a:ln w="19050">
            <a:solidFill>
              <a:srgbClr val="21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9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641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AB58148-088E-4F05-967C-C0FF2A9DFFD9}"/>
              </a:ext>
            </a:extLst>
          </p:cNvPr>
          <p:cNvSpPr/>
          <p:nvPr userDrawn="1"/>
        </p:nvSpPr>
        <p:spPr>
          <a:xfrm>
            <a:off x="-5" y="-2201"/>
            <a:ext cx="12192005" cy="807496"/>
          </a:xfrm>
          <a:prstGeom prst="rect">
            <a:avLst/>
          </a:prstGeom>
          <a:solidFill>
            <a:srgbClr val="002060">
              <a:alpha val="8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14C188-1507-4EEC-927B-56EED03FB172}"/>
              </a:ext>
            </a:extLst>
          </p:cNvPr>
          <p:cNvCxnSpPr/>
          <p:nvPr userDrawn="1"/>
        </p:nvCxnSpPr>
        <p:spPr>
          <a:xfrm>
            <a:off x="0" y="6660832"/>
            <a:ext cx="12192000" cy="0"/>
          </a:xfrm>
          <a:prstGeom prst="line">
            <a:avLst/>
          </a:prstGeom>
          <a:ln w="19050">
            <a:solidFill>
              <a:srgbClr val="21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3792F1-7296-4B2B-A3C6-91123CF4C047}"/>
              </a:ext>
            </a:extLst>
          </p:cNvPr>
          <p:cNvCxnSpPr/>
          <p:nvPr userDrawn="1"/>
        </p:nvCxnSpPr>
        <p:spPr>
          <a:xfrm>
            <a:off x="-5" y="6750231"/>
            <a:ext cx="12192000" cy="0"/>
          </a:xfrm>
          <a:prstGeom prst="line">
            <a:avLst/>
          </a:prstGeom>
          <a:ln w="19050">
            <a:solidFill>
              <a:srgbClr val="21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032AE7-B527-4128-A9FF-41F74268B824}"/>
              </a:ext>
            </a:extLst>
          </p:cNvPr>
          <p:cNvSpPr txBox="1"/>
          <p:nvPr userDrawn="1"/>
        </p:nvSpPr>
        <p:spPr>
          <a:xfrm>
            <a:off x="10838822" y="26515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ckwell Nova" panose="020B0604020202020204" pitchFamily="18" charset="0"/>
              </a:rPr>
              <a:t>Boost 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8185ED-1218-4BFE-A5C6-81D521084E4A}"/>
              </a:ext>
            </a:extLst>
          </p:cNvPr>
          <p:cNvCxnSpPr/>
          <p:nvPr userDrawn="1"/>
        </p:nvCxnSpPr>
        <p:spPr>
          <a:xfrm>
            <a:off x="-5" y="734175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22860B-4E34-4455-A30B-25934814F621}"/>
              </a:ext>
            </a:extLst>
          </p:cNvPr>
          <p:cNvCxnSpPr>
            <a:cxnSpLocks/>
          </p:cNvCxnSpPr>
          <p:nvPr userDrawn="1"/>
        </p:nvCxnSpPr>
        <p:spPr>
          <a:xfrm flipV="1">
            <a:off x="12037925" y="805295"/>
            <a:ext cx="0" cy="6052705"/>
          </a:xfrm>
          <a:prstGeom prst="line">
            <a:avLst/>
          </a:prstGeom>
          <a:ln w="19050">
            <a:solidFill>
              <a:srgbClr val="21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B876AB-C6C6-49FF-8986-7B9C89158E2F}"/>
              </a:ext>
            </a:extLst>
          </p:cNvPr>
          <p:cNvCxnSpPr>
            <a:cxnSpLocks/>
          </p:cNvCxnSpPr>
          <p:nvPr userDrawn="1"/>
        </p:nvCxnSpPr>
        <p:spPr>
          <a:xfrm flipV="1">
            <a:off x="154074" y="805295"/>
            <a:ext cx="0" cy="6052705"/>
          </a:xfrm>
          <a:prstGeom prst="line">
            <a:avLst/>
          </a:prstGeom>
          <a:ln w="19050">
            <a:solidFill>
              <a:srgbClr val="21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0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FC7894-89A7-4068-95B3-3086CF172E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3D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E7B76-216F-4086-8112-644B2F54091B}"/>
              </a:ext>
            </a:extLst>
          </p:cNvPr>
          <p:cNvSpPr txBox="1"/>
          <p:nvPr/>
        </p:nvSpPr>
        <p:spPr>
          <a:xfrm>
            <a:off x="2550160" y="1399983"/>
            <a:ext cx="709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Machine Learning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6F8EE-DE39-47C8-B961-4C1D918C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1" y="2932110"/>
            <a:ext cx="1323975" cy="1400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08603D-20EF-487D-9E09-85A58DF315BF}"/>
              </a:ext>
            </a:extLst>
          </p:cNvPr>
          <p:cNvSpPr txBox="1"/>
          <p:nvPr/>
        </p:nvSpPr>
        <p:spPr>
          <a:xfrm>
            <a:off x="3257867" y="3124365"/>
            <a:ext cx="7487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badi Extra Light" panose="020B0204020104020204" pitchFamily="34" charset="0"/>
              </a:rPr>
              <a:t>House Prices (Kaggle)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3E7-4DE8-4C91-B8DF-3D92F29B03D0}"/>
              </a:ext>
            </a:extLst>
          </p:cNvPr>
          <p:cNvSpPr txBox="1"/>
          <p:nvPr/>
        </p:nvSpPr>
        <p:spPr>
          <a:xfrm>
            <a:off x="7589520" y="5150693"/>
            <a:ext cx="3657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badi Extra Light" panose="020B0204020104020204" pitchFamily="34" charset="0"/>
              </a:rPr>
              <a:t>Team: Boost 5</a:t>
            </a:r>
          </a:p>
          <a:p>
            <a:r>
              <a:rPr lang="en-US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DongHyun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Hua, James, Kevin, </a:t>
            </a:r>
            <a:r>
              <a:rPr lang="en-US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Zhe</a:t>
            </a:r>
            <a:endParaRPr lang="en-US" sz="4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28F956-EE62-4A50-81C9-78572BC1D205}"/>
              </a:ext>
            </a:extLst>
          </p:cNvPr>
          <p:cNvCxnSpPr>
            <a:cxnSpLocks/>
          </p:cNvCxnSpPr>
          <p:nvPr/>
        </p:nvCxnSpPr>
        <p:spPr>
          <a:xfrm>
            <a:off x="0" y="1137920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2EC3BE-D758-4483-895B-84B7956BB25C}"/>
              </a:ext>
            </a:extLst>
          </p:cNvPr>
          <p:cNvCxnSpPr>
            <a:cxnSpLocks/>
          </p:cNvCxnSpPr>
          <p:nvPr/>
        </p:nvCxnSpPr>
        <p:spPr>
          <a:xfrm>
            <a:off x="0" y="2345730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9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B7EA9C-9AE5-46FC-9C91-D840F42F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11" y="964641"/>
            <a:ext cx="8273074" cy="5576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E957D7-4CCB-42E3-9AA4-593714C4D576}"/>
              </a:ext>
            </a:extLst>
          </p:cNvPr>
          <p:cNvSpPr txBox="1"/>
          <p:nvPr/>
        </p:nvSpPr>
        <p:spPr>
          <a:xfrm>
            <a:off x="302514" y="0"/>
            <a:ext cx="954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Ordinal Features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3852B-1690-4CDF-BD57-B0B20FE0F24F}"/>
              </a:ext>
            </a:extLst>
          </p:cNvPr>
          <p:cNvSpPr txBox="1"/>
          <p:nvPr/>
        </p:nvSpPr>
        <p:spPr>
          <a:xfrm>
            <a:off x="302514" y="1965364"/>
            <a:ext cx="3271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Seems there are at least 5 house conditions from ordinal features having impact on </a:t>
            </a:r>
            <a:r>
              <a:rPr lang="en-US" dirty="0" err="1">
                <a:latin typeface="Abadi Extra Light" panose="020B0204020104020204" pitchFamily="34" charset="0"/>
              </a:rPr>
              <a:t>SalePrice</a:t>
            </a:r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F1A2B-EEE1-40FC-BB56-49B512A2830C}"/>
              </a:ext>
            </a:extLst>
          </p:cNvPr>
          <p:cNvSpPr txBox="1"/>
          <p:nvPr/>
        </p:nvSpPr>
        <p:spPr>
          <a:xfrm>
            <a:off x="373477" y="2986848"/>
            <a:ext cx="2830285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Overall Quality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3A8DE-3A30-4D77-A13E-7FD21E693884}"/>
              </a:ext>
            </a:extLst>
          </p:cNvPr>
          <p:cNvSpPr txBox="1"/>
          <p:nvPr/>
        </p:nvSpPr>
        <p:spPr>
          <a:xfrm>
            <a:off x="372610" y="3524391"/>
            <a:ext cx="2830285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Exterior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7BAF3-1D4D-442E-B172-CDF0D4987B8B}"/>
              </a:ext>
            </a:extLst>
          </p:cNvPr>
          <p:cNvSpPr txBox="1"/>
          <p:nvPr/>
        </p:nvSpPr>
        <p:spPr>
          <a:xfrm>
            <a:off x="372609" y="4062527"/>
            <a:ext cx="2830285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Basement 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75A72-A556-42E5-BA5F-DCAF1F31BAEE}"/>
              </a:ext>
            </a:extLst>
          </p:cNvPr>
          <p:cNvSpPr txBox="1"/>
          <p:nvPr/>
        </p:nvSpPr>
        <p:spPr>
          <a:xfrm>
            <a:off x="372608" y="4598247"/>
            <a:ext cx="2830285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Kitchen Quality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3C6BF-8FAF-47B4-85E4-88E459D14DBE}"/>
              </a:ext>
            </a:extLst>
          </p:cNvPr>
          <p:cNvSpPr txBox="1"/>
          <p:nvPr/>
        </p:nvSpPr>
        <p:spPr>
          <a:xfrm>
            <a:off x="372607" y="5133967"/>
            <a:ext cx="2830285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Garage Finish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75EDC-BE72-4BC1-83D1-10470136FB93}"/>
              </a:ext>
            </a:extLst>
          </p:cNvPr>
          <p:cNvSpPr txBox="1"/>
          <p:nvPr/>
        </p:nvSpPr>
        <p:spPr>
          <a:xfrm>
            <a:off x="372607" y="6103708"/>
            <a:ext cx="338907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LotShape</a:t>
            </a:r>
            <a:r>
              <a:rPr lang="en-US" dirty="0">
                <a:solidFill>
                  <a:schemeClr val="bg1"/>
                </a:solidFill>
              </a:rPr>
              <a:t>, Fence, </a:t>
            </a:r>
            <a:r>
              <a:rPr lang="en-US" dirty="0" err="1">
                <a:solidFill>
                  <a:schemeClr val="bg1"/>
                </a:solidFill>
              </a:rPr>
              <a:t>OverallCond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EA7CA-A9CB-4A12-8094-53742E19E16A}"/>
              </a:ext>
            </a:extLst>
          </p:cNvPr>
          <p:cNvSpPr txBox="1"/>
          <p:nvPr/>
        </p:nvSpPr>
        <p:spPr>
          <a:xfrm>
            <a:off x="302514" y="5644943"/>
            <a:ext cx="327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And the least correlated…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3475D5-1AF2-4875-9235-91452B5E6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647"/>
          <a:stretch/>
        </p:blipFill>
        <p:spPr>
          <a:xfrm>
            <a:off x="8165812" y="4262266"/>
            <a:ext cx="3697547" cy="1927071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B4D9F31B-CD57-4AAD-AA2D-61E79DEEE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08" y="1039123"/>
            <a:ext cx="311953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badi Extra Light" panose="020B0204020104020204" pitchFamily="34" charset="0"/>
                <a:cs typeface="Courier New" panose="02070309020205020404" pitchFamily="49" charset="0"/>
              </a:rPr>
              <a:t>Converted categorical data with non-numerical features with rank into ordinal categories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4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56883A-E685-4F66-8048-F91EE7307AFC}"/>
              </a:ext>
            </a:extLst>
          </p:cNvPr>
          <p:cNvSpPr txBox="1"/>
          <p:nvPr/>
        </p:nvSpPr>
        <p:spPr>
          <a:xfrm>
            <a:off x="304800" y="0"/>
            <a:ext cx="954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Data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D012D-1A95-4115-B639-04B3BF8FFE76}"/>
              </a:ext>
            </a:extLst>
          </p:cNvPr>
          <p:cNvSpPr txBox="1"/>
          <p:nvPr/>
        </p:nvSpPr>
        <p:spPr>
          <a:xfrm>
            <a:off x="1325880" y="3429000"/>
            <a:ext cx="954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badi Extra Light" panose="020B0204020104020204" pitchFamily="34" charset="0"/>
              </a:rPr>
              <a:t>Baseline Model</a:t>
            </a:r>
          </a:p>
        </p:txBody>
      </p:sp>
    </p:spTree>
    <p:extLst>
      <p:ext uri="{BB962C8B-B14F-4D97-AF65-F5344CB8AC3E}">
        <p14:creationId xmlns:p14="http://schemas.microsoft.com/office/powerpoint/2010/main" val="302070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6F9C1E-B6B4-4E71-A556-6FD0B3B447FC}"/>
              </a:ext>
            </a:extLst>
          </p:cNvPr>
          <p:cNvSpPr/>
          <p:nvPr/>
        </p:nvSpPr>
        <p:spPr>
          <a:xfrm>
            <a:off x="963611" y="2877641"/>
            <a:ext cx="418306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latin typeface="Abadi Extra Light" panose="020B0204020104020204" pitchFamily="34" charset="0"/>
              </a:rPr>
              <a:t>Multi Linear Models</a:t>
            </a:r>
          </a:p>
          <a:p>
            <a:endParaRPr lang="en-US" sz="2000" b="1" dirty="0">
              <a:latin typeface="Abadi Extra Light" panose="020B0204020104020204" pitchFamily="34" charset="0"/>
            </a:endParaRPr>
          </a:p>
          <a:p>
            <a:r>
              <a:rPr lang="en-US" sz="2000" b="1" dirty="0">
                <a:latin typeface="Abadi Extra Light" panose="020B0204020104020204" pitchFamily="34" charset="0"/>
              </a:rPr>
              <a:t>Lasso, Ridge and Elastic Net</a:t>
            </a:r>
            <a:r>
              <a:rPr lang="en-US" sz="2000" dirty="0">
                <a:latin typeface="Abadi Extra Light" panose="020B0204020104020204" pitchFamily="34" charset="0"/>
              </a:rPr>
              <a:t> to train the linear model.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A594B-6B6A-493A-ADF0-B243A9F8145F}"/>
              </a:ext>
            </a:extLst>
          </p:cNvPr>
          <p:cNvSpPr txBox="1"/>
          <p:nvPr/>
        </p:nvSpPr>
        <p:spPr>
          <a:xfrm>
            <a:off x="304800" y="0"/>
            <a:ext cx="954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Baseline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986780-CCED-4015-8916-C066782F463F}"/>
              </a:ext>
            </a:extLst>
          </p:cNvPr>
          <p:cNvSpPr/>
          <p:nvPr/>
        </p:nvSpPr>
        <p:spPr>
          <a:xfrm>
            <a:off x="4678817" y="1580230"/>
            <a:ext cx="2981842" cy="400110"/>
          </a:xfrm>
          <a:prstGeom prst="rect">
            <a:avLst/>
          </a:prstGeom>
          <a:solidFill>
            <a:srgbClr val="3965B5"/>
          </a:solidFill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Baseline Model - Algorithms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25F196-C305-4E2E-B473-B6D6190D79B3}"/>
              </a:ext>
            </a:extLst>
          </p:cNvPr>
          <p:cNvSpPr/>
          <p:nvPr/>
        </p:nvSpPr>
        <p:spPr>
          <a:xfrm>
            <a:off x="6551612" y="2812092"/>
            <a:ext cx="446182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latin typeface="Abadi Extra Light" panose="020B0204020104020204" pitchFamily="34" charset="0"/>
              </a:rPr>
              <a:t>Tree based Models </a:t>
            </a:r>
          </a:p>
          <a:p>
            <a:endParaRPr lang="en-US" sz="2000" b="1" dirty="0">
              <a:latin typeface="Abadi Extra Light" panose="020B0204020104020204" pitchFamily="34" charset="0"/>
            </a:endParaRPr>
          </a:p>
          <a:p>
            <a:r>
              <a:rPr lang="en-US" sz="2000" b="1" dirty="0">
                <a:latin typeface="Abadi Extra Light" panose="020B0204020104020204" pitchFamily="34" charset="0"/>
              </a:rPr>
              <a:t>GBM, Random Forest and </a:t>
            </a:r>
            <a:r>
              <a:rPr lang="en-US" sz="2000" b="1" dirty="0" err="1">
                <a:latin typeface="Abadi Extra Light" panose="020B0204020104020204" pitchFamily="34" charset="0"/>
              </a:rPr>
              <a:t>XGboost</a:t>
            </a:r>
            <a:r>
              <a:rPr lang="en-US" sz="2000" dirty="0">
                <a:latin typeface="Abadi Extra Light" panose="020B0204020104020204" pitchFamily="34" charset="0"/>
              </a:rPr>
              <a:t> to fit the tree-model. Then we put random noise in data frame in order to use Random Forest to find the feature importance of each feature.</a:t>
            </a:r>
          </a:p>
        </p:txBody>
      </p:sp>
    </p:spTree>
    <p:extLst>
      <p:ext uri="{BB962C8B-B14F-4D97-AF65-F5344CB8AC3E}">
        <p14:creationId xmlns:p14="http://schemas.microsoft.com/office/powerpoint/2010/main" val="4033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4380B5-74C9-4610-A8D3-8C7D5A4AB7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8" y="2967710"/>
            <a:ext cx="4952667" cy="286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D3D1C-9D75-4A8A-B3B1-68DEBA64078D}"/>
              </a:ext>
            </a:extLst>
          </p:cNvPr>
          <p:cNvSpPr txBox="1"/>
          <p:nvPr/>
        </p:nvSpPr>
        <p:spPr>
          <a:xfrm>
            <a:off x="304800" y="0"/>
            <a:ext cx="954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Baseline Model Performance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0158C-E1FD-4199-93B2-62F848AF3132}"/>
              </a:ext>
            </a:extLst>
          </p:cNvPr>
          <p:cNvSpPr/>
          <p:nvPr/>
        </p:nvSpPr>
        <p:spPr>
          <a:xfrm>
            <a:off x="433249" y="1093632"/>
            <a:ext cx="578925" cy="369332"/>
          </a:xfrm>
          <a:prstGeom prst="rect">
            <a:avLst/>
          </a:prstGeom>
          <a:solidFill>
            <a:srgbClr val="3965B5"/>
          </a:solidFill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A82F9-C2DD-40EF-A182-4366F9EA3C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5" y="1591065"/>
            <a:ext cx="3444045" cy="9484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6C4E0D-8E5F-407F-9019-01AF9D8F89B6}"/>
              </a:ext>
            </a:extLst>
          </p:cNvPr>
          <p:cNvSpPr/>
          <p:nvPr/>
        </p:nvSpPr>
        <p:spPr>
          <a:xfrm>
            <a:off x="563877" y="2682240"/>
            <a:ext cx="1211101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badi Extra Light" panose="020B02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Residual Plot</a:t>
            </a:r>
            <a:endParaRPr lang="en-US" sz="1600" dirty="0">
              <a:latin typeface="Abadi Extra Light" panose="020B02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DD6DD-ECD9-4ABB-BD17-92B2135E927A}"/>
              </a:ext>
            </a:extLst>
          </p:cNvPr>
          <p:cNvSpPr/>
          <p:nvPr/>
        </p:nvSpPr>
        <p:spPr>
          <a:xfrm>
            <a:off x="1012174" y="6062974"/>
            <a:ext cx="4367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badi Extra Light" panose="020B02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fitted values don’t have constant variance.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3C873A-B9DD-49B8-A889-FC82219F5EA2}"/>
              </a:ext>
            </a:extLst>
          </p:cNvPr>
          <p:cNvSpPr/>
          <p:nvPr/>
        </p:nvSpPr>
        <p:spPr>
          <a:xfrm>
            <a:off x="563878" y="2682240"/>
            <a:ext cx="5103934" cy="314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BE757-1607-40B1-9021-7AC3A4CCC6A5}"/>
              </a:ext>
            </a:extLst>
          </p:cNvPr>
          <p:cNvSpPr/>
          <p:nvPr/>
        </p:nvSpPr>
        <p:spPr>
          <a:xfrm>
            <a:off x="6247267" y="1094728"/>
            <a:ext cx="1138453" cy="369332"/>
          </a:xfrm>
          <a:prstGeom prst="rect">
            <a:avLst/>
          </a:prstGeom>
          <a:solidFill>
            <a:srgbClr val="3965B5"/>
          </a:solidFill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Elastic Net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0B02F2-3C95-48BF-B1F4-0A95E5866E7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95" y="1581147"/>
            <a:ext cx="3444045" cy="9484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E3ED22-47A4-4CB2-9CE3-8B3BB82080D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37" y="3020794"/>
            <a:ext cx="4534614" cy="27424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D3B4698-094B-4285-8084-C77D3E1D9198}"/>
              </a:ext>
            </a:extLst>
          </p:cNvPr>
          <p:cNvSpPr/>
          <p:nvPr/>
        </p:nvSpPr>
        <p:spPr>
          <a:xfrm>
            <a:off x="6276870" y="2646675"/>
            <a:ext cx="5103934" cy="314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5BBB44-E856-4ACA-9B21-4D01D76B2B96}"/>
              </a:ext>
            </a:extLst>
          </p:cNvPr>
          <p:cNvSpPr/>
          <p:nvPr/>
        </p:nvSpPr>
        <p:spPr>
          <a:xfrm>
            <a:off x="6285579" y="2652964"/>
            <a:ext cx="1211101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Abadi Extra Light" panose="020B0204020104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Residual Plot</a:t>
            </a:r>
            <a:endParaRPr lang="en-US" sz="1600" dirty="0">
              <a:latin typeface="Abadi Extra Light" panose="020B0204020104020204" pitchFamily="34" charset="0"/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8731A23E-DF0F-4DCE-92E5-AA5DE19C7B07}"/>
              </a:ext>
            </a:extLst>
          </p:cNvPr>
          <p:cNvSpPr/>
          <p:nvPr/>
        </p:nvSpPr>
        <p:spPr>
          <a:xfrm rot="5400000">
            <a:off x="646365" y="6053712"/>
            <a:ext cx="235841" cy="254366"/>
          </a:xfrm>
          <a:prstGeom prst="bent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56883A-E685-4F66-8048-F91EE7307AFC}"/>
              </a:ext>
            </a:extLst>
          </p:cNvPr>
          <p:cNvSpPr txBox="1"/>
          <p:nvPr/>
        </p:nvSpPr>
        <p:spPr>
          <a:xfrm>
            <a:off x="304800" y="0"/>
            <a:ext cx="954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Data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D012D-1A95-4115-B639-04B3BF8FFE76}"/>
              </a:ext>
            </a:extLst>
          </p:cNvPr>
          <p:cNvSpPr txBox="1"/>
          <p:nvPr/>
        </p:nvSpPr>
        <p:spPr>
          <a:xfrm>
            <a:off x="1325880" y="3429000"/>
            <a:ext cx="954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badi Extra Light" panose="020B0204020104020204" pitchFamily="34" charset="0"/>
              </a:rPr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17340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06B2D6-E0AC-4BC8-A4EA-C9DD1C94162F}"/>
              </a:ext>
            </a:extLst>
          </p:cNvPr>
          <p:cNvSpPr/>
          <p:nvPr/>
        </p:nvSpPr>
        <p:spPr>
          <a:xfrm>
            <a:off x="825601" y="1310465"/>
            <a:ext cx="3154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1. Added total </a:t>
            </a:r>
            <a:r>
              <a:rPr lang="en-US" dirty="0" err="1">
                <a:latin typeface="Abadi Extra Light" panose="020B0204020104020204" pitchFamily="34" charset="0"/>
              </a:rPr>
              <a:t>sqfootage</a:t>
            </a:r>
            <a:r>
              <a:rPr lang="en-US" dirty="0">
                <a:latin typeface="Abadi Extra Light" panose="020B0204020104020204" pitchFamily="34" charset="0"/>
              </a:rPr>
              <a:t> feature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2F21C-ED60-4B70-A087-60178EBEDC72}"/>
              </a:ext>
            </a:extLst>
          </p:cNvPr>
          <p:cNvSpPr/>
          <p:nvPr/>
        </p:nvSpPr>
        <p:spPr>
          <a:xfrm>
            <a:off x="825601" y="2613148"/>
            <a:ext cx="46018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2. Garage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Replacing missing data with 0 on </a:t>
            </a:r>
            <a:r>
              <a:rPr lang="en-US" dirty="0" err="1">
                <a:latin typeface="Abadi Extra Light" panose="020B0204020104020204" pitchFamily="34" charset="0"/>
              </a:rPr>
              <a:t>GarageYrBlt</a:t>
            </a:r>
            <a:r>
              <a:rPr lang="en-US" dirty="0">
                <a:latin typeface="Abadi Extra Light" panose="020B0204020104020204" pitchFamily="34" charset="0"/>
              </a:rPr>
              <a:t>, </a:t>
            </a:r>
            <a:r>
              <a:rPr lang="en-US" dirty="0" err="1">
                <a:latin typeface="Abadi Extra Light" panose="020B0204020104020204" pitchFamily="34" charset="0"/>
              </a:rPr>
              <a:t>GarageArea</a:t>
            </a:r>
            <a:r>
              <a:rPr lang="en-US" dirty="0">
                <a:latin typeface="Abadi Extra Light" panose="020B0204020104020204" pitchFamily="34" charset="0"/>
              </a:rPr>
              <a:t> and </a:t>
            </a:r>
            <a:r>
              <a:rPr lang="en-US" dirty="0" err="1">
                <a:latin typeface="Abadi Extra Light" panose="020B0204020104020204" pitchFamily="34" charset="0"/>
              </a:rPr>
              <a:t>GarageCars</a:t>
            </a:r>
            <a:r>
              <a:rPr lang="en-US" dirty="0">
                <a:latin typeface="Abadi Extra Light" panose="020B0204020104020204" pitchFamily="34" charset="0"/>
              </a:rPr>
              <a:t> (Since No garage = no cars in such garage.)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6E268-319C-4307-ACF5-275EE2475DEC}"/>
              </a:ext>
            </a:extLst>
          </p:cNvPr>
          <p:cNvSpPr/>
          <p:nvPr/>
        </p:nvSpPr>
        <p:spPr>
          <a:xfrm>
            <a:off x="825601" y="4683035"/>
            <a:ext cx="46018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3. Basement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Missing values are likely zero for having no basement; BsmtFinSF1, BsmtFinSF2, </a:t>
            </a:r>
            <a:r>
              <a:rPr lang="en-US" dirty="0" err="1">
                <a:latin typeface="Abadi Extra Light" panose="020B0204020104020204" pitchFamily="34" charset="0"/>
              </a:rPr>
              <a:t>BsmtUnfSF</a:t>
            </a:r>
            <a:r>
              <a:rPr lang="en-US" dirty="0">
                <a:latin typeface="Abadi Extra Light" panose="020B0204020104020204" pitchFamily="34" charset="0"/>
              </a:rPr>
              <a:t>, </a:t>
            </a:r>
            <a:r>
              <a:rPr lang="en-US" dirty="0" err="1">
                <a:latin typeface="Abadi Extra Light" panose="020B0204020104020204" pitchFamily="34" charset="0"/>
              </a:rPr>
              <a:t>TotalBsmtSF</a:t>
            </a:r>
            <a:r>
              <a:rPr lang="en-US" dirty="0">
                <a:latin typeface="Abadi Extra Light" panose="020B0204020104020204" pitchFamily="34" charset="0"/>
              </a:rPr>
              <a:t>, </a:t>
            </a:r>
            <a:r>
              <a:rPr lang="en-US" dirty="0" err="1">
                <a:latin typeface="Abadi Extra Light" panose="020B0204020104020204" pitchFamily="34" charset="0"/>
              </a:rPr>
              <a:t>BsmtFullBath</a:t>
            </a:r>
            <a:r>
              <a:rPr lang="en-US" dirty="0">
                <a:latin typeface="Abadi Extra Light" panose="020B0204020104020204" pitchFamily="34" charset="0"/>
              </a:rPr>
              <a:t> and </a:t>
            </a:r>
            <a:r>
              <a:rPr lang="en-US" dirty="0" err="1">
                <a:latin typeface="Abadi Extra Light" panose="020B0204020104020204" pitchFamily="34" charset="0"/>
              </a:rPr>
              <a:t>BsmtHalfBath</a:t>
            </a:r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F1549-647E-4C38-BFCE-FF2641269906}"/>
              </a:ext>
            </a:extLst>
          </p:cNvPr>
          <p:cNvSpPr/>
          <p:nvPr/>
        </p:nvSpPr>
        <p:spPr>
          <a:xfrm>
            <a:off x="6026865" y="1310465"/>
            <a:ext cx="5378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4. </a:t>
            </a:r>
            <a:r>
              <a:rPr lang="en-US" dirty="0" err="1">
                <a:latin typeface="Abadi Extra Light" panose="020B0204020104020204" pitchFamily="34" charset="0"/>
              </a:rPr>
              <a:t>LotFrontage</a:t>
            </a:r>
            <a:endParaRPr lang="en-US" dirty="0">
              <a:latin typeface="Abadi Extra Light" panose="020B0204020104020204" pitchFamily="34" charset="0"/>
            </a:endParaRP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Since the area of each street connected to the house property most likely have a similar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F6D187-D80B-4517-ADD6-A17A6E428A3C}"/>
              </a:ext>
            </a:extLst>
          </p:cNvPr>
          <p:cNvSpPr/>
          <p:nvPr/>
        </p:nvSpPr>
        <p:spPr>
          <a:xfrm>
            <a:off x="6026865" y="2613148"/>
            <a:ext cx="5093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5. Neighborhood</a:t>
            </a:r>
          </a:p>
          <a:p>
            <a:pPr lvl="1"/>
            <a:r>
              <a:rPr lang="en-US" dirty="0">
                <a:latin typeface="Abadi Extra Light" panose="020B0204020104020204" pitchFamily="34" charset="0"/>
              </a:rPr>
              <a:t>Area to other houses in its neighborhood , we can fill in missing values by the median </a:t>
            </a:r>
            <a:r>
              <a:rPr lang="en-US" dirty="0" err="1">
                <a:latin typeface="Abadi Extra Light" panose="020B0204020104020204" pitchFamily="34" charset="0"/>
              </a:rPr>
              <a:t>LotFrontage</a:t>
            </a:r>
            <a:r>
              <a:rPr lang="en-US" dirty="0">
                <a:latin typeface="Abadi Extra Light" panose="020B0204020104020204" pitchFamily="34" charset="0"/>
              </a:rPr>
              <a:t> of the neighborhood.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08946-3733-406F-A6EF-A020325435B9}"/>
              </a:ext>
            </a:extLst>
          </p:cNvPr>
          <p:cNvSpPr txBox="1"/>
          <p:nvPr/>
        </p:nvSpPr>
        <p:spPr>
          <a:xfrm>
            <a:off x="304800" y="0"/>
            <a:ext cx="954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760646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5C2E83-276F-4090-936D-F7CEAF2D6B9F}"/>
              </a:ext>
            </a:extLst>
          </p:cNvPr>
          <p:cNvSpPr txBox="1"/>
          <p:nvPr/>
        </p:nvSpPr>
        <p:spPr>
          <a:xfrm>
            <a:off x="302514" y="0"/>
            <a:ext cx="954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89C36-36A9-4B61-8A86-66148E4DBA7B}"/>
              </a:ext>
            </a:extLst>
          </p:cNvPr>
          <p:cNvSpPr txBox="1"/>
          <p:nvPr/>
        </p:nvSpPr>
        <p:spPr>
          <a:xfrm>
            <a:off x="572118" y="1407296"/>
            <a:ext cx="525592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>
                <a:latin typeface="Abadi Extra Light" panose="020B0204020104020204" pitchFamily="34" charset="0"/>
              </a:rPr>
              <a:t>Methods: Backward selection</a:t>
            </a:r>
            <a:r>
              <a:rPr lang="en-US" sz="2000" b="1" dirty="0">
                <a:latin typeface="Abadi Extra Light" panose="020B0204020104020204" pitchFamily="34" charset="0"/>
              </a:rPr>
              <a:t> </a:t>
            </a:r>
            <a:r>
              <a:rPr lang="en-US" sz="2000" dirty="0">
                <a:latin typeface="Abadi Extra Light" panose="020B0204020104020204" pitchFamily="34" charset="0"/>
              </a:rPr>
              <a:t>using</a:t>
            </a:r>
            <a:r>
              <a:rPr lang="en-US" sz="2000" b="1" dirty="0">
                <a:latin typeface="Abadi Extra Light" panose="020B0204020104020204" pitchFamily="34" charset="0"/>
              </a:rPr>
              <a:t> </a:t>
            </a:r>
            <a:r>
              <a:rPr lang="en-US" sz="2800" b="1" dirty="0">
                <a:latin typeface="Abadi Extra Light" panose="020B0204020104020204" pitchFamily="34" charset="0"/>
              </a:rPr>
              <a:t>Random Forest</a:t>
            </a:r>
            <a:r>
              <a:rPr lang="en-US" sz="2800" dirty="0">
                <a:latin typeface="Abadi Extra Light" panose="020B0204020104020204" pitchFamily="34" charset="0"/>
              </a:rPr>
              <a:t> </a:t>
            </a:r>
            <a:r>
              <a:rPr lang="en-US" sz="2000" dirty="0">
                <a:latin typeface="Abadi Extra Light" panose="020B0204020104020204" pitchFamily="34" charset="0"/>
              </a:rPr>
              <a:t>and </a:t>
            </a:r>
            <a:r>
              <a:rPr lang="en-US" sz="2800" dirty="0">
                <a:latin typeface="Abadi Extra Light" panose="020B0204020104020204" pitchFamily="34" charset="0"/>
              </a:rPr>
              <a:t>C</a:t>
            </a:r>
            <a:r>
              <a:rPr lang="en-US" sz="2800" b="1" dirty="0">
                <a:latin typeface="Abadi Extra Light" panose="020B0204020104020204" pitchFamily="34" charset="0"/>
              </a:rPr>
              <a:t>ross Validation</a:t>
            </a:r>
          </a:p>
          <a:p>
            <a:pPr fontAlgn="base"/>
            <a:endParaRPr lang="en-US" sz="2000" b="1" dirty="0">
              <a:latin typeface="Abadi Extra Light" panose="020B0204020104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 Extra Light" panose="020B0204020104020204" pitchFamily="34" charset="0"/>
              </a:rPr>
              <a:t>R package Caret: Recursive Feature Elimination (RFE)</a:t>
            </a:r>
          </a:p>
          <a:p>
            <a:pPr lvl="1" fontAlgn="base"/>
            <a:r>
              <a:rPr lang="en-US" sz="2000" dirty="0">
                <a:latin typeface="Abadi Extra Light" panose="020B0204020104020204" pitchFamily="34" charset="0"/>
              </a:rPr>
              <a:t>     - R’s Random Forest package can handle  	categorical variables as-is </a:t>
            </a:r>
            <a:r>
              <a:rPr lang="en-US" sz="2000" b="1" dirty="0">
                <a:latin typeface="Abadi Extra Light" panose="020B0204020104020204" pitchFamily="34" charset="0"/>
              </a:rPr>
              <a:t>if #levels &lt; 33</a:t>
            </a:r>
            <a:endParaRPr lang="en-US" sz="2000" dirty="0">
              <a:latin typeface="Abadi Extra Light" panose="020B0204020104020204" pitchFamily="34" charset="0"/>
            </a:endParaRPr>
          </a:p>
          <a:p>
            <a:pPr lvl="1" fontAlgn="base"/>
            <a:endParaRPr lang="en-US" sz="2000" dirty="0">
              <a:latin typeface="Abadi Extra Light" panose="020B0204020104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 Extra Light" panose="020B0204020104020204" pitchFamily="34" charset="0"/>
              </a:rPr>
              <a:t>Backward selected w/ cross validation (CV)</a:t>
            </a:r>
          </a:p>
          <a:p>
            <a:pPr lvl="1" fontAlgn="base"/>
            <a:r>
              <a:rPr lang="en-US" sz="2000" b="1" dirty="0">
                <a:latin typeface="Abadi Extra Light" panose="020B0204020104020204" pitchFamily="34" charset="0"/>
              </a:rPr>
              <a:t>     - </a:t>
            </a:r>
            <a:r>
              <a:rPr lang="en-US" sz="2000" dirty="0">
                <a:latin typeface="Abadi Extra Light" panose="020B0204020104020204" pitchFamily="34" charset="0"/>
              </a:rPr>
              <a:t>remove 5 variables at a time from full set 	of 72 variables, and check CV RMSE, to     	find the best result.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2000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</p:txBody>
      </p:sp>
      <p:pic>
        <p:nvPicPr>
          <p:cNvPr id="5" name="Shape 68">
            <a:extLst>
              <a:ext uri="{FF2B5EF4-FFF2-40B4-BE49-F238E27FC236}">
                <a16:creationId xmlns:a16="http://schemas.microsoft.com/office/drawing/2014/main" id="{4A3E86A9-5493-4448-83E1-010F5930E7E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3958" y="2243566"/>
            <a:ext cx="4820464" cy="23708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7">
            <a:extLst>
              <a:ext uri="{FF2B5EF4-FFF2-40B4-BE49-F238E27FC236}">
                <a16:creationId xmlns:a16="http://schemas.microsoft.com/office/drawing/2014/main" id="{70EDCADE-BA34-4D2F-9691-E33A97CE6AE1}"/>
              </a:ext>
            </a:extLst>
          </p:cNvPr>
          <p:cNvSpPr txBox="1">
            <a:spLocks/>
          </p:cNvSpPr>
          <p:nvPr/>
        </p:nvSpPr>
        <p:spPr>
          <a:xfrm>
            <a:off x="6781299" y="1293453"/>
            <a:ext cx="4599400" cy="1178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2000" b="1" u="sng" dirty="0">
                <a:latin typeface="Abadi Extra Light" panose="020B0204020104020204" pitchFamily="34" charset="0"/>
              </a:rPr>
              <a:t>RFE backward selection result</a:t>
            </a:r>
          </a:p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2000" b="1" dirty="0">
                <a:latin typeface="Abadi Extra Light" panose="020B0204020104020204" pitchFamily="34" charset="0"/>
              </a:rPr>
              <a:t>62 (out of 72) variables yields min RMSE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786438-FD06-4BDC-A9BA-A7C4DF4AD446}"/>
              </a:ext>
            </a:extLst>
          </p:cNvPr>
          <p:cNvSpPr/>
          <p:nvPr/>
        </p:nvSpPr>
        <p:spPr>
          <a:xfrm>
            <a:off x="6325774" y="4891014"/>
            <a:ext cx="4896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fontAlgn="base"/>
            <a:r>
              <a:rPr lang="en-US" sz="1400" b="1" dirty="0">
                <a:latin typeface="Abadi Extra Light" panose="020B0204020104020204" pitchFamily="34" charset="0"/>
              </a:rPr>
              <a:t>10 variables removed from RMSE</a:t>
            </a:r>
          </a:p>
          <a:p>
            <a:pPr lvl="1" fontAlgn="base"/>
            <a:r>
              <a:rPr lang="en-US" sz="1400" dirty="0">
                <a:latin typeface="Abadi Extra Light" panose="020B0204020104020204" pitchFamily="34" charset="0"/>
              </a:rPr>
              <a:t> </a:t>
            </a:r>
          </a:p>
          <a:p>
            <a:pPr lvl="1" fontAlgn="base"/>
            <a:r>
              <a:rPr lang="en-US" sz="1400" dirty="0">
                <a:latin typeface="Abadi Extra Light" panose="020B0204020104020204" pitchFamily="34" charset="0"/>
              </a:rPr>
              <a:t>Alley 		</a:t>
            </a:r>
            <a:r>
              <a:rPr lang="en-US" sz="1400" dirty="0" err="1">
                <a:latin typeface="Abadi Extra Light" panose="020B0204020104020204" pitchFamily="34" charset="0"/>
              </a:rPr>
              <a:t>ExterCond</a:t>
            </a:r>
            <a:r>
              <a:rPr lang="en-US" sz="1400" dirty="0">
                <a:latin typeface="Abadi Extra Light" panose="020B0204020104020204" pitchFamily="34" charset="0"/>
              </a:rPr>
              <a:t>		BsmtFinSF2	</a:t>
            </a:r>
          </a:p>
          <a:p>
            <a:pPr lvl="1" fontAlgn="base"/>
            <a:r>
              <a:rPr lang="en-US" sz="1400" dirty="0">
                <a:latin typeface="Abadi Extra Light" panose="020B0204020104020204" pitchFamily="34" charset="0"/>
              </a:rPr>
              <a:t>Heating	Electrical		</a:t>
            </a:r>
            <a:r>
              <a:rPr lang="en-US" sz="1400" dirty="0" err="1">
                <a:latin typeface="Abadi Extra Light" panose="020B0204020104020204" pitchFamily="34" charset="0"/>
              </a:rPr>
              <a:t>BsmtHalfBath</a:t>
            </a:r>
            <a:endParaRPr lang="en-US" sz="1400" dirty="0">
              <a:latin typeface="Abadi Extra Light" panose="020B0204020104020204" pitchFamily="34" charset="0"/>
            </a:endParaRPr>
          </a:p>
          <a:p>
            <a:pPr lvl="1" fontAlgn="base"/>
            <a:r>
              <a:rPr lang="en-US" sz="1400" dirty="0" err="1">
                <a:latin typeface="Abadi Extra Light" panose="020B0204020104020204" pitchFamily="34" charset="0"/>
              </a:rPr>
              <a:t>PavedDrive</a:t>
            </a:r>
            <a:r>
              <a:rPr lang="en-US" sz="1400" dirty="0">
                <a:latin typeface="Abadi Extra Light" panose="020B0204020104020204" pitchFamily="34" charset="0"/>
              </a:rPr>
              <a:t>	Fence		</a:t>
            </a:r>
            <a:r>
              <a:rPr lang="en-US" sz="1400" dirty="0" err="1">
                <a:latin typeface="Abadi Extra Light" panose="020B0204020104020204" pitchFamily="34" charset="0"/>
              </a:rPr>
              <a:t>MiscFeature</a:t>
            </a:r>
            <a:r>
              <a:rPr lang="en-US" sz="1400" dirty="0">
                <a:latin typeface="Abadi Extra Light" panose="020B0204020104020204" pitchFamily="34" charset="0"/>
              </a:rPr>
              <a:t>	</a:t>
            </a:r>
          </a:p>
          <a:p>
            <a:pPr lvl="1" fontAlgn="base"/>
            <a:r>
              <a:rPr lang="en-US" sz="1400" dirty="0" err="1">
                <a:latin typeface="Abadi Extra Light" panose="020B0204020104020204" pitchFamily="34" charset="0"/>
              </a:rPr>
              <a:t>MoSold</a:t>
            </a:r>
            <a:endParaRPr lang="en-US" sz="1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3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5C2E83-276F-4090-936D-F7CEAF2D6B9F}"/>
              </a:ext>
            </a:extLst>
          </p:cNvPr>
          <p:cNvSpPr txBox="1"/>
          <p:nvPr/>
        </p:nvSpPr>
        <p:spPr>
          <a:xfrm>
            <a:off x="302514" y="0"/>
            <a:ext cx="954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Feature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28B08-6394-46AE-8F52-D677E7806881}"/>
              </a:ext>
            </a:extLst>
          </p:cNvPr>
          <p:cNvSpPr/>
          <p:nvPr/>
        </p:nvSpPr>
        <p:spPr>
          <a:xfrm>
            <a:off x="662886" y="1232699"/>
            <a:ext cx="66087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latin typeface="Abadi Extra Light" panose="020B0204020104020204" pitchFamily="34" charset="0"/>
              </a:rPr>
              <a:t>Feature importance analysis </a:t>
            </a:r>
            <a:r>
              <a:rPr lang="en-US" sz="2000" dirty="0">
                <a:latin typeface="Abadi Extra Light" panose="020B0204020104020204" pitchFamily="34" charset="0"/>
              </a:rPr>
              <a:t>(with noise variables)</a:t>
            </a:r>
          </a:p>
          <a:p>
            <a:pPr fontAlgn="base"/>
            <a:endParaRPr lang="en-US" sz="2800" dirty="0">
              <a:latin typeface="Abadi Extra Light" panose="020B0204020104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Added </a:t>
            </a:r>
            <a:r>
              <a:rPr lang="en-US" sz="2000" u="sng" dirty="0">
                <a:latin typeface="Abadi Extra Light" panose="020B0204020104020204" pitchFamily="34" charset="0"/>
              </a:rPr>
              <a:t>one [0,1] uniform </a:t>
            </a:r>
            <a:r>
              <a:rPr lang="en-US" sz="2000" dirty="0">
                <a:latin typeface="Abadi Extra Light" panose="020B0204020104020204" pitchFamily="34" charset="0"/>
              </a:rPr>
              <a:t>and </a:t>
            </a:r>
            <a:r>
              <a:rPr lang="en-US" sz="2000" u="sng" dirty="0">
                <a:latin typeface="Abadi Extra Light" panose="020B0204020104020204" pitchFamily="34" charset="0"/>
              </a:rPr>
              <a:t>one standard normal noise </a:t>
            </a:r>
            <a:r>
              <a:rPr lang="en-US" sz="2000" dirty="0">
                <a:latin typeface="Abadi Extra Light" panose="020B0204020104020204" pitchFamily="34" charset="0"/>
              </a:rPr>
              <a:t>variable as “new features”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2000" dirty="0">
              <a:latin typeface="Abadi Extra Light" panose="020B0204020104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Ran </a:t>
            </a:r>
            <a:r>
              <a:rPr lang="en-US" sz="2000" u="sng" dirty="0">
                <a:latin typeface="Abadi Extra Light" panose="020B0204020104020204" pitchFamily="34" charset="0"/>
              </a:rPr>
              <a:t>Random Forest </a:t>
            </a:r>
            <a:r>
              <a:rPr lang="en-US" sz="2000" dirty="0">
                <a:latin typeface="Abadi Extra Light" panose="020B0204020104020204" pitchFamily="34" charset="0"/>
              </a:rPr>
              <a:t>(w/ best tuned hyperparameters) and checked feature importance ranking </a:t>
            </a:r>
            <a:r>
              <a:rPr lang="en-US" sz="2000" u="sng" dirty="0">
                <a:latin typeface="Abadi Extra Light" panose="020B0204020104020204" pitchFamily="34" charset="0"/>
              </a:rPr>
              <a:t>compared w/ two noise variables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2000" dirty="0">
              <a:latin typeface="Abadi Extra Light" panose="020B0204020104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The relative ranking of the two noise variables could vary a lot, so it’s better to add two differently distributed noise variables for the check</a:t>
            </a:r>
            <a:br>
              <a:rPr lang="en-US" sz="2000" dirty="0">
                <a:latin typeface="Abadi Extra Light" panose="020B0204020104020204" pitchFamily="34" charset="0"/>
              </a:rPr>
            </a:br>
            <a:endParaRPr lang="en-US" sz="2000" dirty="0">
              <a:latin typeface="Abadi Extra Light" panose="020B0204020104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Abadi Extra Light" panose="020B0204020104020204" pitchFamily="34" charset="0"/>
              </a:rPr>
              <a:t>Select the variables w/ feature importance ranking lower than the noise variables as additional feature removal candidates 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5A8A9-5FC3-4980-B06D-EFC79A11F942}"/>
              </a:ext>
            </a:extLst>
          </p:cNvPr>
          <p:cNvSpPr/>
          <p:nvPr/>
        </p:nvSpPr>
        <p:spPr>
          <a:xfrm>
            <a:off x="7680961" y="2798676"/>
            <a:ext cx="3979817" cy="2410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Aft>
                <a:spcPts val="1600"/>
              </a:spcAft>
            </a:pPr>
            <a:r>
              <a:rPr lang="en-US" sz="1400" b="1" dirty="0">
                <a:latin typeface="Abadi Extra Light" panose="020B0204020104020204" pitchFamily="34" charset="0"/>
              </a:rPr>
              <a:t>9 more variables to remove:BsmtFinType2</a:t>
            </a:r>
          </a:p>
          <a:p>
            <a:pPr lvl="1" fontAlgn="base">
              <a:spcAft>
                <a:spcPts val="1600"/>
              </a:spcAft>
            </a:pPr>
            <a:r>
              <a:rPr lang="en-US" sz="1400" dirty="0" err="1">
                <a:latin typeface="Abadi Extra Light" panose="020B0204020104020204" pitchFamily="34" charset="0"/>
              </a:rPr>
              <a:t>LandContour</a:t>
            </a:r>
            <a:r>
              <a:rPr lang="en-US" sz="1400" dirty="0">
                <a:latin typeface="Abadi Extra Light" panose="020B0204020104020204" pitchFamily="34" charset="0"/>
              </a:rPr>
              <a:t>	Enclosed</a:t>
            </a:r>
          </a:p>
          <a:p>
            <a:pPr lvl="1" fontAlgn="base">
              <a:spcAft>
                <a:spcPts val="1600"/>
              </a:spcAft>
            </a:pPr>
            <a:r>
              <a:rPr lang="en-US" sz="1400" dirty="0" err="1">
                <a:latin typeface="Abadi Extra Light" panose="020B0204020104020204" pitchFamily="34" charset="0"/>
              </a:rPr>
              <a:t>SaleType</a:t>
            </a:r>
            <a:r>
              <a:rPr lang="en-US" sz="1400" dirty="0">
                <a:latin typeface="Abadi Extra Light" panose="020B0204020104020204" pitchFamily="34" charset="0"/>
              </a:rPr>
              <a:t>	Functional</a:t>
            </a:r>
          </a:p>
          <a:p>
            <a:pPr lvl="1" fontAlgn="base">
              <a:spcAft>
                <a:spcPts val="1600"/>
              </a:spcAft>
            </a:pPr>
            <a:r>
              <a:rPr lang="en-US" sz="1400" dirty="0" err="1">
                <a:latin typeface="Abadi Extra Light" panose="020B0204020104020204" pitchFamily="34" charset="0"/>
              </a:rPr>
              <a:t>LotConfig</a:t>
            </a:r>
            <a:r>
              <a:rPr lang="en-US" sz="1400" dirty="0">
                <a:latin typeface="Abadi Extra Light" panose="020B0204020104020204" pitchFamily="34" charset="0"/>
              </a:rPr>
              <a:t>	</a:t>
            </a:r>
            <a:r>
              <a:rPr lang="en-US" sz="1400" dirty="0" err="1">
                <a:latin typeface="Abadi Extra Light" panose="020B0204020104020204" pitchFamily="34" charset="0"/>
              </a:rPr>
              <a:t>ScreenPorch</a:t>
            </a:r>
            <a:endParaRPr lang="en-US" sz="1400" dirty="0">
              <a:latin typeface="Abadi Extra Light" panose="020B0204020104020204" pitchFamily="34" charset="0"/>
            </a:endParaRPr>
          </a:p>
          <a:p>
            <a:pPr lvl="1" fontAlgn="base">
              <a:spcAft>
                <a:spcPts val="1600"/>
              </a:spcAft>
            </a:pPr>
            <a:r>
              <a:rPr lang="en-US" sz="1400" dirty="0" err="1">
                <a:latin typeface="Abadi Extra Light" panose="020B0204020104020204" pitchFamily="34" charset="0"/>
              </a:rPr>
              <a:t>YrSold</a:t>
            </a:r>
            <a:r>
              <a:rPr lang="en-US" sz="1400" dirty="0">
                <a:latin typeface="Abadi Extra Light" panose="020B0204020104020204" pitchFamily="34" charset="0"/>
              </a:rPr>
              <a:t> 	</a:t>
            </a:r>
            <a:r>
              <a:rPr lang="en-US" sz="1400" dirty="0" err="1">
                <a:latin typeface="Abadi Extra Light" panose="020B0204020104020204" pitchFamily="34" charset="0"/>
              </a:rPr>
              <a:t>LandSlope</a:t>
            </a:r>
            <a:endParaRPr lang="en-US" sz="1400" dirty="0">
              <a:latin typeface="Abadi Extra Light" panose="020B0204020104020204" pitchFamily="34" charset="0"/>
            </a:endParaRPr>
          </a:p>
          <a:p>
            <a:pPr lvl="1" fontAlgn="base">
              <a:spcAft>
                <a:spcPts val="1600"/>
              </a:spcAft>
            </a:pPr>
            <a:r>
              <a:rPr lang="en-US" sz="1400" dirty="0">
                <a:latin typeface="Abadi Extra Light" panose="020B0204020104020204" pitchFamily="34" charset="0"/>
              </a:rPr>
              <a:t>Porch</a:t>
            </a:r>
          </a:p>
        </p:txBody>
      </p:sp>
    </p:spTree>
    <p:extLst>
      <p:ext uri="{BB962C8B-B14F-4D97-AF65-F5344CB8AC3E}">
        <p14:creationId xmlns:p14="http://schemas.microsoft.com/office/powerpoint/2010/main" val="234731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5C2E83-276F-4090-936D-F7CEAF2D6B9F}"/>
              </a:ext>
            </a:extLst>
          </p:cNvPr>
          <p:cNvSpPr txBox="1"/>
          <p:nvPr/>
        </p:nvSpPr>
        <p:spPr>
          <a:xfrm>
            <a:off x="302514" y="0"/>
            <a:ext cx="954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Feature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64366-37A0-4685-B72A-678B11FC3A48}"/>
              </a:ext>
            </a:extLst>
          </p:cNvPr>
          <p:cNvSpPr/>
          <p:nvPr/>
        </p:nvSpPr>
        <p:spPr>
          <a:xfrm>
            <a:off x="905691" y="1166949"/>
            <a:ext cx="9814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Abadi Extra Light" panose="020B0204020104020204" pitchFamily="34" charset="0"/>
              </a:rPr>
              <a:t>R based feature analysis, results used in Python modeling to drop features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Tested (1) drop 10 variables identified from backward selection (2) drop additional 9 variables that has less feature importance than noise variables.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Both dropping will improve linear regression model performance (i.e. lower RMSE), e.g. base linear regression, Ridge, Lasso, </a:t>
            </a:r>
            <a:r>
              <a:rPr lang="en-US" dirty="0" err="1">
                <a:latin typeface="Abadi Extra Light" panose="020B0204020104020204" pitchFamily="34" charset="0"/>
              </a:rPr>
              <a:t>ElasticNet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Overall stacked final model w/ best </a:t>
            </a:r>
            <a:r>
              <a:rPr lang="en-US" dirty="0" err="1">
                <a:latin typeface="Abadi Extra Light" panose="020B0204020104020204" pitchFamily="34" charset="0"/>
              </a:rPr>
              <a:t>ElasticNet</a:t>
            </a:r>
            <a:r>
              <a:rPr lang="en-US" dirty="0">
                <a:latin typeface="Abadi Extra Light" panose="020B0204020104020204" pitchFamily="34" charset="0"/>
              </a:rPr>
              <a:t> + best GBM + best RF performance is improved a little.</a:t>
            </a:r>
          </a:p>
          <a:p>
            <a:br>
              <a:rPr lang="en-US" sz="2400" dirty="0">
                <a:latin typeface="Abadi Extra Light" panose="020B0204020104020204" pitchFamily="34" charset="0"/>
              </a:rPr>
            </a:b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A416F-9EF5-40DE-9F84-4B1D9D249A3B}"/>
              </a:ext>
            </a:extLst>
          </p:cNvPr>
          <p:cNvSpPr txBox="1"/>
          <p:nvPr/>
        </p:nvSpPr>
        <p:spPr>
          <a:xfrm>
            <a:off x="1341118" y="3822115"/>
            <a:ext cx="1933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 Extra Light" panose="020B0204020104020204" pitchFamily="34" charset="0"/>
              </a:rPr>
              <a:t>GBM</a:t>
            </a:r>
          </a:p>
          <a:p>
            <a:r>
              <a:rPr lang="en-US" dirty="0">
                <a:latin typeface="Abadi Extra Light" panose="020B0204020104020204" pitchFamily="34" charset="0"/>
              </a:rPr>
              <a:t>Better result</a:t>
            </a:r>
          </a:p>
          <a:p>
            <a:r>
              <a:rPr lang="en-US" dirty="0">
                <a:latin typeface="Abadi Extra Light" panose="020B0204020104020204" pitchFamily="34" charset="0"/>
              </a:rPr>
              <a:t>(after re-tuning)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5D055-A6BD-409F-90FE-24D542056BF1}"/>
              </a:ext>
            </a:extLst>
          </p:cNvPr>
          <p:cNvSpPr txBox="1"/>
          <p:nvPr/>
        </p:nvSpPr>
        <p:spPr>
          <a:xfrm>
            <a:off x="1341118" y="5042331"/>
            <a:ext cx="2455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 Extra Light" panose="020B0204020104020204" pitchFamily="34" charset="0"/>
              </a:rPr>
              <a:t>Random Forest</a:t>
            </a:r>
          </a:p>
          <a:p>
            <a:r>
              <a:rPr lang="en-US" dirty="0">
                <a:latin typeface="Abadi Extra Light" panose="020B0204020104020204" pitchFamily="34" charset="0"/>
              </a:rPr>
              <a:t>Degraded</a:t>
            </a:r>
          </a:p>
          <a:p>
            <a:r>
              <a:rPr lang="en-US" dirty="0">
                <a:latin typeface="Abadi Extra Light" panose="020B0204020104020204" pitchFamily="34" charset="0"/>
              </a:rPr>
              <a:t>(after re-tuning)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43FE3-A8F6-467B-8422-CA7E07727AD6}"/>
              </a:ext>
            </a:extLst>
          </p:cNvPr>
          <p:cNvSpPr txBox="1"/>
          <p:nvPr/>
        </p:nvSpPr>
        <p:spPr>
          <a:xfrm>
            <a:off x="4445727" y="3703503"/>
            <a:ext cx="22119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badi Extra Light" panose="020B0204020104020204" pitchFamily="34" charset="0"/>
              </a:rPr>
              <a:t>Stacked</a:t>
            </a:r>
          </a:p>
          <a:p>
            <a:r>
              <a:rPr lang="en-US" sz="2800" dirty="0">
                <a:latin typeface="Abadi Extra Light" panose="020B0204020104020204" pitchFamily="34" charset="0"/>
              </a:rPr>
              <a:t>= </a:t>
            </a:r>
            <a:r>
              <a:rPr lang="en-US" sz="2800" dirty="0" err="1">
                <a:latin typeface="Abadi Extra Light" panose="020B0204020104020204" pitchFamily="34" charset="0"/>
              </a:rPr>
              <a:t>ElasticNet</a:t>
            </a:r>
            <a:endParaRPr lang="en-US" sz="2800" dirty="0">
              <a:latin typeface="Abadi Extra Light" panose="020B0204020104020204" pitchFamily="34" charset="0"/>
            </a:endParaRPr>
          </a:p>
          <a:p>
            <a:r>
              <a:rPr lang="en-US" sz="2800" dirty="0">
                <a:latin typeface="Abadi Extra Light" panose="020B0204020104020204" pitchFamily="34" charset="0"/>
              </a:rPr>
              <a:t>+ GBM</a:t>
            </a:r>
          </a:p>
          <a:p>
            <a:r>
              <a:rPr lang="en-US" sz="2800" dirty="0">
                <a:latin typeface="Abadi Extra Light" panose="020B0204020104020204" pitchFamily="34" charset="0"/>
              </a:rPr>
              <a:t>+ RF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2D917-62AF-4F97-B8C1-2783BB8ABC9A}"/>
              </a:ext>
            </a:extLst>
          </p:cNvPr>
          <p:cNvSpPr/>
          <p:nvPr/>
        </p:nvSpPr>
        <p:spPr>
          <a:xfrm>
            <a:off x="7177481" y="3699607"/>
            <a:ext cx="4128423" cy="2205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Aft>
                <a:spcPts val="1600"/>
              </a:spcAft>
            </a:pPr>
            <a:r>
              <a:rPr lang="en-US" sz="2800" dirty="0">
                <a:latin typeface="Abadi Extra Light" panose="020B0204020104020204" pitchFamily="34" charset="0"/>
              </a:rPr>
              <a:t>Conclusion</a:t>
            </a:r>
          </a:p>
          <a:p>
            <a:pPr lvl="1" fontAlgn="base">
              <a:spcAft>
                <a:spcPts val="1600"/>
              </a:spcAft>
            </a:pPr>
            <a:r>
              <a:rPr lang="en-US" sz="2400" dirty="0">
                <a:latin typeface="Abadi Extra Light" panose="020B0204020104020204" pitchFamily="34" charset="0"/>
              </a:rPr>
              <a:t>dropping selected lowest importance features helps the overall modeling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53539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B8CC73-A5EF-4533-A3C5-23E93E9104CF}"/>
              </a:ext>
            </a:extLst>
          </p:cNvPr>
          <p:cNvGrpSpPr/>
          <p:nvPr/>
        </p:nvGrpSpPr>
        <p:grpSpPr>
          <a:xfrm>
            <a:off x="486838" y="2006025"/>
            <a:ext cx="11120962" cy="3607375"/>
            <a:chOff x="486838" y="2006025"/>
            <a:chExt cx="11120962" cy="3607375"/>
          </a:xfrm>
        </p:grpSpPr>
        <p:pic>
          <p:nvPicPr>
            <p:cNvPr id="2" name="Shape 87">
              <a:extLst>
                <a:ext uri="{FF2B5EF4-FFF2-40B4-BE49-F238E27FC236}">
                  <a16:creationId xmlns:a16="http://schemas.microsoft.com/office/drawing/2014/main" id="{025A9726-C3FD-43C2-A7F9-04522D5C17A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86838" y="2006025"/>
              <a:ext cx="5450323" cy="360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Shape 88">
              <a:extLst>
                <a:ext uri="{FF2B5EF4-FFF2-40B4-BE49-F238E27FC236}">
                  <a16:creationId xmlns:a16="http://schemas.microsoft.com/office/drawing/2014/main" id="{7E00317E-C1AF-4039-8C60-EE80A4C1B48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9140" y="2006025"/>
              <a:ext cx="5238660" cy="3607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Shape 86">
            <a:extLst>
              <a:ext uri="{FF2B5EF4-FFF2-40B4-BE49-F238E27FC236}">
                <a16:creationId xmlns:a16="http://schemas.microsoft.com/office/drawing/2014/main" id="{954836C3-A7F2-46D4-B38B-B2AF50B3CCA6}"/>
              </a:ext>
            </a:extLst>
          </p:cNvPr>
          <p:cNvSpPr txBox="1">
            <a:spLocks noGrp="1"/>
          </p:cNvSpPr>
          <p:nvPr/>
        </p:nvSpPr>
        <p:spPr>
          <a:xfrm>
            <a:off x="1835700" y="5873628"/>
            <a:ext cx="85206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Top 30 important features from GBM and RF </a:t>
            </a:r>
            <a:endParaRPr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24CB89-3C4C-4690-95DA-A8B40BFC52CB}"/>
              </a:ext>
            </a:extLst>
          </p:cNvPr>
          <p:cNvSpPr/>
          <p:nvPr/>
        </p:nvSpPr>
        <p:spPr>
          <a:xfrm>
            <a:off x="662886" y="1232699"/>
            <a:ext cx="6608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latin typeface="Abadi Extra Light" panose="020B0204020104020204" pitchFamily="34" charset="0"/>
              </a:rPr>
              <a:t>Feature importance analysis </a:t>
            </a:r>
            <a:r>
              <a:rPr lang="en-US" sz="2000" dirty="0">
                <a:latin typeface="Abadi Extra Light" panose="020B0204020104020204" pitchFamily="34" charset="0"/>
              </a:rPr>
              <a:t>(with noise variables)</a:t>
            </a:r>
          </a:p>
        </p:txBody>
      </p:sp>
    </p:spTree>
    <p:extLst>
      <p:ext uri="{BB962C8B-B14F-4D97-AF65-F5344CB8AC3E}">
        <p14:creationId xmlns:p14="http://schemas.microsoft.com/office/powerpoint/2010/main" val="385490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56883A-E685-4F66-8048-F91EE7307AFC}"/>
              </a:ext>
            </a:extLst>
          </p:cNvPr>
          <p:cNvSpPr txBox="1"/>
          <p:nvPr/>
        </p:nvSpPr>
        <p:spPr>
          <a:xfrm>
            <a:off x="304800" y="0"/>
            <a:ext cx="954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EDA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D012D-1A95-4115-B639-04B3BF8FFE76}"/>
              </a:ext>
            </a:extLst>
          </p:cNvPr>
          <p:cNvSpPr txBox="1"/>
          <p:nvPr/>
        </p:nvSpPr>
        <p:spPr>
          <a:xfrm>
            <a:off x="1439091" y="2459504"/>
            <a:ext cx="9540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badi Extra Light" panose="020B0204020104020204" pitchFamily="34" charset="0"/>
              </a:rPr>
              <a:t>Exploring Data Analysis</a:t>
            </a:r>
          </a:p>
          <a:p>
            <a:pPr algn="ctr"/>
            <a:r>
              <a:rPr lang="en-US" sz="4000" dirty="0">
                <a:latin typeface="Abadi Extra Light" panose="020B0204020104020204" pitchFamily="34" charset="0"/>
              </a:rPr>
              <a:t>And</a:t>
            </a:r>
          </a:p>
          <a:p>
            <a:pPr algn="ctr"/>
            <a:r>
              <a:rPr lang="en-US" sz="4000" dirty="0">
                <a:latin typeface="Abadi Extra Light" panose="020B0204020104020204" pitchFamily="34" charset="0"/>
              </a:rPr>
              <a:t>Baseline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8600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4">
            <a:extLst>
              <a:ext uri="{FF2B5EF4-FFF2-40B4-BE49-F238E27FC236}">
                <a16:creationId xmlns:a16="http://schemas.microsoft.com/office/drawing/2014/main" id="{C7E70DE0-6101-4CA1-BBB5-E0B14D50CD0D}"/>
              </a:ext>
            </a:extLst>
          </p:cNvPr>
          <p:cNvSpPr txBox="1">
            <a:spLocks noGrp="1"/>
          </p:cNvSpPr>
          <p:nvPr/>
        </p:nvSpPr>
        <p:spPr>
          <a:xfrm>
            <a:off x="781601" y="1503359"/>
            <a:ext cx="4374600" cy="486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Best single model selection</a:t>
            </a:r>
            <a:endParaRPr lang="e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8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Abadi Extra Light" panose="020B0204020104020204" pitchFamily="34" charset="0"/>
              </a:rPr>
              <a:t>Compared basic linear regression, best tunned Ridge, Lasso, ElasticNet, GBM, and RF, the </a:t>
            </a:r>
            <a:r>
              <a:rPr lang="en" sz="1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best performance is achieved by ElasticNet</a:t>
            </a:r>
            <a:r>
              <a:rPr lang="en" sz="1800" dirty="0">
                <a:solidFill>
                  <a:schemeClr val="tx1"/>
                </a:solidFill>
                <a:latin typeface="Abadi Extra Light" panose="020B0204020104020204" pitchFamily="34" charset="0"/>
              </a:rPr>
              <a:t>.</a:t>
            </a:r>
            <a:endParaRPr lang="en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8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Abadi Extra Light" panose="020B0204020104020204" pitchFamily="34" charset="0"/>
              </a:rPr>
              <a:t>With best tunned ElasticNet model</a:t>
            </a:r>
            <a:r>
              <a:rPr lang="en" sz="1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, only about 32% features are finally used</a:t>
            </a:r>
            <a:r>
              <a:rPr lang="en" sz="1800" dirty="0">
                <a:solidFill>
                  <a:schemeClr val="tx1"/>
                </a:solidFill>
                <a:latin typeface="Abadi Extra Light" panose="020B0204020104020204" pitchFamily="34" charset="0"/>
              </a:rPr>
              <a:t> (i.e. w/ non-zero model coeffiicents) from all the totally 280 feature variables (all categorical variables been converted into dummy variables). </a:t>
            </a:r>
            <a:endParaRPr sz="18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4131C-B062-453F-9CF0-DF0208345040}"/>
              </a:ext>
            </a:extLst>
          </p:cNvPr>
          <p:cNvSpPr txBox="1"/>
          <p:nvPr/>
        </p:nvSpPr>
        <p:spPr>
          <a:xfrm>
            <a:off x="302514" y="0"/>
            <a:ext cx="954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Model Selectin &amp; Stacking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19E86D-72ED-4483-AF4E-2FEC76080F59}"/>
              </a:ext>
            </a:extLst>
          </p:cNvPr>
          <p:cNvGrpSpPr/>
          <p:nvPr/>
        </p:nvGrpSpPr>
        <p:grpSpPr>
          <a:xfrm>
            <a:off x="5933325" y="1513597"/>
            <a:ext cx="5949400" cy="1915403"/>
            <a:chOff x="6096000" y="3567998"/>
            <a:chExt cx="5949400" cy="19154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8F8F51-04F7-4A49-BF89-1131E91AC71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010377"/>
              <a:ext cx="5949400" cy="147302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167A6-DDFF-41CB-AF74-EF694D641FE2}"/>
                </a:ext>
              </a:extLst>
            </p:cNvPr>
            <p:cNvSpPr/>
            <p:nvPr/>
          </p:nvSpPr>
          <p:spPr>
            <a:xfrm>
              <a:off x="7462694" y="3567998"/>
              <a:ext cx="2890663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Baseline Model Performance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A9F71E-8540-48FF-B5A8-65915AC90933}"/>
              </a:ext>
            </a:extLst>
          </p:cNvPr>
          <p:cNvGrpSpPr/>
          <p:nvPr/>
        </p:nvGrpSpPr>
        <p:grpSpPr>
          <a:xfrm>
            <a:off x="5770650" y="3778247"/>
            <a:ext cx="5949400" cy="1797685"/>
            <a:chOff x="5658400" y="1263015"/>
            <a:chExt cx="5949400" cy="1797685"/>
          </a:xfrm>
        </p:grpSpPr>
        <p:pic>
          <p:nvPicPr>
            <p:cNvPr id="3" name="Shape 95">
              <a:extLst>
                <a:ext uri="{FF2B5EF4-FFF2-40B4-BE49-F238E27FC236}">
                  <a16:creationId xmlns:a16="http://schemas.microsoft.com/office/drawing/2014/main" id="{205A11E1-287C-40E1-B712-DA3AA295034C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58400" y="1908000"/>
              <a:ext cx="5949400" cy="115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35709D-2E0D-4D04-AC2D-54FC19BE3C6D}"/>
                </a:ext>
              </a:extLst>
            </p:cNvPr>
            <p:cNvSpPr/>
            <p:nvPr/>
          </p:nvSpPr>
          <p:spPr>
            <a:xfrm>
              <a:off x="7247818" y="1263015"/>
              <a:ext cx="205389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Model Performance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C93D9A-6276-48BF-91B5-88E3A751B80F}"/>
                </a:ext>
              </a:extLst>
            </p:cNvPr>
            <p:cNvSpPr/>
            <p:nvPr/>
          </p:nvSpPr>
          <p:spPr>
            <a:xfrm>
              <a:off x="8908026" y="2665046"/>
              <a:ext cx="717755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4065B7-BF5C-457E-AF5F-B7AB444355F7}"/>
                </a:ext>
              </a:extLst>
            </p:cNvPr>
            <p:cNvSpPr/>
            <p:nvPr/>
          </p:nvSpPr>
          <p:spPr>
            <a:xfrm>
              <a:off x="10890045" y="2662957"/>
              <a:ext cx="717755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4373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A54A48-8A87-4122-85CE-90A69EBE0E02}"/>
              </a:ext>
            </a:extLst>
          </p:cNvPr>
          <p:cNvGrpSpPr/>
          <p:nvPr/>
        </p:nvGrpSpPr>
        <p:grpSpPr>
          <a:xfrm>
            <a:off x="385784" y="1615296"/>
            <a:ext cx="5621726" cy="1858297"/>
            <a:chOff x="307125" y="925200"/>
            <a:chExt cx="8758350" cy="2899400"/>
          </a:xfrm>
        </p:grpSpPr>
        <p:pic>
          <p:nvPicPr>
            <p:cNvPr id="2" name="Shape 109">
              <a:extLst>
                <a:ext uri="{FF2B5EF4-FFF2-40B4-BE49-F238E27FC236}">
                  <a16:creationId xmlns:a16="http://schemas.microsoft.com/office/drawing/2014/main" id="{8BE67E4B-2FC1-4451-B813-B2D1E2BC6B7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07125" y="925200"/>
              <a:ext cx="6240014" cy="289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Shape 110">
              <a:extLst>
                <a:ext uri="{FF2B5EF4-FFF2-40B4-BE49-F238E27FC236}">
                  <a16:creationId xmlns:a16="http://schemas.microsoft.com/office/drawing/2014/main" id="{EBD7777A-7FEE-4D9A-A955-195F32AF132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18689" y="1470138"/>
              <a:ext cx="2446786" cy="17133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1789F6-5C7C-4BD5-8D8C-53AB5EC0190A}"/>
              </a:ext>
            </a:extLst>
          </p:cNvPr>
          <p:cNvGrpSpPr/>
          <p:nvPr/>
        </p:nvGrpSpPr>
        <p:grpSpPr>
          <a:xfrm>
            <a:off x="6534079" y="4303534"/>
            <a:ext cx="5412113" cy="1947346"/>
            <a:chOff x="1696612" y="2029825"/>
            <a:chExt cx="8798775" cy="2798350"/>
          </a:xfrm>
        </p:grpSpPr>
        <p:pic>
          <p:nvPicPr>
            <p:cNvPr id="11" name="Shape 156">
              <a:extLst>
                <a:ext uri="{FF2B5EF4-FFF2-40B4-BE49-F238E27FC236}">
                  <a16:creationId xmlns:a16="http://schemas.microsoft.com/office/drawing/2014/main" id="{C94FE845-0664-4A8A-BCBA-C683C95A9C8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96612" y="2029825"/>
              <a:ext cx="6022536" cy="279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157">
              <a:extLst>
                <a:ext uri="{FF2B5EF4-FFF2-40B4-BE49-F238E27FC236}">
                  <a16:creationId xmlns:a16="http://schemas.microsoft.com/office/drawing/2014/main" id="{3358511D-D73F-4274-8F25-24B67515302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31123" y="2496175"/>
              <a:ext cx="2664264" cy="18656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D76DEF8-F509-4FC1-AAB2-42FE7900A3B5}"/>
              </a:ext>
            </a:extLst>
          </p:cNvPr>
          <p:cNvSpPr txBox="1"/>
          <p:nvPr/>
        </p:nvSpPr>
        <p:spPr>
          <a:xfrm>
            <a:off x="297294" y="1329327"/>
            <a:ext cx="579870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Multilinear</a:t>
            </a: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 Performance - Train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24D900-67E3-4755-9671-9CC0983C15F5}"/>
              </a:ext>
            </a:extLst>
          </p:cNvPr>
          <p:cNvSpPr txBox="1"/>
          <p:nvPr/>
        </p:nvSpPr>
        <p:spPr>
          <a:xfrm>
            <a:off x="6393294" y="4030652"/>
            <a:ext cx="555289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Random</a:t>
            </a: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Forest</a:t>
            </a: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 Performance - 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83668-F4D3-48C0-9F54-98A528FE4F90}"/>
              </a:ext>
            </a:extLst>
          </p:cNvPr>
          <p:cNvSpPr/>
          <p:nvPr/>
        </p:nvSpPr>
        <p:spPr>
          <a:xfrm>
            <a:off x="297294" y="1328031"/>
            <a:ext cx="5798706" cy="2313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CC175E-C84C-4C83-AAC6-7E2241F346C3}"/>
              </a:ext>
            </a:extLst>
          </p:cNvPr>
          <p:cNvGrpSpPr/>
          <p:nvPr/>
        </p:nvGrpSpPr>
        <p:grpSpPr>
          <a:xfrm>
            <a:off x="385784" y="4030652"/>
            <a:ext cx="5798706" cy="2313577"/>
            <a:chOff x="297294" y="4261394"/>
            <a:chExt cx="5798706" cy="23135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2DF7971-6EF2-4937-9878-3056DA1555FE}"/>
                </a:ext>
              </a:extLst>
            </p:cNvPr>
            <p:cNvGrpSpPr/>
            <p:nvPr/>
          </p:nvGrpSpPr>
          <p:grpSpPr>
            <a:xfrm>
              <a:off x="297295" y="4542985"/>
              <a:ext cx="5710215" cy="1774964"/>
              <a:chOff x="307126" y="2935450"/>
              <a:chExt cx="7071612" cy="2818550"/>
            </a:xfrm>
          </p:grpSpPr>
          <p:pic>
            <p:nvPicPr>
              <p:cNvPr id="5" name="Shape 124">
                <a:extLst>
                  <a:ext uri="{FF2B5EF4-FFF2-40B4-BE49-F238E27FC236}">
                    <a16:creationId xmlns:a16="http://schemas.microsoft.com/office/drawing/2014/main" id="{8A3F5B6C-74FD-443D-B678-5F0541974E06}"/>
                  </a:ext>
                </a:extLst>
              </p:cNvPr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07126" y="2935450"/>
                <a:ext cx="4977700" cy="2818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Shape 125">
                <a:extLst>
                  <a:ext uri="{FF2B5EF4-FFF2-40B4-BE49-F238E27FC236}">
                    <a16:creationId xmlns:a16="http://schemas.microsoft.com/office/drawing/2014/main" id="{05F58D33-1991-4B97-9427-F9E72520DA97}"/>
                  </a:ext>
                </a:extLst>
              </p:cNvPr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343210" y="3574203"/>
                <a:ext cx="2035528" cy="16785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5460D4-8FA3-4688-81BF-DAEC64D5C5A9}"/>
                </a:ext>
              </a:extLst>
            </p:cNvPr>
            <p:cNvSpPr txBox="1"/>
            <p:nvPr/>
          </p:nvSpPr>
          <p:spPr>
            <a:xfrm>
              <a:off x="297295" y="4261394"/>
              <a:ext cx="579870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Abadi Extra Light" panose="020B0204020104020204" pitchFamily="34" charset="0"/>
                </a:rPr>
                <a:t>ElasticNet</a:t>
              </a:r>
              <a:r>
                <a:rPr lang="en-US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 Performance - Train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52FE5A-D01F-4AE0-AADD-9D83ED794BA9}"/>
                </a:ext>
              </a:extLst>
            </p:cNvPr>
            <p:cNvSpPr/>
            <p:nvPr/>
          </p:nvSpPr>
          <p:spPr>
            <a:xfrm>
              <a:off x="297294" y="4261394"/>
              <a:ext cx="5798706" cy="2313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893132-1C53-4134-8548-009DDD2A2007}"/>
              </a:ext>
            </a:extLst>
          </p:cNvPr>
          <p:cNvGrpSpPr/>
          <p:nvPr/>
        </p:nvGrpSpPr>
        <p:grpSpPr>
          <a:xfrm>
            <a:off x="6341808" y="1328031"/>
            <a:ext cx="5552898" cy="2319359"/>
            <a:chOff x="6341808" y="1328031"/>
            <a:chExt cx="5552898" cy="231935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F429E36-69E2-4026-866C-7E623373AAE1}"/>
                </a:ext>
              </a:extLst>
            </p:cNvPr>
            <p:cNvGrpSpPr/>
            <p:nvPr/>
          </p:nvGrpSpPr>
          <p:grpSpPr>
            <a:xfrm>
              <a:off x="6341808" y="1606587"/>
              <a:ext cx="5500601" cy="1976284"/>
              <a:chOff x="1716812" y="2042991"/>
              <a:chExt cx="8758375" cy="2747800"/>
            </a:xfrm>
          </p:grpSpPr>
          <p:pic>
            <p:nvPicPr>
              <p:cNvPr id="8" name="Shape 140">
                <a:extLst>
                  <a:ext uri="{FF2B5EF4-FFF2-40B4-BE49-F238E27FC236}">
                    <a16:creationId xmlns:a16="http://schemas.microsoft.com/office/drawing/2014/main" id="{08245732-18E5-4CA1-B0C4-8B21081A8046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716812" y="2042991"/>
                <a:ext cx="5960203" cy="2747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Shape 141">
                <a:extLst>
                  <a:ext uri="{FF2B5EF4-FFF2-40B4-BE49-F238E27FC236}">
                    <a16:creationId xmlns:a16="http://schemas.microsoft.com/office/drawing/2014/main" id="{FEF85AAA-842F-4216-8B68-047CBAAB4263}"/>
                  </a:ext>
                </a:extLst>
              </p:cNvPr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7748590" y="2502075"/>
                <a:ext cx="2726597" cy="19093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B36EE1-F8E4-4C72-885B-90750D5BACDD}"/>
                </a:ext>
              </a:extLst>
            </p:cNvPr>
            <p:cNvSpPr txBox="1"/>
            <p:nvPr/>
          </p:nvSpPr>
          <p:spPr>
            <a:xfrm>
              <a:off x="6341808" y="1328031"/>
              <a:ext cx="5552898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Abadi Extra Light" panose="020B0204020104020204" pitchFamily="34" charset="0"/>
                </a:rPr>
                <a:t>GradientBoost</a:t>
              </a:r>
              <a:r>
                <a:rPr lang="en-US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 Performance - Train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E3433F-47EF-4FED-A894-B9BE3A37AF27}"/>
                </a:ext>
              </a:extLst>
            </p:cNvPr>
            <p:cNvSpPr/>
            <p:nvPr/>
          </p:nvSpPr>
          <p:spPr>
            <a:xfrm>
              <a:off x="6341808" y="1333813"/>
              <a:ext cx="5552898" cy="2313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EB941-44AF-440D-9FC4-57A02544FC76}"/>
              </a:ext>
            </a:extLst>
          </p:cNvPr>
          <p:cNvSpPr/>
          <p:nvPr/>
        </p:nvSpPr>
        <p:spPr>
          <a:xfrm>
            <a:off x="6393294" y="4030652"/>
            <a:ext cx="5552898" cy="2313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D16FFA-A86D-4B46-B9B7-D30D46601A34}"/>
              </a:ext>
            </a:extLst>
          </p:cNvPr>
          <p:cNvSpPr txBox="1"/>
          <p:nvPr/>
        </p:nvSpPr>
        <p:spPr>
          <a:xfrm>
            <a:off x="302514" y="0"/>
            <a:ext cx="954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55321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E9F3B0-52E0-4C59-810D-2F4BF8BE471B}"/>
              </a:ext>
            </a:extLst>
          </p:cNvPr>
          <p:cNvGrpSpPr/>
          <p:nvPr/>
        </p:nvGrpSpPr>
        <p:grpSpPr>
          <a:xfrm>
            <a:off x="2195255" y="1010485"/>
            <a:ext cx="8829100" cy="2717500"/>
            <a:chOff x="1550822" y="1567833"/>
            <a:chExt cx="8829100" cy="2717500"/>
          </a:xfrm>
        </p:grpSpPr>
        <p:pic>
          <p:nvPicPr>
            <p:cNvPr id="2" name="Shape 172">
              <a:extLst>
                <a:ext uri="{FF2B5EF4-FFF2-40B4-BE49-F238E27FC236}">
                  <a16:creationId xmlns:a16="http://schemas.microsoft.com/office/drawing/2014/main" id="{BFB9DFE2-4EB5-43E5-8180-02CCA2C13BF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50822" y="1567833"/>
              <a:ext cx="5848533" cy="271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Shape 173">
              <a:extLst>
                <a:ext uri="{FF2B5EF4-FFF2-40B4-BE49-F238E27FC236}">
                  <a16:creationId xmlns:a16="http://schemas.microsoft.com/office/drawing/2014/main" id="{029B7DD4-0300-4E87-97F1-83D7EB58BBA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41655" y="1975708"/>
              <a:ext cx="2838267" cy="19875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2818B9A-CAE5-4830-91F1-089FE1E5AC5A}"/>
              </a:ext>
            </a:extLst>
          </p:cNvPr>
          <p:cNvGrpSpPr/>
          <p:nvPr/>
        </p:nvGrpSpPr>
        <p:grpSpPr>
          <a:xfrm>
            <a:off x="2195255" y="3727985"/>
            <a:ext cx="8818976" cy="2757925"/>
            <a:chOff x="1686512" y="2050037"/>
            <a:chExt cx="8818976" cy="2757925"/>
          </a:xfrm>
        </p:grpSpPr>
        <p:pic>
          <p:nvPicPr>
            <p:cNvPr id="4" name="Shape 180">
              <a:extLst>
                <a:ext uri="{FF2B5EF4-FFF2-40B4-BE49-F238E27FC236}">
                  <a16:creationId xmlns:a16="http://schemas.microsoft.com/office/drawing/2014/main" id="{9EDD1024-CAD7-4158-9214-7AA59A291BB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86512" y="2050037"/>
              <a:ext cx="5935535" cy="2757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Shape 181">
              <a:extLst>
                <a:ext uri="{FF2B5EF4-FFF2-40B4-BE49-F238E27FC236}">
                  <a16:creationId xmlns:a16="http://schemas.microsoft.com/office/drawing/2014/main" id="{7FD2E766-3418-4F35-AB42-2A3455671BC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54222" y="2488375"/>
              <a:ext cx="2751266" cy="19265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B1D95C-2C03-4742-8AC1-E337EB6D3F41}"/>
              </a:ext>
            </a:extLst>
          </p:cNvPr>
          <p:cNvSpPr txBox="1"/>
          <p:nvPr/>
        </p:nvSpPr>
        <p:spPr>
          <a:xfrm>
            <a:off x="904807" y="2175860"/>
            <a:ext cx="61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Train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BF30C-4571-4574-A75C-4CBC9C54891C}"/>
              </a:ext>
            </a:extLst>
          </p:cNvPr>
          <p:cNvSpPr txBox="1"/>
          <p:nvPr/>
        </p:nvSpPr>
        <p:spPr>
          <a:xfrm>
            <a:off x="302514" y="0"/>
            <a:ext cx="954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Stacked Model Performance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ElasticNet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GBM, and RF)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30571-A552-4446-B38C-0C43F3C44B8A}"/>
              </a:ext>
            </a:extLst>
          </p:cNvPr>
          <p:cNvSpPr/>
          <p:nvPr/>
        </p:nvSpPr>
        <p:spPr>
          <a:xfrm>
            <a:off x="904807" y="4773081"/>
            <a:ext cx="550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92107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F01A9D-68BA-4C4F-A36E-2C9BCD8306BC}"/>
              </a:ext>
            </a:extLst>
          </p:cNvPr>
          <p:cNvSpPr/>
          <p:nvPr/>
        </p:nvSpPr>
        <p:spPr>
          <a:xfrm>
            <a:off x="1219763" y="1441620"/>
            <a:ext cx="893752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buSzPts val="1800"/>
            </a:pPr>
            <a:r>
              <a:rPr lang="en-US" sz="3200" dirty="0">
                <a:latin typeface="Abadi Extra Light" panose="020B0204020104020204" pitchFamily="34" charset="0"/>
              </a:rPr>
              <a:t>Best multi-model stacking</a:t>
            </a:r>
          </a:p>
          <a:p>
            <a:pPr marL="882650" lvl="1" indent="-285750">
              <a:buSzPts val="1400"/>
              <a:buFont typeface="Arial" panose="020B0604020202020204" pitchFamily="34" charset="0"/>
              <a:buChar char="•"/>
            </a:pPr>
            <a:endParaRPr lang="en-US" sz="2400" dirty="0">
              <a:latin typeface="Abadi Extra Light" panose="020B0204020104020204" pitchFamily="34" charset="0"/>
            </a:endParaRPr>
          </a:p>
          <a:p>
            <a:pPr marL="882650" lvl="1" indent="-285750">
              <a:buSzPts val="1400"/>
              <a:buFont typeface="Arial" panose="020B0604020202020204" pitchFamily="34" charset="0"/>
              <a:buChar char="•"/>
            </a:pPr>
            <a:r>
              <a:rPr lang="en-US" sz="2400" u="sng" dirty="0">
                <a:latin typeface="Abadi Extra Light" panose="020B0204020104020204" pitchFamily="34" charset="0"/>
              </a:rPr>
              <a:t>Stacked best </a:t>
            </a:r>
            <a:r>
              <a:rPr lang="en-US" sz="2400" u="sng" dirty="0" err="1">
                <a:latin typeface="Abadi Extra Light" panose="020B0204020104020204" pitchFamily="34" charset="0"/>
              </a:rPr>
              <a:t>ElasticNet</a:t>
            </a:r>
            <a:r>
              <a:rPr lang="en-US" sz="2400" u="sng" dirty="0">
                <a:latin typeface="Abadi Extra Light" panose="020B0204020104020204" pitchFamily="34" charset="0"/>
              </a:rPr>
              <a:t>, GBM, and RF</a:t>
            </a:r>
            <a:r>
              <a:rPr lang="en-US" sz="2400" dirty="0">
                <a:latin typeface="Abadi Extra Light" panose="020B0204020104020204" pitchFamily="34" charset="0"/>
              </a:rPr>
              <a:t> models together</a:t>
            </a:r>
          </a:p>
          <a:p>
            <a:pPr marL="882650" lvl="1" indent="-285750">
              <a:buSzPts val="1400"/>
              <a:buFont typeface="Arial" panose="020B0604020202020204" pitchFamily="34" charset="0"/>
              <a:buChar char="•"/>
            </a:pPr>
            <a:endParaRPr lang="en-US" sz="2400" dirty="0">
              <a:latin typeface="Abadi Extra Light" panose="020B0204020104020204" pitchFamily="34" charset="0"/>
            </a:endParaRPr>
          </a:p>
          <a:p>
            <a:pPr marL="882650" lvl="1" indent="-285750">
              <a:buSzPts val="1400"/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Performance is a little bit </a:t>
            </a:r>
            <a:r>
              <a:rPr lang="en-US" sz="2400" u="sng" dirty="0">
                <a:latin typeface="Abadi Extra Light" panose="020B0204020104020204" pitchFamily="34" charset="0"/>
              </a:rPr>
              <a:t>lower than best </a:t>
            </a:r>
            <a:r>
              <a:rPr lang="en-US" sz="2400" u="sng" dirty="0" err="1">
                <a:latin typeface="Abadi Extra Light" panose="020B0204020104020204" pitchFamily="34" charset="0"/>
              </a:rPr>
              <a:t>ElasticNet</a:t>
            </a:r>
            <a:r>
              <a:rPr lang="en-US" sz="2400" u="sng" dirty="0">
                <a:latin typeface="Abadi Extra Light" panose="020B0204020104020204" pitchFamily="34" charset="0"/>
              </a:rPr>
              <a:t> </a:t>
            </a:r>
            <a:r>
              <a:rPr lang="en-US" sz="2400" dirty="0">
                <a:latin typeface="Abadi Extra Light" panose="020B0204020104020204" pitchFamily="34" charset="0"/>
              </a:rPr>
              <a:t>model alone.</a:t>
            </a:r>
          </a:p>
          <a:p>
            <a:pPr marL="882650" lvl="1" indent="-285750">
              <a:buSzPts val="1400"/>
              <a:buFont typeface="Arial" panose="020B0604020202020204" pitchFamily="34" charset="0"/>
              <a:buChar char="•"/>
            </a:pPr>
            <a:endParaRPr lang="en-US" sz="2400" dirty="0">
              <a:latin typeface="Abadi Extra Light" panose="020B0204020104020204" pitchFamily="34" charset="0"/>
            </a:endParaRPr>
          </a:p>
          <a:p>
            <a:pPr marL="882650" lvl="1" indent="-285750">
              <a:buSzPts val="1400"/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Still deemed more robust than </a:t>
            </a:r>
            <a:r>
              <a:rPr lang="en-US" sz="2400" dirty="0" err="1">
                <a:latin typeface="Abadi Extra Light" panose="020B0204020104020204" pitchFamily="34" charset="0"/>
              </a:rPr>
              <a:t>ElasticNet</a:t>
            </a:r>
            <a:r>
              <a:rPr lang="en-US" sz="2400" dirty="0">
                <a:latin typeface="Abadi Extra Light" panose="020B0204020104020204" pitchFamily="34" charset="0"/>
              </a:rPr>
              <a:t> alone, and firstly submitted to </a:t>
            </a:r>
            <a:r>
              <a:rPr lang="en-US" sz="2400" u="sng" dirty="0">
                <a:latin typeface="Abadi Extra Light" panose="020B0204020104020204" pitchFamily="34" charset="0"/>
              </a:rPr>
              <a:t>Kaggle: score: 0.12906 (top 29%). </a:t>
            </a:r>
          </a:p>
          <a:p>
            <a:pPr marL="882650" lvl="1" indent="-285750">
              <a:buSzPts val="1400"/>
              <a:buFont typeface="Arial" panose="020B0604020202020204" pitchFamily="34" charset="0"/>
              <a:buChar char="•"/>
            </a:pPr>
            <a:endParaRPr lang="en-US" sz="2400" dirty="0">
              <a:latin typeface="Abadi Extra Light" panose="020B0204020104020204" pitchFamily="34" charset="0"/>
            </a:endParaRPr>
          </a:p>
          <a:p>
            <a:pPr marL="882650" lvl="1" indent="-285750">
              <a:buSzPts val="1400"/>
              <a:buFont typeface="Arial" panose="020B0604020202020204" pitchFamily="34" charset="0"/>
              <a:buChar char="•"/>
            </a:pPr>
            <a:r>
              <a:rPr lang="en-US" sz="2400" dirty="0">
                <a:latin typeface="Abadi Extra Light" panose="020B0204020104020204" pitchFamily="34" charset="0"/>
              </a:rPr>
              <a:t>Confirmed by submitting </a:t>
            </a:r>
            <a:r>
              <a:rPr lang="en-US" sz="2400" u="sng" dirty="0">
                <a:latin typeface="Abadi Extra Light" panose="020B0204020104020204" pitchFamily="34" charset="0"/>
              </a:rPr>
              <a:t>best </a:t>
            </a:r>
            <a:r>
              <a:rPr lang="en-US" sz="2400" u="sng" dirty="0" err="1">
                <a:latin typeface="Abadi Extra Light" panose="020B0204020104020204" pitchFamily="34" charset="0"/>
              </a:rPr>
              <a:t>ElasticNet</a:t>
            </a:r>
            <a:r>
              <a:rPr lang="en-US" sz="2400" u="sng" dirty="0">
                <a:latin typeface="Abadi Extra Light" panose="020B0204020104020204" pitchFamily="34" charset="0"/>
              </a:rPr>
              <a:t> model </a:t>
            </a:r>
            <a:r>
              <a:rPr lang="en-US" sz="2400" dirty="0">
                <a:latin typeface="Abadi Extra Light" panose="020B0204020104020204" pitchFamily="34" charset="0"/>
              </a:rPr>
              <a:t>alone to Kaggle: score: </a:t>
            </a:r>
            <a:r>
              <a:rPr lang="en-US" sz="2400" b="1" dirty="0">
                <a:latin typeface="Abadi Extra Light" panose="020B0204020104020204" pitchFamily="34" charset="0"/>
              </a:rPr>
              <a:t>0.13252</a:t>
            </a:r>
            <a:r>
              <a:rPr lang="en-US" sz="2400" dirty="0">
                <a:latin typeface="Abadi Extra Light" panose="020B0204020104020204" pitchFamily="34" charset="0"/>
              </a:rPr>
              <a:t> (worse) and </a:t>
            </a:r>
            <a:r>
              <a:rPr lang="en-US" sz="2400" u="sng" dirty="0">
                <a:latin typeface="Abadi Extra Light" panose="020B0204020104020204" pitchFamily="34" charset="0"/>
              </a:rPr>
              <a:t>best GBM model </a:t>
            </a:r>
            <a:r>
              <a:rPr lang="en-US" sz="2400" dirty="0">
                <a:latin typeface="Abadi Extra Light" panose="020B0204020104020204" pitchFamily="34" charset="0"/>
              </a:rPr>
              <a:t>alone: score: </a:t>
            </a:r>
            <a:r>
              <a:rPr lang="en-US" sz="2400" b="1" dirty="0">
                <a:latin typeface="Abadi Extra Light" panose="020B0204020104020204" pitchFamily="34" charset="0"/>
              </a:rPr>
              <a:t>0.13113 </a:t>
            </a:r>
            <a:r>
              <a:rPr lang="en-US" sz="2400" dirty="0">
                <a:latin typeface="Abadi Extra Light" panose="020B0204020104020204" pitchFamily="34" charset="0"/>
              </a:rPr>
              <a:t>(worse)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A7C10-B4B5-41BC-9D36-D6C747174311}"/>
              </a:ext>
            </a:extLst>
          </p:cNvPr>
          <p:cNvSpPr txBox="1"/>
          <p:nvPr/>
        </p:nvSpPr>
        <p:spPr>
          <a:xfrm>
            <a:off x="302514" y="0"/>
            <a:ext cx="954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Multi Model Stacking</a:t>
            </a:r>
          </a:p>
        </p:txBody>
      </p:sp>
    </p:spTree>
    <p:extLst>
      <p:ext uri="{BB962C8B-B14F-4D97-AF65-F5344CB8AC3E}">
        <p14:creationId xmlns:p14="http://schemas.microsoft.com/office/powerpoint/2010/main" val="2547979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15600" y="25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Abadi Extra Light" panose="020B0204020104020204" pitchFamily="34" charset="0"/>
              </a:rPr>
              <a:t>Future Work</a:t>
            </a:r>
            <a:endParaRPr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15600" y="957728"/>
            <a:ext cx="5591372" cy="56694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fontAlgn="base"/>
            <a:r>
              <a:rPr lang="en-US" dirty="0">
                <a:latin typeface="Abadi Extra Light" panose="020B0204020104020204" pitchFamily="34" charset="0"/>
              </a:rPr>
              <a:t>Try other </a:t>
            </a:r>
            <a:r>
              <a:rPr lang="en-US" u="sng" dirty="0">
                <a:latin typeface="Abadi Extra Light" panose="020B0204020104020204" pitchFamily="34" charset="0"/>
              </a:rPr>
              <a:t>advance models</a:t>
            </a:r>
            <a:br>
              <a:rPr lang="en-US" u="sng" dirty="0">
                <a:latin typeface="Abadi Extra Light" panose="020B0204020104020204" pitchFamily="34" charset="0"/>
              </a:rPr>
            </a:br>
            <a:r>
              <a:rPr lang="en-US" sz="2400" dirty="0" err="1">
                <a:latin typeface="Abadi Extra Light" panose="020B0204020104020204" pitchFamily="34" charset="0"/>
              </a:rPr>
              <a:t>XGBoost</a:t>
            </a:r>
            <a:r>
              <a:rPr lang="en-US" sz="2400" dirty="0">
                <a:latin typeface="Abadi Extra Light" panose="020B0204020104020204" pitchFamily="34" charset="0"/>
              </a:rPr>
              <a:t>, SVR, etc. and tune w/ Bayes Optimizer</a:t>
            </a:r>
          </a:p>
          <a:p>
            <a:pPr fontAlgn="base"/>
            <a:endParaRPr lang="en-US" sz="2400" dirty="0">
              <a:latin typeface="Abadi Extra Light" panose="020B0204020104020204" pitchFamily="34" charset="0"/>
            </a:endParaRPr>
          </a:p>
          <a:p>
            <a:pPr fontAlgn="base"/>
            <a:r>
              <a:rPr lang="en-US" u="sng" dirty="0">
                <a:latin typeface="Abadi Extra Light" panose="020B0204020104020204" pitchFamily="34" charset="0"/>
              </a:rPr>
              <a:t>No converting categorical </a:t>
            </a:r>
            <a:r>
              <a:rPr lang="en-US" u="sng" dirty="0" err="1">
                <a:latin typeface="Abadi Extra Light" panose="020B0204020104020204" pitchFamily="34" charset="0"/>
              </a:rPr>
              <a:t>vars</a:t>
            </a:r>
            <a:r>
              <a:rPr lang="en-US" u="sng" dirty="0">
                <a:latin typeface="Abadi Extra Light" panose="020B0204020104020204" pitchFamily="34" charset="0"/>
              </a:rPr>
              <a:t> to dummy</a:t>
            </a:r>
            <a:br>
              <a:rPr lang="en-US" u="sng" dirty="0">
                <a:latin typeface="Abadi Extra Light" panose="020B0204020104020204" pitchFamily="34" charset="0"/>
              </a:rPr>
            </a:br>
            <a:r>
              <a:rPr lang="en-US" sz="2400" dirty="0">
                <a:latin typeface="Abadi Extra Light" panose="020B0204020104020204" pitchFamily="34" charset="0"/>
              </a:rPr>
              <a:t>for tree-based models (H2O RF, etc.)</a:t>
            </a:r>
          </a:p>
          <a:p>
            <a:pPr marL="152396" indent="0" fontAlgn="base">
              <a:buNone/>
            </a:pPr>
            <a:r>
              <a:rPr lang="en-US" sz="2400" dirty="0">
                <a:latin typeface="Abadi Extra Light" panose="020B0204020104020204" pitchFamily="34" charset="0"/>
              </a:rPr>
              <a:t> </a:t>
            </a:r>
          </a:p>
          <a:p>
            <a:pPr fontAlgn="base"/>
            <a:r>
              <a:rPr lang="en-US" u="sng" dirty="0">
                <a:latin typeface="Abadi Extra Light" panose="020B0204020104020204" pitchFamily="34" charset="0"/>
              </a:rPr>
              <a:t>Different feature selection for different models</a:t>
            </a:r>
            <a:br>
              <a:rPr lang="en-US" u="sng" dirty="0">
                <a:latin typeface="Abadi Extra Light" panose="020B0204020104020204" pitchFamily="34" charset="0"/>
              </a:rPr>
            </a:br>
            <a:r>
              <a:rPr lang="en-US" sz="2400" dirty="0">
                <a:latin typeface="Abadi Extra Light" panose="020B0204020104020204" pitchFamily="34" charset="0"/>
              </a:rPr>
              <a:t>i.e. only drop features for linear models, but not tree-based non-linear models</a:t>
            </a:r>
          </a:p>
          <a:p>
            <a:pPr fontAlgn="base"/>
            <a:endParaRPr lang="en-US" dirty="0">
              <a:latin typeface="Abadi Extra Light" panose="020B0204020104020204" pitchFamily="34" charset="0"/>
            </a:endParaRPr>
          </a:p>
          <a:p>
            <a:pPr fontAlgn="base"/>
            <a:r>
              <a:rPr lang="en-US" u="sng" dirty="0">
                <a:latin typeface="Abadi Extra Light" panose="020B0204020104020204" pitchFamily="34" charset="0"/>
              </a:rPr>
              <a:t>More preprocessing choices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br>
              <a:rPr lang="en-US" dirty="0">
                <a:latin typeface="Abadi Extra Light" panose="020B0204020104020204" pitchFamily="34" charset="0"/>
              </a:rPr>
            </a:br>
            <a:r>
              <a:rPr lang="en-US" sz="2400" dirty="0" err="1">
                <a:latin typeface="Abadi Extra Light" panose="020B0204020104020204" pitchFamily="34" charset="0"/>
              </a:rPr>
              <a:t>BoxCox</a:t>
            </a:r>
            <a:r>
              <a:rPr lang="en-US" sz="2400" dirty="0">
                <a:latin typeface="Abadi Extra Light" panose="020B0204020104020204" pitchFamily="34" charset="0"/>
              </a:rPr>
              <a:t> transformation, PCA, etc.</a:t>
            </a:r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4" name="Shape 187">
            <a:extLst>
              <a:ext uri="{FF2B5EF4-FFF2-40B4-BE49-F238E27FC236}">
                <a16:creationId xmlns:a16="http://schemas.microsoft.com/office/drawing/2014/main" id="{B3405090-1346-4EE4-8F8B-2E9C41F44AC1}"/>
              </a:ext>
            </a:extLst>
          </p:cNvPr>
          <p:cNvSpPr txBox="1">
            <a:spLocks/>
          </p:cNvSpPr>
          <p:nvPr/>
        </p:nvSpPr>
        <p:spPr>
          <a:xfrm>
            <a:off x="6185030" y="957728"/>
            <a:ext cx="5243178" cy="49947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u="sng" dirty="0">
                <a:latin typeface="Abadi Extra Light" panose="020B0204020104020204" pitchFamily="34" charset="0"/>
              </a:rPr>
              <a:t>Outlier check and removal</a:t>
            </a:r>
          </a:p>
          <a:p>
            <a:pPr fontAlgn="base"/>
            <a:endParaRPr lang="en-US" dirty="0">
              <a:latin typeface="Abadi Extra Light" panose="020B0204020104020204" pitchFamily="34" charset="0"/>
            </a:endParaRPr>
          </a:p>
          <a:p>
            <a:pPr fontAlgn="base"/>
            <a:r>
              <a:rPr lang="en-US" u="sng" dirty="0">
                <a:latin typeface="Abadi Extra Light" panose="020B0204020104020204" pitchFamily="34" charset="0"/>
              </a:rPr>
              <a:t>Clustering analysis</a:t>
            </a:r>
            <a:br>
              <a:rPr lang="en-US" dirty="0">
                <a:latin typeface="Abadi Extra Light" panose="020B0204020104020204" pitchFamily="34" charset="0"/>
              </a:rPr>
            </a:br>
            <a:r>
              <a:rPr lang="en-US" sz="2400" dirty="0">
                <a:latin typeface="Abadi Extra Light" panose="020B0204020104020204" pitchFamily="34" charset="0"/>
              </a:rPr>
              <a:t>generate new useful categorical features</a:t>
            </a:r>
          </a:p>
          <a:p>
            <a:pPr fontAlgn="base"/>
            <a:endParaRPr lang="en-US" sz="2400" dirty="0">
              <a:latin typeface="Abadi Extra Light" panose="020B0204020104020204" pitchFamily="34" charset="0"/>
            </a:endParaRPr>
          </a:p>
          <a:p>
            <a:pPr fontAlgn="base"/>
            <a:r>
              <a:rPr lang="en-US" u="sng" dirty="0">
                <a:latin typeface="Abadi Extra Light" panose="020B0204020104020204" pitchFamily="34" charset="0"/>
              </a:rPr>
              <a:t>Feature selection</a:t>
            </a:r>
            <a:br>
              <a:rPr lang="en-US" u="sng" dirty="0">
                <a:latin typeface="Abadi Extra Light" panose="020B0204020104020204" pitchFamily="34" charset="0"/>
              </a:rPr>
            </a:br>
            <a:r>
              <a:rPr lang="en-US" sz="2400" dirty="0">
                <a:latin typeface="Abadi Extra Light" panose="020B0204020104020204" pitchFamily="34" charset="0"/>
              </a:rPr>
              <a:t>try other advanced algorithms e.g. Genetic </a:t>
            </a:r>
            <a:r>
              <a:rPr lang="en-US" sz="2400" dirty="0" err="1">
                <a:latin typeface="Abadi Extra Light" panose="020B0204020104020204" pitchFamily="34" charset="0"/>
              </a:rPr>
              <a:t>algo</a:t>
            </a:r>
            <a:r>
              <a:rPr lang="en-US" sz="2400" dirty="0">
                <a:latin typeface="Abadi Extra Light" panose="020B0204020104020204" pitchFamily="34" charset="0"/>
              </a:rPr>
              <a:t>, and simulated annealing, from R Caret package. </a:t>
            </a:r>
            <a:endParaRPr 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3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76D5C4-F61E-4A4C-8CEE-A5D1CA120A69}"/>
              </a:ext>
            </a:extLst>
          </p:cNvPr>
          <p:cNvSpPr/>
          <p:nvPr/>
        </p:nvSpPr>
        <p:spPr>
          <a:xfrm>
            <a:off x="992066" y="2211989"/>
            <a:ext cx="43863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latin typeface="Abadi Extra Light" panose="020B0204020104020204" pitchFamily="34" charset="0"/>
              </a:rPr>
              <a:t>Missing Values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Imported all data without filtering NA and transfer ‘fake’ NA into something else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u="sng" dirty="0">
                <a:latin typeface="Abadi Extra Light" panose="020B0204020104020204" pitchFamily="34" charset="0"/>
              </a:rPr>
              <a:t>Train/Test dataset Conversion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Abadi Extra Light" panose="020B0204020104020204" pitchFamily="34" charset="0"/>
              </a:rPr>
              <a:t>Combined test.csv with train.csv and used data documentation to extract the data type and the factor levels</a:t>
            </a:r>
          </a:p>
          <a:p>
            <a:pPr marL="342900" indent="-342900">
              <a:buAutoNum type="arabicPeriod"/>
            </a:pPr>
            <a:r>
              <a:rPr lang="en-US" dirty="0">
                <a:latin typeface="Abadi Extra Light" panose="020B0204020104020204" pitchFamily="34" charset="0"/>
              </a:rPr>
              <a:t>then converted object into </a:t>
            </a:r>
            <a:r>
              <a:rPr lang="en-US" u="sng" dirty="0">
                <a:latin typeface="Abadi Extra Light" panose="020B0204020104020204" pitchFamily="34" charset="0"/>
              </a:rPr>
              <a:t>nominal &amp; ordinal</a:t>
            </a:r>
            <a:r>
              <a:rPr lang="en-US" dirty="0">
                <a:latin typeface="Abadi Extra Light" panose="020B0204020104020204" pitchFamily="34" charset="0"/>
              </a:rPr>
              <a:t> categorical data.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badi Extra Light" panose="020B0204020104020204" pitchFamily="34" charset="0"/>
              </a:rPr>
              <a:t>Chose top </a:t>
            </a:r>
            <a:r>
              <a:rPr lang="en-US" u="sng" dirty="0">
                <a:latin typeface="Abadi Extra Light" panose="020B0204020104020204" pitchFamily="34" charset="0"/>
              </a:rPr>
              <a:t>7 ordinal features </a:t>
            </a:r>
            <a:r>
              <a:rPr lang="en-US" dirty="0">
                <a:latin typeface="Abadi Extra Light" panose="020B0204020104020204" pitchFamily="34" charset="0"/>
              </a:rPr>
              <a:t>with high correlation with sale price, then converted them into numeric data.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739D-DBAD-46A4-A090-4EE4493D11C9}"/>
              </a:ext>
            </a:extLst>
          </p:cNvPr>
          <p:cNvSpPr/>
          <p:nvPr/>
        </p:nvSpPr>
        <p:spPr>
          <a:xfrm>
            <a:off x="6138976" y="2211989"/>
            <a:ext cx="47800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latin typeface="Abadi Extra Light" panose="020B0204020104020204" pitchFamily="34" charset="0"/>
              </a:rPr>
              <a:t>KNN &amp; Excel</a:t>
            </a:r>
          </a:p>
          <a:p>
            <a:r>
              <a:rPr lang="en-US" dirty="0">
                <a:latin typeface="Abadi Extra Light" panose="020B0204020104020204" pitchFamily="34" charset="0"/>
              </a:rPr>
              <a:t>used the KNN to impute the numeric data and for the categorical data. 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u="sng" dirty="0" err="1">
                <a:latin typeface="Abadi Extra Light" panose="020B0204020104020204" pitchFamily="34" charset="0"/>
              </a:rPr>
              <a:t>Dummification</a:t>
            </a:r>
            <a:endParaRPr lang="en-US" u="sng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 After imputation, we used ‘get dummy’ function to transfer </a:t>
            </a:r>
            <a:r>
              <a:rPr lang="en-US" u="sng" dirty="0">
                <a:latin typeface="Abadi Extra Light" panose="020B0204020104020204" pitchFamily="34" charset="0"/>
              </a:rPr>
              <a:t>categorical variable </a:t>
            </a:r>
            <a:r>
              <a:rPr lang="en-US" dirty="0">
                <a:latin typeface="Abadi Extra Light" panose="020B0204020104020204" pitchFamily="34" charset="0"/>
              </a:rPr>
              <a:t>into dummy variables.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E2AE3-2E20-4E8B-A0A4-AB118C7A7B67}"/>
              </a:ext>
            </a:extLst>
          </p:cNvPr>
          <p:cNvSpPr/>
          <p:nvPr/>
        </p:nvSpPr>
        <p:spPr>
          <a:xfrm>
            <a:off x="992066" y="1488252"/>
            <a:ext cx="2446504" cy="400110"/>
          </a:xfrm>
          <a:prstGeom prst="rect">
            <a:avLst/>
          </a:prstGeom>
          <a:solidFill>
            <a:srgbClr val="3965B5"/>
          </a:solidFill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Data Import and Clean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CE8B5-3ABB-4124-A2A3-20643E364EE1}"/>
              </a:ext>
            </a:extLst>
          </p:cNvPr>
          <p:cNvSpPr/>
          <p:nvPr/>
        </p:nvSpPr>
        <p:spPr>
          <a:xfrm>
            <a:off x="6138976" y="1488252"/>
            <a:ext cx="1787669" cy="400110"/>
          </a:xfrm>
          <a:prstGeom prst="rect">
            <a:avLst/>
          </a:prstGeom>
          <a:solidFill>
            <a:srgbClr val="3965B5"/>
          </a:solidFill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Data Imputation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85FC8-D224-4300-BDB2-52093EEEE930}"/>
              </a:ext>
            </a:extLst>
          </p:cNvPr>
          <p:cNvSpPr txBox="1"/>
          <p:nvPr/>
        </p:nvSpPr>
        <p:spPr>
          <a:xfrm>
            <a:off x="304800" y="0"/>
            <a:ext cx="954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42335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A38E82-6EDD-4D60-80AE-E9691446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02" y="913683"/>
            <a:ext cx="3288958" cy="2732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40FF54-4791-466E-8582-6126C90F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02" y="3798035"/>
            <a:ext cx="3639310" cy="2681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D20233-9F96-4F57-89EC-7361D2EEA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441" y="1940242"/>
            <a:ext cx="5913062" cy="4410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9FD061-9D6D-4CD0-9845-B04867933199}"/>
              </a:ext>
            </a:extLst>
          </p:cNvPr>
          <p:cNvSpPr txBox="1"/>
          <p:nvPr/>
        </p:nvSpPr>
        <p:spPr>
          <a:xfrm>
            <a:off x="304800" y="0"/>
            <a:ext cx="954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Sale Price Summary &amp; Skewness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D575E52-998A-4966-BAA7-7281C34848D2}"/>
              </a:ext>
            </a:extLst>
          </p:cNvPr>
          <p:cNvSpPr/>
          <p:nvPr/>
        </p:nvSpPr>
        <p:spPr>
          <a:xfrm>
            <a:off x="4712217" y="4397829"/>
            <a:ext cx="723119" cy="4876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43D38-1BDF-4C00-B07E-1D29FF2798D0}"/>
              </a:ext>
            </a:extLst>
          </p:cNvPr>
          <p:cNvSpPr txBox="1"/>
          <p:nvPr/>
        </p:nvSpPr>
        <p:spPr>
          <a:xfrm>
            <a:off x="9457509" y="2708170"/>
            <a:ext cx="118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badi Extra Light" panose="020B0204020104020204" pitchFamily="34" charset="0"/>
              </a:rPr>
              <a:t>Improved!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4FCC0-8461-440B-A09C-5DA559D41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37676"/>
            <a:ext cx="42386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2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6QAAARrCAYAAACUpmsyAAAABHNCSVQICAgIfAhkiAAAAAlwSFlz%0AAAALEgAACxIB0t1+/AAAIABJREFUeJzs3Xl4Tefe//F3JnMSQkhQQ8lBm8RQpIoecsxDR1REiqjh%0AGEtQYiitSgzFEUVLtDULlVBUtWqomqo8p/rUPKSGxtASoSWR7N8f+WU92ZkkkWRn+Lyuy3XJ3muv%0Add9rf/da67vuYVmZTCYTIiIiIiIiInnM2tIFEBERERERkaJJCamIiIiIiIhYhBJSERERERERsQgl%0ApCIiIiIiImIRSkhFRERERETEIpSQioiIiIiIiEXYWroA+c2UKVOIj4/ngw8+yNTyx48fJyEhgeee%0Aew4APz8/jhw5kuaykydPpnfv3nh7e9OtWzeGDBmS7nqjoqJYsGAB+/bt486dO1SoUIEXX3yR4cOH%0A4+zsDMDhw4d588030/x82bJlOXz4cKbqILnr1q1bzJ49mx9++IEHDx5Qv3593nnnHf7xj39ka32b%0AN29m3LhxnD59GoDx48cTHh6e5rL+/v688847+Pn5Ua1atQzjOjo6mo8++ohvvvmGmzdv4ujoyPPP%0AP8+IESOoXr06AFeuXOFf//pXuus4duwYpUuXzla9JPOioqKYMWMGhw4dIiEhgZYtWzJ+/HgqVaoE%0AwPnz51mwYAGHDx/m3r17uLq60rZtW4YMGUKZMmVypAwp487KyooSJUrw9NNPM2jQINq3b58j20lL%0AnTp1mDVrFi+//HKubaOw8Pb25urVq8bfxYoVo3r16vTt25du3bple719+/bFxcWF4ODgnChmjjtx%0A4gTdunWjZcuWLFu2zOy9pOPY6tWrady4cba3cffuXUJDQ/nmm2+4du0aNjY21K1bl549e9K1a9cn%0ArUKhlltxmZHff/+dY8eO0blzZwBCQkJYuHBhmsu2b9+eBQsWMH78eKKiovjss88yvZ29e/eydOlS%0A/vd//xeTyUTNmjXp1q0bvXr1wsrKCsjceTu5bdu2MX/+fL755ptMl0MUZ5mJs7i4OD7++GMiIiK4%0AdesWNWvWZOjQobRp0yZrFX9CSkj/P5PJxIIFC1i/fn2WgrR37968//77RkIK0KVLF8aPH59q2cxe%0ACD58+JDevXvj5ubGRx99RIUKFYiMjGTOnDn4+fmxZcsWihUrZiwfHh5uJKlJrK3V+J0fJCQkMGzY%0AMEwmE4sWLaJUqVKEhITQt29ftm3bRrly5XJkO40bN2b+/PmpXi9ZsmSm1zFo0CCsrKyYOXMmVapU%0AISoqioULF+Lj48PWrVtxcnIyll20aBGenp6p1lGqVKnsVUAyzWQyMXDgQJycnFixYgUA06dP59//%0A/jebNm3i5s2b9OrVizZt2vDpp59ib2/P6dOnCQoK4pdffjE+kxNSxt39+/dZvnw5I0eOZO3atTRs%0A2DDHtiXZN2DAAPr06QPA33//zf79+5kyZQoVKlSgVatWli1cLgkPD6dGjRr88MMPXL16lSpVquTo%0A+n///Xd69+5NmTJlGDlyJM888wyxsbHs2bOHyZMnExkZybBhw3J0m4VNXsdlYGAglSpVMhIFgCpV%0AqrB+/fpUyxYvXhyAiRMnkpCQkOltfP/99wwdOpQxY8Ywbdo0bGxsOHjwIEFBQdy+fdssJjJ73t69%0AezeBgYFUrFgx0+WQ/6M4yzjO5s+fz+bNm3nvvfeoVasWO3bsYPjw4axYsYImTZpkukxPSgkpcPny%0AZQIDAzl79iyVK1fO0mdNJlOq10qUKJEqQcyKH374gcuXLxMREWEksVWqVOE///kPbdq04fvvvzdr%0ApXJycnqi7UnuOXXqFMePH2f79u3UqlULgNmzZ9O0aVP27t3LK6+8kiPbsbOze6IYOH36NMePH2fL%0Ali3UqVMHSIy5hQsX0rx5c7Zu3WrWGu/o6KiYs5Bbt25Rq1YtAgICqFq1KpDYWjV06FCio6PZsWMH%0AgFlreNWqVSldujR9+vTh1KlT1K1bN0fKkjLunJ2dmTx5Ml9++SVfffWVEtJ8olSpUmbfU69evdi1%0AaxcRERGFMiGNjY1l27ZtBAQEMHfuXDZs2MDbb7+do9uYNGkSNjY2rF271uxGXK1atXBycmLy5Mn4%0A+fnh6OiYo9stTPI6LtO6XrOxscnwXGZvb5+lbYSFhdG6dWv69u1rvFajRg1u3rzJihUrzBKFx523%0AHzx4wAcffEB4eDhPP/00f//9d5bKIokUZ+nHWUJCgnF89Pb2BhIbJw4cOMCmTZvyNCFVMxqJ3Qxd%0AXV358ssvjQu8JBcuXMDf359GjRrx3HPPMWTIEK5cuQIkdgWIj49nwoQJ+Pn5ZWvbISEh+Pn5MWLE%0ACBo1asS8efOwsbEBEpvjk3vqqafYvn07zz//fLa2JXnP1dWVjz/+mJo1axqvJXWliI6OZvz48QQG%0ABjJ9+nS8vLxo2LAhAQEB3Lt3z1j+4MGDvPbaa3h6evLGG28Y8ZddmzZton379kydOpXnnnuOcePG%0AGTG3b98+s4Np6dKliYiIUNfIfMTZ2Zl58+YZx6qoqCjWr1+Ph4cHjo6OWFtbExMTw08//WT2uSZN%0AmrB161YjFjM6tl25coU6derw9ddf8+qrr+Lu7k779u359ttvH1u+pFhK6sXx6NEjli5dSrt27fDw%0A8KBr165s377dWD6tYyAkHv+6d+9O/fr18fb2TtXt8vz58/j5+eHh4YG3tzcbN27Mzu4sskqWLGl2%0ALJowYQJeXl40bdqUAQMGcOHCBWPZhIQEFixYQIsWLWjYsCFBQUHEx8cb7x8+fBgPDw8WLVpE06ZN%0AjfPhmTNnGDBgAE2aNKFp06aMGzeOP//80/jc7du3mTJlCi1btqR+/fr06dOHX3/91Xjfz8+POXPm%0AEBAQQIMGDWjRogVhYWEcPXqUl156ifr16+Pj48Nvv/1mVrfvvvuOO3fu0KJFC9q0acMXX3xhVt4k%0AR48epVOnTnh4eNCzZ09++eUXIPEY2aBBA/766y9j2djYWJo2bcqGDRu4dOkS+/fvZ9iwYWn2CunS%0ApQs7duwwktHx48fz9ttv4+fnx3PPPceaNWsy/0UVMcnjctOmTXTs2BF3d3dat27NggULjFakkJAQ%0A+vfvz4IFC2jWrBkNGzZk6tSpXLt2jQEDBlC/fn3at2/Pvn37gMTv4ODBg4SHhxs3XTNj/PjxxkV/%0AUpx/++23dOjQAXd3d1555RWOHj1qLG9tbc2vv/7KjRs3zNbTt2/fNFvIMvLHH39w4cIF1q5dS9u2%0AbbP0WcmY4ixRQkIC8+fPp127dmavW1tbc/fu3UyvJycoIQVefvllZs2aleYdhDFjxlC5cmXCw8NZ%0AvXo1t2/fJjAwEICNGzdiY2NDYGAgISEh2d7+kSNHeOqppwgPD6dbt240a9aMZ599ltGjR9OpUyem%0AT5/O119/TUxMDLVq1dIYvQKkXLlytGrVyqwL9cqVK3nw4AEtWrQAYMuWLcTHx7Nu3Trmz5/Pd999%0AZ3SrjIyMZODAgTRq1IiIiAh69uzJ0qVLn7hcly5d4t69e0RERDBo0CBq165N69atmTNnDv/617+Y%0APHkymzdv5o8//qBGjRq6y59PDRkyhH/+85/897//Zfr06QB07twZFxcXevXqxWuvvcbMmTPZs2cP%0AcXFxuLm5GV2EMjq2JZk1axajRo1i27Zt1KtXj3feecfsIj2l6OhogoODefDggXGCCw4OJjQ0lNGj%0AR7NlyxY6d+7M6NGj+frrr43PpTwGHj9+nMGDB9O8eXMiIiKYMGECH330EWFhYcZnVq9ejY+PD9u3%0Ab8fb25vJkydz+fLlHNu3hZXJZOLAgQP88MMPdOvWjYSEBAYOHMiNGzdYtmwZa9asoXLlyvTq1Yvb%0At28DsHjxYlasWMGkSZPYuHEj0dHRqeZKiI2N5fDhw2zYsIFJkyZx5coVfHx8cHR0ZPXq1SxatIhT%0Ap07h7+9PfHw88fHx+Pv7c+LECebPn09YWBjlypWjd+/eZjfdPvvsM5599lm+/PJL/vWvf/Hee+8x%0Abdo0Jk2axKpVq7h+/Tpz5841K0t4eDju7u5UrlyZjh07cuPGDXbv3p1qX3z66aeMHj2aTZs2UbFi%0ARQYOHMhff/1F+/btsbKy4rvvvjOW3bdvHw8ePKBDhw7GhWF6N4ft7OxS3dz+6quvaNu2LWFhYUou%0A0pAyLk+dOsWUKVMYNWoUO3fuJDAwkNDQULZs2WJ85vDhw/z222+sWbOGSZMmsXbtWnr06EHXrl3Z%0AtGkTNWvWZMKECUBil8jGjRvTsWNH9u/fn+1yxsXFsXDhQqZPn87mzZuxt7cnMDDQuJHbp08fbty4%0Agbe3N/369WPx4sUcP36cMmXKmN2YzowqVaqwevVqPDw8sl1eMac4M2dra8sLL7xAhQoVjNd+/vln%0ADh06RMuWLbNd/uxQl93HiIyMpHnz5lSpUgVbW1tmz57NrVu3AIwxdfb29pQtW9b4TEREhFkLAECn%0ATp3SnVDGysqK4cOHU6JECeO11atX8/nnn7N9+3ZWrlzJypUrKV68OAMGDGD48OFmn+/QoYNxpyfJ%0Ali1beOqpp7JfcckVu3btYu7cufTr18/owlu2bFmj+1fNmjV54YUX+J//+R8gsVuGq6srgYGBWFtb%0A8/TTT3P27FlCQ0PN1nvkyJFU3SMbNmzI8uXL0y3LkCFDzGJk4cKFrF+/ns2bN7Nx40bCwsKwsbGh%0Ae/fuTJo0CTs7O2PZ/v37pxqnvGTJEry8vLK3YyRbRo4cyeDBg1m0aBH9+vUjIiKCSpUq8cUXX7B8%0A+XJ27tzJ8uXLWb58OWXKlGHMmDH4+PgAGR/bkvTv358XX3wRgMGDB/PVV19x7tw5Y/xw8rhLSEjg%0AwYMHuLq68v777+Pp6cm9e/dYu3YtU6ZMoUOHDsZ6Tp06xSeffGJMfJTyGDhv3jwaN25sdLOsWbMm%0A7777rtH6Conj9zt16gTA8OHDWblyJSdPntRxLw2LFi0ybmTFxsby6NEj2rZtS5MmTTh06BAnTpzg%0AyJEjxhCRadOmcejQIcLCwhg4cCBr1qyhX79+xnf43nvvceDAgVTbeeutt4wJ0GbNmoWDgwNBQUHG%0AsWPevHl06tSJ77//HisrK3799Vd27NhhXEDNmjWLdu3asXr1amNSF3d3d/z9/YHE73zdunX07duX%0Apk2bAtCxY0f27NljlOHmzZvs37+fUaNGAYlJY/ny5QkLC0s1Scfbb79tvDZjxgxefPFFtm3bRvfu%0A3Wnbti1bt26lS5cuQOI5tU2bNtjb2/PHH38AmM0BcP36dWP/JJk2bRovvfQSkNizIb1JCIuqjOJy%0A7969WFlZUblyZePfp59+iouLi9k63nvvPUqVKkXNmjWZPXs2zZs3N/a5j48Pu3fv5s8//8TJyQk7%0AO7tUQ6ouX76c6txZsWJFsxtmyZlMJkaNGmVMhtWnTx+GDh3K7du3cXJyolGjRmzatInly5ezZ88e%0A43dSrVo1goKCzCbRys55W7JOcZb5OEsa++7p6cnrr7+eqf2bU5SQPsbIkSOZOXMma9as4fnnn6dV%0Aq1ZmA5XT0qZNG0aPHm32Wkatms7OzmbJKCR2Jxg8eDCDBw/mjz/+4ODBg2zYsIGFCxdSvnx5evXq%0AZSy7bNmyVK27KX9MYnmbNm1i8uTJdOrUibFjxxqvV6tWzexC297enuvXrwNw9uxZ6tWrZ5b8NWjQ%0AINW6PT09mTlzptlrKWMqOSsrq1R38G1tbfH19cXX15e7d+9y5MgRtmzZwrp16yhTpoxZmYOCgnj2%0A2WfNPp80w6vknaQuQfPmzaNVq1aEh4czePBgypUrR0BAAAEBAVy7do0DBw6wZs0apk6dSuXKlfnn%0AP/+ZqWNb8jutSclKXFyc8VryuLO2tqZ06dJmk19duHCBR48epToZNmnSxKz1KeUx8MyZM0YinCTl%0AeOsaNWoY/09qwX/w4MFj9ljR5Ovra5wzYmNjOXv2LLNnz2bo0KF4eXkRHx+f6m74w4cPOX/+PLdv%0A3+bWrVu4u7sb7xUrVoxnnnkm1XaS3ww4e/YsHh4eZjeyatWqRbly5Thz5gxWVlaULVvWLMaKFSuG%0Ap6cnZ8+eNV5LSnDh/ybhqFatmvFaiRIliI2NNf7esmULjx49MpJDGxsb2rVrx/r167l27ZrZPBHJ%0A47JMmTI8/fTTnDlzBoBXX32VAQMGEB0djY2NDXv27DF6QiXdgI6OjjZaFipUqEBERISxvo4dO/Lo%0A0SPj75THW8k4LkNCQqhfvz6vv/461atXp0WLFnTo0MHs+3N2djbrMl2qVCmzGEw6piSPj5RcXV1T%0AzWya/HycluQxmzT2L/lx0c3NjaCgIEwmE6dPn2bfvn2sWLGCAQMG8O2331K+fHkg6+dtyR7FWebi%0A7JdffmHQoEE4OTmxZMkSs2N3XlBC+hhvvvkmnTp1Yvfu3Rw4cICgoCCWL1/O5s2bzWa6Ta5MmTJm%0AJ9HHSRkYYWFhmEwm3njjDQDKly9Ply5d6Ny5Mz4+Puzdu9csIa1ataoS0Hxu8eLFzJ8/n969ezNp%0A0iSzFu204iipW4aVlVWqAfJpHSRKlCiRpZiztrY22+7OnTu5dOkSAwcOBMDBwYE2bdrQpk0bAgIC%0A2Lt3r1lCWrFixSxtT3LOrVu3OHz4sFnyWLJkSZ566imuX7/OJ598QvXq1Y3Wx8qVK9OtWzdeeukl%0AOnTowN69e/nnP/+Z4bEtSVqxljweHxd3Sd2DU4qPj8fW9v9OPymPgcnfS09aM4mnNZmEJCbsyb8n%0ANzc3Hj16xNixY2nRogVly5Y16w6dJPlFWMp9m9ZxK/n3mN6FdUJCAnZ2dul+xwkJCWbvpbVcyh5B%0AySUlhcnHRJlMJmPyjpEjRxqvp7wgTEhIMOrl5eVFhQoV2LlzJzY2Njg4OBjDLBo1agQkjkFNnvhm%0A9FtQopFaRnF5+fJlVq1axYkTJ9i3bx/ff/89q1evZvjw4caELWnFRlafMGBra5vlc1l65+z79+8z%0Ad+5c3njjDf7xj39gZWVF3bp1qVu3Lm3btqVDhw78+OOPRsxk9bwt2aM4e3yc7d+/n+HDh1O3bl2W%0ALFlikWFaGkOagdu3b/P+++/z6NEjunfvzrx58/jss8+4cOECp06dAjI+MWbX+fPnCQkJSTVWy8rK%0ACnt7e+OuhxQMS5cuZf78+YwYMYLJkydnKWbq1q3LL7/8YnanPWnijZyU9IiXpJbZ5BRz+cu1a9cY%0APXo0J06cMF6LiYnh4sWL1K5dm59//pklS5akmsSlWLFilCxZkvLly2fq2JYTqlevjp2dHceOHTN7%0A/aeffqJ27drpfq5WrVqp4nzevHkZPrtZsiYpwbS2tubOnTtA4vdVvXp1qlatyvz58/nxxx9xcnKi%0AUqVKHD9+3PhsQkKC2eRDaalVqxYnTpwwu6N/7tw5oqOjqVWrFrVr1+bOnTtmkyfFxsZy4sSJDGMj%0AIydOnODMmTOMGjWKiIgI49/mzZv5xz/+kWpyo+R1uHPnDhcvXsTNzc3YLy+//DJff/01X331FV27%0AdjUSWDc3N5o1a8ZHH32U5syn169f182RbErab4cOHeKjjz7Cw8ODoUOHsm7dOmPMeHblxvVaciVL%0AlmTr1q1p3txxcHAAMBurJ5ajOPs/R48e5d///jdeXl58+umnFpszRC2kGXB0dGTfvn1cvnyZ0aNH%0AU7JkSTZt2oSDg4PRlF66dGnOnTvHH3/8kWMX7f369TMeszFs2DDc3Ny4desW3377LUePHk0zCCV/%0AOnXqFPPmzeP111+nR48e3Lx503gvM5NT9ezZk5UrVzJlyhT69+/P6dOnWblyZY6X87XXXmPt2rW8%0A+eabjBw5Ek9PT6Kjo43Z4pYsWZLj25TscXd3p3HjxkyaNIn3338fW1tbPvzwQ5ycnHjllVdo1KgR%0AvXr1YuDAgbz11ltUq1aN33//nfDwcKKjo3njjTcee2yLjo7OkbKWKFGCfv36MX/+fMqWLUvdunXZ%0AuXMnO3fuTDURTXL+/v5069aNRYsW0blzZ06dOsWKFSuYOHFijpSrqPnrr7+MY09CQoJx07NevXr0%0A7t2brVu38vbbbzNx4kTKly/PJ598wnfffcfQoUOBxO/jP//5DzVr1sTT05OVK1dy7dq1DLfZu3dv%0AVq1axYQJExg0aBDR0dFMnz6dunXr0qxZM2xtbWnYsCFjxoxh4sSJ2Nvb8/HHH3P37l2jd1BWhYeH%0AY29vz5tvvplq9ts+ffowceJE9uzZY3R1nz17NmXLlsXFxYXZs2dToUIFY1wyJHYTX758OSaTiTFj%0AxpitLzg4mD59+tCtWzcGDx5M/fr1iY2NZd++fSxdupSyZcsaya2kLaO4rFOnDn379sXe3p7WrVsb%0APUPSGrKSWaVLl+bKlSu58lxaSLyJERAQwJQpU4DE+HF0dOTChQvGHAvJx/ZJ3lCcpS82NpaAgABq%0A1KjBu+++S0xMDDExMUDiTey8TE6VkGbA2tqajz/+mODgYPz8/IiNjcXDw4PQ0FCjP/eAAQNYtGgR%0ABw4cMBs/8iRcXFyM8aLTpk3j5s2blCpVisaNG7N27Vqd5AqQ7du3Ex8fzxdffMEXX3xh9l7yrmPp%0ASRp3MGPGDF599VVq1KjBgAEDmDNnTo6Ws0yZMqxZs8boWvz7779jZ2dH/fr1Wbp0qTGBiFietbU1%0AISEhzJo1i0GDBvHw4UNatGjBqlWrKF26NPXq1WP9+vUsXryYsWPHcufOHRwcHGjevDnr1q0z7pxm%0AdGzLqYQUYMSIEVhbWzNjxgxu375NrVq1mDt3Lh07dkz3M88++ywhISEsWLCARYsW4eLiwqhRo+jW%0ArVuOlasoWbp0qTGph42NDU5OTrzwwgsEBARgZWXFRx99xMyZMxkyZAixsbHUq1eP0NBQo6Wyb9++%0AmEwm5s+fz+3bt2nfvn2qCYJSqlChAsuXL2f27Nm8/vrrlCxZEm9vb8aOHWt0BV+4cCFBQUEMGjSI%0A+Ph4GjVqxJo1a7I1MVXSs0dfeeWVNB/F8tJLLzF37lzCwsKYPHkykDix2wcffMDvv/9OkyZNWLZs%0AmVk3uZo1a/LMM8/w8OHDVI9wcHFxYdOmTaxcuZLQ0FAiIyONz/Tp08eYYVjSl1FcVqpUiRkzZrBs%0A2TLmzJlDmTJlaNOmDePGjcv29nx9fRkzZgydOnXK1COssqNHjx5UqFCBzz//nP79+3P//n0qVapE%0A586dGTx4cK5sUzKmOEvfkSNHiIqKIioqKtUzWZs1a5Zq3GtusjKpX4mIiIiIiIhYgMaQioiIiIiI%0AiEUoIRURERERERGLUEIqIiIiIiIiFqFJjUSkSIqMjGTkyJFEREQQGBhIfHw8VlZW+Pj44OLiQnBw%0AMI6Ojri5ueHr68uyZcu4evUqMTExBAYG4uTkZOkqiIiIiBR4aiEVkSLn5s2bbNiwgZIlSwJw+vRp%0ASpYsSalSpahduzbr1q3Dz8+PqVOnsmfPHu7du8fRo0d599136datmx69JCIiIpJDLN5CevNmjKWL%0AkG3lypXi9u2/LF2MJ5Zb9XB2ts/xdT6JtGKtsHyHyRW2OmWmPlmNNWdnZ8aMGUP//v0xmUyMGzcO%0ALy8vdu/ezcqVK7l16xaurq5A4oOm7969a7SIuri4cOPGjQzX/+hRPLa2Nlkqk0hWpXf+LGzHgCdV%0AEPdHQTh/QsHct8kV5PLnVNkLQqwV5O8pL+X3/ZRRrFk8IS3ICssFZ2GpR3YUxroXtjrldn3u37/P%0AuXPn8PLyomzZssTFxeHq6kpUVBSurq5ER0dTsWJF7ty5A0BUVBQVK1bMcJ1pnRCcne0LzA24glJW%0AS5Qzv128paWwHQOelPZH7ino+7Ygl78glz2rilJdn0RB3k9KSEWkSCtTpgwXL15k+vTpxMTEMHbs%0AWEwmE8HBwYSHh9OuXTtsbW3x8vJi6tSp3L17l2nTplm62CIiIiKFghJSESmyQkNDAZg0aVKq9z78%0A8EOzv/v06ZMnZRIREREpSjSpkYiIiIiIiFhEoWoh9Q/+DoDl470tXBIpKLoGbDb+r7iR3JQUa4oz%0AKcp0ni5cdFyTvKBrtcJPLaQiIiIiIiJiEUpIRURERERExCKUkIqIiIiIiIhFKCEVERERERERi1BC%0AKiIiIiIiIhZRqGbZFRERya9Wr17NiRMniIuL49ixYzRr1oz4+HisrKzw8fHBxcWF4OBgHB0dcXNz%0Aw9fX19JFFhERyXVqIRUREckDvr6+BAcH4+LiwsKFCzl9+jQlS5akVKlS1K5dm3Xr1uHn58fUqVPZ%0As2cPcXFxli6yiIhIrlMLqYiISB45f/488fHxPPPMM4wbNw4vLy92797NypUruXXrFq6urgA4ODgQ%0AExODk5NTuusqV64UtrY2ab7n7GyfK+XPKXldvvy+P0REijIlpCIiInlkzZo19OvXj/v373Pu3Dm8%0AvLwoW7YscXFxuLq6EhUVhaurK9HR0Tg4OGS4rtu3/0rzdWdne27ejMmN4ueYvCxfQdgfKSmBFpGi%0ARAmp5FsabyUihc25c+eoWrUqABcvXmT69OnExMQwduxYTCYTwcHBhIeH065dO2xtdYoWEZHCT2c7%0AybeSEszZs2ezcOFCpkyZgoeHB9bW1tSuXZtly5bh5+dHo0aNGDBgAD169MDOzs7CpRYRSd/nn39u%0A/H/SpEmp3v/www/zsjgiIiIWp4RU8rW8Gm8FhauLVGGqCxS++oiIiIhIIiWkkq/lxXirJAVtjFF6%0ACuJ4qYxkpj5KWEVEREQKJiWkkq9pvJWIiIiISOGV7Sv4yMhIRo4cSUREBIGBgZpsRnKFxluJiIiI%0AiBRe1tn50M2bN9mwYQMlS5YE0MO9RUREREREJMuy1ULq7OzMmDFj6N+/PyaT6Ykmm3ncRDPZK1/i%0AeLKuAZsB+PLDl3N0/Wltq6ArLPUQEREREZGC44kH3T3pZDOPm2gmO1JOgJJbE7wUlsljcqseSnJF%0ARERERCQjT5yQlilTRpPNiIiIiIiISJY9UaYYGhoKaLIZERERERERybpC2XTpH/ydpYsgIiIiIiIi%0Aj5GtWXaosAs3AAAgAElEQVRFREREREREnlSBbyFVa6iIiIiIiEjBpBZSERERERERsYgC30IqIiIi%0AIiJ5IzIykpEjRxIREcGyZcu4evUqMTExBAYGEhcXR3BwMI6Ojri5ueHr65tqGScnJ0tXQfIZJaQi%0AIiIiIvJYN2/eZMOGDZQsWZKHDx9y9OhRlixZwqFDhwgLC+Phw4f4+fnRqFEjBgwYwMsvv5xqmcGD%0AB1u6GpLPKCEVERERKYQCAgLw9vbm999/f2wrlkhmODs7M2bMGPr378+dO3eM1k4XFxdu3LhBXFwc%0Arq6uADg4OHD37t1Uy2SkXLlS2NraZLB9+xyqSeFUUPePElIRERGRQubTTz+ldOnSAI9txerRowd2%0AdnbprqswJwkqe/aVL1+eO3fuABAVFUXFihVJSEggKioKV1dXoqOjqVixYqplMnL79l8Zvn/zZkzO%0AFL4Qcna2z9f7J6N4VUIqIiIiUojs2rULe3t7GjRoQEJCwmNbsWJiYjIc11dYk4T8fgGfkZwq+5Mk%0Atba2tnh5eTF16lTu3r3LtGnTePDgAcHBwYSHh9OuXbs0lxFJSQmpiIiISCHy5Zdf4uDgwMWLFwGM%0AltL0WrEcHBwsWVwpgEJDQwHo06eP2ev29vZ8+OGHZq+lXEYkJSWkIiIiIoXI/PnzAdi0aRPFixfn%0A1q1bj23FEhGxFB2BRERERAqh1157Lc3X02rFEhGxFGtLF0BERERERESKJrWQikiRpAd7i4iIiFhe%0AkUhI/YO/A2D5eG8Ll0RE8gM92FtEREQkfygSCamISHKWfLC3pZ8bl1kqp4iIiOQFJaQiUqTl9YO9%0AC8Iz7wrKs/ksUU4lwCIiIjlLCamIFGl6sLeIiIiI5SghFZEiSw/2FhEREbEsPfZFRERERERELEIJ%0AqYiIiIiIiFiEElIRERERERGxCI0hFRERyQNXr15lyJAh1KtXD2dnZxwdHbl69SoxMTEEBgYSFxdH%0AcHAwjo6OuLm54evra+kii4iI5DolpCIiInngxx9/pEKFCgA0bNiQsLAwlixZwqFDhwgLC+Phw4f4%0A+fnRqFEjBgwYQI8ePbCzs7NwqUVERHKXElLJt9SaICKFiaenJy+88AIVKlSgb9++VK1aFQAXFxdu%0A3LhBXFwcrq6uADg4OBATE4OTk1O66ytXrhS2tjZpvpffn5ea1+XL7/tDRKQoU0Iq+ZZaE0SkMDl5%0A8iQNGjTA2tqa4sWLc+PGDQCioqKoWLEiCQkJREVF4erqSnR0NA4ODhmu7/btv9J83dnZnps3Y3K8%0A/DkpL8tXEPZHSkqgRaQoUUIq+VZetiZA4boAKEx1gcJXHymaqlevzqxZs3BycsLb25vY2FimTp3K%0A3bt3mTZtGg8ePCA4OJjw8HDatWuHra1O0SIiUvjpbCf5Vl61JiQpaHfQ01MQWwMykpn6KGGVgsDd%0A3Z3//Oc/6b5vb2/Phx9+mIclEhERsbxsJ6SRkZGMHDmSiIgIli1bprF9kuPUmiAiIiIiUrhl6wr+%0A5s2bbNiwgZIlS/Lw4UOOHj2qsX2S49SaICIiIiJSuGUrIXV2dmbMmDH079+fO3fuGOP2sjO273Hj%0A+nJSbnTrKyxdBQtLPUREREREpOB44j6O5cuX586dO0D2xvY9blxfTsrpcXWFZaxebtVDSa6IiIiI%0AiGTkiRNSW1tbvLy8NLZPREREREREsuSJMsXQ0FAA+vTpY/Z6fh3b5x/8HQDLx3tbuCQiIiIiIiJi%0AbekCiIiIiIiISNGkhFREREREREQsQgmpiIiIiIiIWESRnG0oaSwpaDypiIiIiIiIpaiFVERERERE%0ARCyiwLaQJm/lFBERERERkYJHLaQiIiIiIiJiEUpIRURERERExCKUkIqIiIiIiIhFKCEVERERERER%0Ai1BCKiIiIiIiIhahhFRERESyzD/4O814LyIiT0wJqYiIiIiIiFiEElIRERERERGxCCWk/5+6HomI%0AiIiIiOQtJaTpUIIqIiIiIiKSu2wtXQARERERyTnHjh1j3bp1lC5dmvLly1OiRAmuXr1KTEwMgYGB%0AxMXFERwcjKOjI25ubvj6+lq6yFJAXb16lSFDhlCvXj2cnZ1xdHRUrEmWFfmEVK2gIiIiUpjcvXuX%0AKVOmUKZMGfz9/SlWrBhLlizh0KFDhIWF8fDhQ/z8/GjUqBEDBgygR48e2NnZWbrYUgD9+OOPVKhQ%0AAYCGDRsSFhamWJMsK/IJqYiIiEhh0qpVK0wmE4sXL6Zr1678+OOPALi4uHDjxg3i4uJwdXUFwMHB%0AgZiYGJycnNJdX7lypbC1tUn3fWdn+5ytQB5S2Z+Mp6cnL7zwAhUqVKBv375UrVoVUKxZSkHdP0pI%0ARURERAqRe/fuMWPGDLp27UqTJk345ptvAIiKiqJixYokJCQQFRWFq6sr0dHRODg4ZLi+27f/yvD9%0AmzdjcqzsecnZ2b7Il/1JE5iTJ0/SoEEDrK2tKV68ODdu3AAUa5aQ3+M5o1hTQioiRZ7GwIhIYfLB%0ABx8QGRnJF198QUREBF5eXkydOpW7d+8ybdo0Hjx4QHBwMOHh4bRr1w5bW10OSvZUr16dWbNm4eTk%0AhLe3N7GxsYo1yTJFhYgUeRoDIyKFSVBQUIbv29vb8+GHH+ZRaaQwc3d35z//+U+67yvWJDOUkIpI%0AkZeXY2AKyvgOlVNERETyghJSESny8nIMTH4e35Ekv49DSWKJcioBFhERyVlKSFPQY2BEih6NgRER%0AERGxDF1ViUiRpzEwkheOHTvGunXrKF26NOXLl+fatWvEx8djZWWFj48PLi4umjxLRESKHCWkkm/p%0A4k1ECpO7d+8yZcoUypQpg7+/P9HR0Xh4eGBtbU3t2rVZtmyZJs8SEZEiRwmp5Fu6eBORwqRVq1aY%0ATCYWL15M165dqVy5Ml5eXuzevZuVK1dy69atAjl5Vna2lddjcTX2V0Qk/8qRhPRxz/DL6IQqkp68%0AvHiDwnXBUpjqAoWvPlI03bt3jxkzZtC1a1c8PDzYvHkzXl5elC1b1pjJOScmz8rryZ6ys628LF9B%0AmaQrOR3zRKQoyZGE9HHP8Bs8eHBObEaKmLy6eEtS0C5Y0lMQL74ykpn66OJNCoIPPviAyMhIvvji%0ACyIiIrC3t2f69OnExMQwduxYTCaTJs8SEZEiJ0fOdo97hl9GHtdqZWmPu9AtLBfC+bEeungTkcIk%0AKCjoscto8iwRESlqcuQK/nHP8MvI41qtUsrrx7Jk1DJTWFqicqseT5rk6uJNRERERKRwy5GE9HHP%0A8BMRERF5Ekk3pJeP97ZwSUREJCflSEL6uGf4iYiIiEjRlLx3m24oiEhK1pYugIiIiIiIiBRNSkhF%0ARERERETEIpSQioiIiEiO8Q/+Ls8noRSRgkvPyRARERGRHKekVEQyQy2kIiIiIpIn1HoqIikpIRUR%0AERERERGLUEIqIiIiIiIiFqGEVERERERERCxCkxqJiIiIyBPT2FARyQ61kIqIiIiIiIhFKCEVERER%0AERERi1BCKiIiIiIiIhahhPQx9LwsERERERGR3KGEVERERERERCxCCamIiIiIiIhYhB77kknJu+0u%0AH+9twZKIiIiI5B/ZGdqU8jO6thIputRCKiIiIiIiIhZRYFpINbGQiIiIiIhI4aIWUhEREREREbEI%0AJaRPoGvAZrXcioiIiDwhPWZPpOgqMF128xMdMEVERERyXtI1liY5Eik6lJCK5DM6GYuISFGnpxuI%0AFB35PiEtCK2RSiAkJ2Qm1jVNvojkBp3HRETEUjSGVERERERERCwi37eQihQmWemCVBB6B4iIiOQ2%0AteCLFG5KSEXyQFrJpRJOERERESnqlJDmoJR38DQgX3KbxpSKiKRPLWsiIvlfriSk169fJzg4GEdH%0AR9zc3PD19c2NzYjk+1jL61bQrGxPF2hZk99jTQoHxZnklYIYa7rBUDAVxFiTvJUrCem6devw8/Oj%0AUaNGDBgwgB49emBnZ5eldRTk7oxZ6Z6Z8qCaUatqfmwNs/TJISdiLbPSqmthi9OU8kOM5Rd5GWtS%0AdOVEnHUN2Azo95tdlj6v5ZWCfEzL7DWV5A+5GWvZuRGf3m88Mz0b0+sNqdh7MrmSkN66dQtXV1cA%0AHBwciImJwcnJKc1lnZ3t03z9yw9fzo2i5XsZ1Ts390l638PjWPp7etJYy0r501rW0vUvKrIbnzkp%0AL2MtP8gP+zwzCko5M8tS58/8/Jm83l5B+61ml67VEhXkY0hBKXtunj9z8jeemXWlXCa//QYKSkyk%0AlCuPfXF1dSUqKgqA6OhoHBwccmMzIoo1yTOKNckLijPJK4o1ySuKNXkcK5PJZMrpld68eZPg4GBK%0Aly6Nu7s7PXr0yOlNiACKNck7ijXJC4ozySuKNckrijV5nFxJSEVEREREREQeJ1e67IqIiIiIiIg8%0AjhJSERERERERsQglpCIiIiIiImIRSkhFRERERETEInLlOaSFwbFjx1i3bh2lS5emfPnylChRgqtX%0ArxITE0NgYCBxcXEEBwfj6OiIm5sbvr6+LFu2zGyZ9J6xZAkBAQF4e3vz+++/F+h65JTr16+nqndB%0AEhkZyciRI4mIiEj1fRWk77Sw/c7Skl9jLTv73tKychwrivJrrFnK1atXGTJkCPXq1cPZ2ZmAgABL%0AF6nQKAixlvIYd+3aNeLj47GyssLHxwcXF5d8fX5JGb+Ojo6F7vz4OAUhzvJaYbn+S8Ukadq9e7cp%0AJibGZDKZTP369TMNGjTIZDKZTAcPHjQtXrzYNH/+fNNPP/1kMplMprfeessUExOTapn8Yvny5abJ%0Akyebtm7dWqDrkZNS1js2NtbCJcq8GzdumGbPnm3q2bOn6cGDBwX6Oy1Mv7P05NdYy+q+t3S5s3Ic%0As3RZLUX7wVx4eLjJ39/f9M4775h27dpl6eIUKgUh1lIe41577TXTu+++a5o2bZrp3r17+f78kjJ+%0AC+P58XEKQpzlpcJ0/ZeSWkjT0apVK0wmE4sXL6Zr1678+OOPALi4uHDjxg3i4uJwdXUFwMHBgbt3%0A7xp3HZKWyQ927dqFvb09DRo0ICEhIVUZC0o9ctqtW7fM6h0TE5N/7xql4OzszJgxY+jfvz937twp%0A0N9pYfmdZSS/xlpW970ly53V41h+2cd5Lb/GmqV4enrywgsvUKFCBfr27UvLli2xs7OzdLEKhYIQ%0AaymPcZUrV8bLy4vdu3ezcuXKVHXIb+eXlPFbtWpVs7IVhvPj4xSEOMtLhen6LyWNIU3HvXv3mDhx%0AIg0aNKBr167cuXMHgKioKCpWrIirqytRUVEAREdHU7FixVTL5AdffvklP//8M+Hh4YSFhfHnn38C%0ABa8eOS1lvR0cHCxcouwpX758gY1NKDy/s4zk11jL6r63ZLmzehzLL/s4r2k/mDt58iRxcXFYW1tT%0AqlQpTHrseo4pCLGW/BjXtm1bzp07B0DZsmWNC/f8fH5JHr/Fixc3konCdH58nIIQZ5ZS0K//UrIy%0A6QidpgkTJhAZGUnlypWxsbHhmWee4eLFi9y9e5dp06bx4MEDgoODKV26NO7u7vTo0YPPP//cbBl7%0Ae3tLV8OwadMmihcvzq1btwp0PXLKzZs3U9W7oOnfvz+hoaGpvq+C9J0Wtt9ZWvJrrGVn31taVo5j%0ARVF+jTVL+eWXX1i6dClOTk784x//wMfHx9JFKjQKQqylPMYlnStiYmIYO3YsJpMpX59fUsZvbGxs%0AoTs/Pk5BiDNLKAzXfykpIRURERERERGLUJddERERERERsQglpCIiIiIiImIRSkhFRERERETEIpSQ%0AioiIiIiIiEUoIRURERERERGLUEIqIiIiIiIiFqGEVERERERERCyiwCek3t7e1KlTx/jn4eFBly5d%0A2LhxY65t8/fff2fbtm3G3yEhIWZlSP5vxIgRmVrn4cOHqVOnDlFRUUBivRYtWgQkPgw++Trr1q2L%0Al5cXo0aN4vr161kq+549ezh37hwAV65coU6dOhw9ejRL6yiK8kuctW3bNs1lFy1ahLe3d6bXPX78%0AePr27Wv8HRERQYsWLfD09OSbb77JsfreuXPH7DMptytZkx/iMKPvMKvfb1xcHKNGjaJ+/fq0aNGC%0AhIQEoqOjmTFjBq1bt8bd3Z3mzZsTEBBAZGSk8bmkY1d6/+7fv5/d6hZaKWMn+b8uXbo88fpTnsMs%0AoW3btoSEhJiVJ/k/d3d3WrduTVBQEA8ePMi1cug4l31+fn7pxumqVavMro1yswwTJ07M1W1I/va4%0AOHyc5NdrKa+1x48fb7a+Z555hlatWjF79mxiY2MzXcZHjx7x2WefGX9v2rSJZ555JmsVzUdsLV2A%0AnDBgwAD69OkDwN9//83+/fuZMmUKFSpUoFWrVjm+vcDAQCpVqkTnzp2N16pUqcL69etTLVu8ePEc%0A2aaNjQ179+4FID4+nhs3bhAUFMTQoUMzfTF6/fp1Bg0axIoVK6hdu3aOlKsoyQ9xlltmzpxJq1at%0AGDZsGE5OTkDO1HfOnDlERkbSrVu33Cp6kVOY4vDAgQNs376djz/+mDp16mBtbc2gQYOwsrJi5syZ%0AVKlShaioKBYuXIiPjw9bt2414hMSb8R4enqmWm+pUqVyvKyFQfLYSc7WtlBcCqQpPDwcZ2dnIPEC%0A7n/+53+YMGECDx48YNq0aRYunaSlS5cujB8/PtXrZcqUoVOnTpQoUcICpZKiJqM4fFKNGzdm/vz5%0AQOKN2bNnzzJx4kQSEhJ45513MrWO7du3ExQUVGhufhWKs1CpUqWMEw5Ar1692LVrFxEREblygWYy%0AmVK9ZmNjY1aG3JB8/S4uLowbN46ePXty/vx5atWq9djPp1Vuybz8EGe55e7duzRu3JgqVaoYr+VE%0AfRVzOa8wxWF0dDQA//znP7GysuL06dMcP36cLVu2UKdOHSDxZt/ChQtp3rw5W7du5c033zQ+7+jo%0AmOvH3cIkZewUBU5OTmZ1dnV15eDBg2zfvl0JaT5VokSJdOO0ZMmSeVwaKaoyisMnZWdnZ7buypUr%0A4+fnx+eff57phLSwXV8V+C676SlZsiRWVlZAYjN2x44dje46CxYsICEhAUhsVu/fvz8LFiygWbNm%0ANGzYkKlTp3Lt2jUGDBhA/fr1ad++Pfv27QMSm9oPHjxIeHi4ccGUGWl14XnSbj0pD8wJCQksWrSI%0Adu3a4e7uTuPGjRk+fDh//vknkHjRB/Dmm2+a3fU5duwYr732Gu7u7nTs2JHdu3dnu0xFTX6LsyRX%0ArlxhxIgReHl58eyzz+Lt7c2yZcvSXK5OnTo8evSIwMDAx3b7TV5fgFOnTjFgwAAaN26Mu7s77du3%0AJyIiwqjzxo0bOXLkCHXq1OHKlStA4t3ADz74AC8vLxo1asS4ceP466+/slxH+T/5NQ7r1KnDxo0b%0A8fX1xcPDg1atWhk9SUJCQhg7diwAdevWJSQkBBsbGwD27dtndrItXbo0ERERvPzyy9nfSZKhpGPB%0A119/zauvvmr8nr/99ltjGZPJxGeffUa7du2oX78+L7/8stFzJ6W///6bOXPm4O3tjYeHB927d+fg%0AwYPG+xcuXMDf359GjRrx3HPPMWTIEOMYAYldxUeMGEGjRo144YUXUg1RefjwIe+99x5eXl40bdqU%0ATz75JNN1tbGxoVixYsbfR48epXfv3jRs2JAXXniB6dOn8/fff5vtlyVLltCsWTM6duxIbGwst27d%0AIiAggKZNm9KkSRNGjBjBjRs3jHXqOJc7knfZDQkJwc/Pz4iTefPmAfDtt9/y0ksv4eHhQYcOHQgN%0ADTWOgUnf55dffknHjh2pX78+fn5+nD59Ot1trl27li5duuDh4UHDhg3x9/c3G0LwuFgICwujffv2%0AeHp60rVrV8LDw4334uPjmTlzJi1btsTd3Z2uXbvy1Vdf5eg+k5yXVtfxJ+1OnvL66s6dO0yYMIEW%0ALVrw7LPP0qJFC2bOnElCQgKHDx9m3LhxQOJ5dtOmTcbnwsLC8Pb2xtPTk969e3Px4sVslykvFbqE%0A1GQyceDAAX744Qe6devGqVOnmDJlCqNGjWLnzp0EBgYSGhrKli1bjM8cPnyY3377jTVr1jBp0iTW%0Arl1Ljx496Nq1K5s2baJmzZpMmDABgIkTJ9K4cWM6duzI/v37LVVN7ty5w5IlS2jUqJHROvrpp5+y%0AYsUKJk2axNdff82HH37ITz/9xOLFiwGMg2BISIjZ+IhVq1YxatQotm7dipubG6NHjzZOxpK2/B5n%0A//73v4mNjWXFihVs376dl19+mdmzZ3Py5Emz5VxdXdm/fz82NjYEBgam2/07ZX0B/vrrL/z9/alY%0AsSJhYWFs3ryZJk2aMGnSJG7duoW/vz9dunShYcOG7N+/H1dXVyDx4u/Ro0esX7+euXPnsmPHDpYv%0AX57lOkr+j0NI7Lbt6+vL9u3badu2LVOnTuXq1av4+/szZcoUAPbv34+/vz+1a9emdevWzJkzh3/9%0A619MnjyZzZs388cff1CjRg0cHR2ffKdJhmbNmsWoUaPYtm0b9erV45133jESqaVLl7JgwQKGDBnC%0Al19+SYcOHRg6dChnz55NtZ5Ro0bx1VdfMW3aNCIiIqhfvz5vvfUW//3vfwEYM2YMlStXJjw8nNWr%0AV3P79m0CAwOBxGOLn58fxYsXZ926dYSGhhIXF0efPn2MMVbTpk1j165dzJ07l5UrV3LkyBF+++23%0ADOsWFxfHvn372Lx5M+3btwfgv//9L3379sXDw4ONGzcSFBTErl27GDVqlNlnt23bxqpVq5gzZw7W%0A1tb4+/tz5coVPvnkE1atWsWtW7fM5ozQcS5vHDlyhKeeeorw8HC6devG3r17GTNmDG+++Sbbtm1j%0A7NixrFixIlWiEBwczNtvv83GjRuxt7enX79+xMTEpFr/jh07CAoKYsiQIezYsYOPP/6Yq1evMnPm%0ATCCxG3hGsbBmzRrmzZtnXGO99dZbfPDBB8b12Jo1a/jmm28ICQlhx44ddOjQgYCAAC5fvpzLe07y%0Ak0uXLrFu3Tqz4U3vvPMO58+fZ/HixezYsYN///vffPrpp3z33Xc0bNjQ7PzZqVMnIPEGx5YtWwgJ%0ACWHt2rX88ccfvPvuuxapU1YVii67ixYtYunSpQDExsby6NEj2rZtS5MmTdi7dy9WVlZUrlzZ+Pfp%0Ap5/i4uJito733nuPUqVKUbNmTWbPnk3z5s156aWXAPDx8WH37t38+eefODk5YWdnl6op//LlyzRs%0A2NBsnRUrVuTrr7/OkTrGx8cb609ISODBgwcUL16c0NBQY5maNWsyc+ZMXnzxRSCxq1vLli05c+YM%0AgDH2ytHREXt7e6O73LBhw2jZsiUAgwcP5uuvv+bChQs8++yzOVL2wiK/xhkkXmhVrFgRgAcPHvDq%0Aq6/SuXNnKlWqBMDQoUNZsmQJp0+fpl69esbnknc1t7e3TzU+L736QmILSN++ffHz8zNa6wcNGsSG%0ADRu4dOkSjRs3pkSJEqm6pri4uDBlyhSsrKyoUaMGzZs355dffsnOV1Ik5Yc4zIrXX3/dOFmOGDGC%0AFStW8PPPP9OxY0djLE7ydS9cuJD169ezefNmNm7cSFhYGDY2NnTv3p1JkyZhZ2dnLNu/f3+src3v%0Aqy5ZsgQvL69slbWwSx47yY0fP57mzZsDifs06RwyePBgvvrqK86dO4eHhwcrVqygX79+vPLKK0Di%0Aja9Hjx6lavk7d+4cu3fvJjQ0lBYtWgAwadIkfv75Z0JDQ1mwYAGRkZE0b96cKlWqYGtry+zZs7l1%0A6xaQmPz9/fffBAcHG63mc+fOxcvLi507d9KqVSu2bNnC9OnTjXLPnj07zS7rHTp0MFod/v77b4oV%0AK0bHjh0JCAgAYPny5bi7uxvd5GrVqsXUqVMZOHAgZ8+eNY5tvr6+xs3f77//ntOnT/Ptt9/y1FNP%0AATB9+nQ2bdrEw4cPAR3nnkRERATbt283e61Tp0588MEHqZa1srJi+PDhxrjScePG4ePjY1zYV6tW%0Ajfv37zN58mSGDBlifG7w4MHGTYmk66Zt27bRs2dPs/U7OTkxY8YM4xhWpUoVOnfubNzkO3jwYIax%0AsGTJEoYNG0aHDh2M8ly7do0lS5bw6quvEhkZScmSJalSpQrOzs4MGTIET09PypYt+8T7UZ5MVuIw%0Aq44cOWJcyz169IjY2FiqVauGr6+vsUzLli3x8vLCzc0NSDwGLVu2jNOnT9OmTZs0z5+QGH81atQA%0A4I033mDBggVPXN68UCgSUl9fX3r16gUkXqCdPXuW2bNnM3ToUEJCQqhfvz6vv/461atXp0WLFnTo%0A0IHKlSsbn3d2djabBKNUqVLGgQUwDnQZzX7l6upqNtsVYJxIc4KNjY3RFdJkMnHnzh0iIiLo168f%0An332GY0bN8bb25vjx48zb948Ll68yIULFzh//jyNGzfOcN1JgQvg4OAAkKszEBZU+TXO4P/usiat%0Ap3fv3mzfvp2ff/6ZyMhITp48SUJCgtFt6Unru3TpUsqXL0+vXr2IiIjg5MmTXLp0iVOnTgGJN1DS%0AU61aNbNuKY6OjlmeLboos3Qc2traphtHCQkJqSbISX58sbe3BxJvoKTH1tYWX19ffH19uXv3LkeO%0AHGHLli2sW7eOMmXKGN18AYKCglLdOEu6CSOpJY+d5JycnIwblDVr1jReT7rgiYuL4/bt29y8eTPV%0AJFLDhw8HElvekyTdBE158+y5555jz549AIwcOZKZM2eyZs0ann/+eVq1amVMnPXrr7/y559/pjp3%0A/f3335w/f55q1aoRFxeHu7u78V65cuWoVq1aqrotW7YMZ2dnrKysKFasGBUqVDCL0bNnzxrDWZIk%0Abffs2bNGfZP/Rs6cOYOTk5PZa08//TRjxowx/tZxLvvatGnD6NGjzV4rXbp0mss6OzubTXJ08uRJ%0ATpw4wbp164zXkm7iX7161fhOkm6sQuJxqVatWkbcJte0aVPOnDnDwoULuXDhAhcvXuTMmTPGcSaj%0AWCNsoLgAACAASURBVPjzzz+5fv06M2fOZM6cOcb7jx49Ij4+ntjYWHr16sU333zDiy++iLu7Oy1b%0AtqRr167GsVIsJytxmFWenp5GK3t8fDxRUVEsXryY7t27ExERQbly5fDx8WHXrl3GTf7Tp08TFRWV%0A4XWclZUV1atXN/52cHAwbpLld4UiIXV0dDT7Atzc3Hj06BFjx47l8uXLrFq1ihMnTrBv3z6+//57%0AVq9ezfDhwxk2bBiQ9gyDKe+6P46tra1ZGTLj0aNHWVo+5fobNGjAwYMHWbFiBY0bNzbufr/22mu0%0AbNnSmFH32rVrGa43rboWtsHSOSE/x1nyroz379/H19eX+Ph42rdvj5eXF/Xr16d169ZZ2lZG9T17%0A9iwODg707NmTSpUq0bp1a1q1akXFihV5/fXXM1xvWjdqFG+ZZ+k4dHBw4N69e2m+d/fu3VTdapOP%0A1UuS3ve9c+dOLl26xMCBA41ttWnThjZt2hAQEMDevXvNEtKKFStm+bhblKWMneSSEtLkLdBJTCZT%0Amq+nJ71ZUJPfsHjzzTfp1KkTu3fv5sCBAwQFBbF8+XI2b96MnZ0dtWvXZuHChanWYW9vz9WrV41y%0AJZdWGatWrZqqh8Djypq03uS/leQz5mdmVmId57KvTJkymf5dp/z+7OzseOutt+jatWuqZStVqmSM%0A7UwZKwkJCWkeByMiIpg0aRIvvfQSjRs3pnfv3uzbt89oIc0oFpK2MXnyZJo2bZrqfVtbW55++mm+%0A/fZbDh48yA8//MC2bdv4+OOPWbZsGc2aNXtM7SU3ZSUOIWvX9CVKlDBb99NPP02tWrV48cUX2b59%0AOz4+PgwcOJCLFy/StWtXXn75ZTw9PdOcJT05a2trsxthUHCOO4VuDGmSpC/g0KFDfPTRR3h4eDB0%0A6FDWrVuHj49Pqmb4rEj5ZWeGnZ1dqou45IPisyshIcGo69KlSxkxYgSTJ0+me/fuPPvss0RGRhrv%0AZ6fckrH8FmeQOJ7g5MmTrFy5kmHDhtG+fXv++usvs1jJrqTPJyQksG3bNu7fv8/q1asZNGgQ3t7e%0A3L5922w5xVzeyMs4dHd35/z580YCkyQ2Npaff/4ZDw+PbG8r6REvabUk2dvbU758+WyvW56Mvb09%0Azs7OnDhxwux1Pz+/VBOmJT1W7NixY2avHzt2jNq1a3P79m3ef/99Hj16RPfu3Zk3bx6fffYZFy5c%0A4NSpU7i5uXHlyhXKli1L9erVqV69OuXLlycoKIgzZ87w9NNPU6xYMY4fP26s+969e1y6dCnL9apV%0Aq5bZegB++ukn4730PvPnn38aiTHA+fPnef75580mZpK8V7t2bS5dumTETfXq1Tlz5owx4VGS5HEc%0AHR3NxYsXzYazJAkNDaVnz57MmDGDXr160ahRI3777TfjmJtRLERHR1OpUiWuXLliVp4DBw4QGhqK%0AtbU1q1evZufOnbz44otMmDCBr776ipo1a+bYcC/JHSmv6e/du8cff/zxROtMfn316/9j787jo6ru%0A/4+/A4msSSASSChuhSSAJCy2pIClgoiiRkCUgiGyi+KKEbGIaVDUEUVBECOClAKKoRIQ0bqhtVrh%0Ai6IYC2pB1mhIqJAMQhaT8/uDX6bZNzJz70xez8fDhzB3ls+58+He+5lzzzm7d+vjjz/W4sWLNWPG%0ADF1zzTVq27atsrOzffb6yid6SE+dOqXs7GxJZ77Iffv2afHixerWrZuioqI0YcIEBQYGatCgQTp2%0A7Ji2b9+uXr161fvzWrVqpSNHjigjI6PMMhnV6dWrl1577TVt2bJFMTEx2rRpk7777rtKxwNWpaSN%0A0pk2r1u3TocOHXKNfSmZoGbgwIEqLi7WK6+8oi+++EI9e/Z0xS1J3377rSIjI2v9uTjDG/JMkmvy%0AoM2bN2vw4ME6dOiQHn/8cUnV3w5cXnXtjYyM1L59+3Ty5Em9/fbb6tmzp7755hvX2IqSz2nVqpWO%0AHj2qw4cPu+LC2bE6Dy+//HKFhYVp+vTpuueee9SxY0f9+OOPWrZsmQICAmrsIa/O9ddfr1deeUU3%0A33yz7r77bsXExCgnJ8c1029KSkq93xtlc6e82vxYNWXKFC1ZskQXXXSRoqOj9cYbb2jXrl1KSkpy%0AzeYunbld9ZprrlFycrLmzp2r8PBwpaam6t///rdmz56t4OBgffTRRzp8+LDuvfdetWjRQhs2bFBQ%0AUJAuuugiRUZG6vnnn9c999yje++9V82aNdOCBQv01VdfKSIiQq1atdKYMWO0cOFCtWvXTueff76e%0AffbZeg01mTp1qkaOHKknnnhCN954ozIyMjR37lz94Q9/UOfOnSstMPv376/u3btr1qxZeuCBB+Tv%0A76+HH35YnTt3VqdOneocAxrObbfdpmnTpikyMlJDhw7VgQMHlJSUpD/84Q9l7tZ45pln1K5dO7Vv%0A314LFixQ27ZtNWzYsArvFxYWps8//1zffPONmjdvrjfeeENvvvmm68exmnLhtttuk8PhUMeOHdWv%0AXz/t2rVLDodDU6ZMkSQdP35cixcvVsuWLRUZGandu3fryJEjmjx5smd2GOqlV69e2rJli6644gq1%0Abt1aixYtqtMwvcLCwjLH4qysLD3zzDNq2bKlhg4dKulMD/pbb72l4OBgZWdn65lnnlFBQUGZ6yvp%0AzI8rv/71rxuwddbwiYL0xRdfdE3U0LRpU4WEhKh///5KTExUhw4d9Nhjj2n58uV66qmn1Lp1aw0Z%0AMsQ1XXJ9xMfH67777tPVV19dZkr86lx33XXas2eP5s6dq19++UXDhg3T+PHj9dVXX9Xq9UVFRa7J%0AIaQz00P/+te/1uOPP64hQ4ZIOjMw/+GHH9bIkSMVFBSkvn37KjExUSkpKTp9+rRat26thIQEPfXU%0AU9q+fbtrJk3UjjfkmXRmbML999+vF198UU899ZQ6duyoUaNG6aOPPlJ6errGjh1bq/eprr1+fn4a%0ANmyY0tPTNW/ePJ06dUrnn3++pk+frmXLlik9PV0DBw7U9ddfr/fee09XX3211q5dW6/9gLKszsPQ%0A0FCtXbtWTz/9tBITE/XTTz+pTZs2GjBggNatW3dWY59at26tl19+Wc8//7wWLlyoH3/8UQEBAerZ%0As6defPHFSm97Q+2Vzp3yqpphu7Sbb75ZeXl5evLJJ/XTTz8pIiJCKSkpioiIKDOGVJIeeeQRPfnk%0Ak5o5c6ZOnTqlbt26acWKFa4fYV944QU5HA4lJCSooKBA0dHRWrFihSt/Vq5cKYfDofHjx8vPz0+9%0AevXSqlWrXIXArFmz1Lx5cz344IPKz8/XjTfeWGF8a21ERkYqJSVFCxcu1OrVq9WmTRtdc801uuee%0Ae6p8TZMmTfT888/r0UcfVUJCgs455xxdeumlrlmCYZ2BAwdq/vz5WrZsmZ599lmFhIRoxIgRFWZN%0AHj16tB5++GFlZWWpb9++WrVqVZmx9SUeeughzZkzR2PGjFGLFi0UExOjhx9+WElJSfrhhx/UsWPH%0AanNh7NixKigo0IoVK/TII4+oQ4cOmj59umtYwq233qq8vDzNnTtXx44dU3h4uO68806NHDnS/TsL%0A9XbvvfcqKSnJ9QPwpEmTqhzKUpnPPvvMdU3v5+enwMBARUdH66WXXnKNT37ssce0ePFirVq1Sh06%0AdNCwYcPUoUMHV+9+yZJXY8eOVWJiotfPQu9nvOXmYgAAAKCejhw5ossvv1xr166tccJHAJ7js2NI%0AAQAAAAD2RkEKAAAAALAEt+wCAAAAACxBDykAAAAAwBKWz7Kbne2s9PG2bVvq+PFTHo7Ge3jD/gkN%0Arf9sm+5QWa55w36sD19tl1R528g19/HWuCX3xG6nXPPl82djb4Od8kzy7VxzJ2/YP96Qa96wH63m%0ADfuoulyzbQ+pv3/t1/NpjNg/DcNX96Ovtkvy3rYRt+d5c+xnwxfaTRu8Q2No49lg/zQM9mPNvH0f%0A2bYgBQAAAAD4NgpSAAAAAIAlKEgBAAAAAJagIAUAAAAAWMLyWXarEpe4SZL00gODLY4EvqwkzyRy%0ADe7FMQ2eQq7BU8g1wHqTHFslefe/Q9sWpAAAAADsa+3atUpPT1dhYaF27typfv36qaioSH5+fho7%0AdqzCwsLkcDgUHBysiIgIxcfHWx0ybIhbdgEAAADUWXx8vBwOh8LCwrRkyRJ9++23atGihVq2bKku%0AXbpo3bp1SkhIUHJysj788EMVFhZaHTJsiB5SAAAAAPWyb98+FRUVqXv37rr//vsVGxurDz74QKtX%0Ar9axY8cUHh4uSQoKCpLT6VRISEiV79W2bctK19QMDQ10W/y+wpv3EQUpAAAAgHp5+eWXNXHiRP38%0A88/au3evYmNj1aZNGxUWFio8PFyZmZkKDw9XTk6OgoKCqn2v48dPVXgsNDRQ2dlOd4XvM+y+j6or%0AmClIAQAAANTL3r171alTJ0nS/v37NW/ePDmdTs2cOVPGGDkcDqWlpWno0KHy96f0QEVkBQAAAIB6%0AWbVqlevPc+bMqbB9wYIFngwHXohJjQAAAOC1Jjm2upa+AOB9KEgBAAAAAJagIAUAAAAAWIKCFAAA%0AAABgCQpSAAAAAIAlKEgBAAAAAJao87Iva9euVXp6ugoLC7Vz507169dPRUVF8vPz09ixYxUWFiaH%0Aw6Hg4GBFREQoPj7eHXEDAAAAALxcnQvSkgLzySef1JIlS5SUlKTo6Gg1adJEXbp00fLly5WQkKA+%0Affpo6tSpGj16tAICAho8cAAAAFR05MgRLV26VK1bt1ZwcLCaNWumjIwMOZ1OzZ49W4WFhXQeALCN%0AOhekkrRv3z4VFRWpe/fuuv/++xUbG6sPPvhAq1ev1rFjxxQeHi5JCgoKktPpVEhISJXv1bZtS/n7%0AN61ye2hoYH1CbBTYNwAAoLyVK1fqvPPO08GDBzVgwAC98sorSklJ0bZt25Samqr8/Pw6dR54y7Wa%0AXeIozY4xAXZTr4L05Zdf1sSJE/Xzzz9r7969io2NVZs2bVRYWKjw8HBlZmYqPDxcOTk5CgoKqva9%0Ajh8/Ve327GxnfUL0eaGhgbbfNxyEAQDwvIMHD2rUqFGKiIjQpEmTdN5550mSwsLClJWV5bpek2rX%0AeeAt12p2iaME12pA7dSrIN27d686deokSdq/f7/mzZsnp9OpmTNnyhgjh8OhtLQ0DR06VP7+9foI%0AAAAA1ENoaKhat26tgIAANW/eXCdOnJAkZWZmqn379iouLq5T5wEAuFO9qsVVq1a5/jxnzpwK2xcs%0AWFD/iAAAAFBvU6ZM0YIFC9S6dWvFxcXp+PHjSk5OVm5urubOnau8vDw6D4B6mOTYKkl66YHBFkfi%0AWzgCAQAA+JDOnTtr0aJFVW4PDAyk8wCAbbAOKQAAAADAEhSkAAAAAABLcMsuAABucvDgQd19993a%0AuHGjli9fXuNakOWfU93MpwAA+AIKUgAA3CA7O1vr169XixYtlJ+fr88++6zatSCHDx9e4Tm33nqr%0A1c0AAMCtKEgBAHCD0NBQ3XfffZo8ebJOnDjh6u2sai3I3NzcCs+pTtu2LeXv37Saz/fu9QW9PX7J%0AN9oAAO5GQQoAgJude+65Na4F2b59+wrPqc7x46eq3Z6d7WyY4C0QGhro1fFLZ9cGClkAjQkFKQAA%0Abubv76/Y2Nga14Is/xwAAHwdBSkAAG60YsUKSdL48ePLPF7ZWpDlnwMAgK9j2RcAAAAAgCXoIQUA%0A1X15DgAAAJw9ClLYCmv2wQp1XZ5j9OjRCggIsDpsAAAAr0dBCttgzT5Ypa7Lczidzmp//KhuOQ5v%0AnD3TG2Mu4c2xAwDQGFCQwjZYs69h+Vp7SnNn22qzPEdQUFC171HdchzetpSFNy+/4Y7YffnfFQAA%0AVqAghS2xZt/Z8eYioiaVta0hi4TaLs8BAACAs8dVFWyJNftghboszwEAAICzR0EK22HNPgAAAKBx%0AYB1SAAAAAIAlKEhrMMmxVZMcW60OAwAAAAB8DgUpAAAAAMASjCEFAAAAUGcZGRmaPn26unXrptDQ%0AUAUHBysjI0NOp1OzZ89WYWGhHA6HgoODFRERofj4eKtDhg1RkAIAAACosx07dqhdu3aSpN69eys1%0ANVUpKSnatm2bUlNTlZ+fr4SEBPXp00dTp07V6NGjFRAQYHHUsBsKUgAAAAB1FhMTo/79+6tdu3aa%0AMGGCOnXqJEkKCwtTVlaWCgsLFR4eLkkKCgqS0+lUSEhIle/Xtm1L+fs3rfB4Q6433hDsFo9kz5hq%0Ai4IUAAAAQJ3t2bNHvXr1UpMmTdSsWTNlZWVJkjIzM9W+fXsVFxcrMzNT4eHhysnJUVBQULXvd/z4%0AqQqPhYYGKjvb6Zb468tu8Uj2jKm06gpmClIAAAAAdXbBBRdo/vz5CgkJ0eDBg1VQUKDk5GTl5uZq%0A7ty5ysvLk8PhUFpamoYOHSp/f0oPVERWAAAAAKizHj16aNGiRVVuDwwM1IIFCzwYEbwRy74AAAAA%0AACxBQQoANjXJsVWTHFutDgMAAMBt6nzLLusNAQAAAAAaQp0LUtYbAgAAsL/ExEQNHjxYP/74I50H%0AAGyrzgWpp9YbKmGXNXXsEkdpdowJgPuUvn33pQcGWxgJALtbuXKlWrVqJUn67LPP6DwAYFt1Lkg9%0Asd5QaXZZU8cucZSw45pM5VEwAwDgee+//74CAwPVq1cvFRcXuzoG6DzwPDvGBNhNnQtS1hsCAACw%0Ar82bNysoKEj79++XJFdPKZ0HnkXnAVA7da4WWW8IAADAvhYuXChJ2rBhg5o1a6Zjx47ReQDAtjgC%0AAQAA+KDrr7++0sfpPABgJ6xDCgAAAACwBD2kAGABZswFAACghxQAAAAAYBEKUgAAAACAJbhlFwBs%0ApvTtvAAAAL6MHlIAsNgkx1aKUAAA0ChRkAIAAAAALEFBCgAAAACwBAUpAAAAAMASFKQAAAAAAEtQ%0AkAIAAAAALEFBCgBeiJl5AQCAL6AgBYBGgiIWAADYjb/VAQAAzqBYBAAAjQ0FKQDYHIUqAADwVRSk%0AAOBDSorXlx4YbHEkKC8jI0PTp09Xt27dFBoaquDgYGVkZMjpdGr27NkqLCyUw+FQcHCwIiIiFB8f%0Ab3XIAAC4HQUpAAAesGPHDrVr106S1Lt3b6WmpiolJUXbtm1Tamqq8vPzlZCQoD59+mjq1KkaPXq0%0AAgICLI4aAAD3oiAFAMADYmJi1L9/f7Vr104TJkxQp06dJElhYWHKyspSYWGhwsPDJUlBQUFyOp0K%0ACQmp8v3atm0pf/+mVW4PDQ1s2AZ4mLfHL/lGGwDA3ShIAaCcmm6trK5IsEpV40wZf2ofe/bsUa9e%0AvdSkSRM1a9ZMWVlZkqTMzEy1b99excXFyszMVHh4uHJychQUFFTt+x0/fqra7dnZzgaL3dNCQwO9%0AOn7p7NpAIQugMaEghW0x3gpWqenWyltvvdXiCOGNLrjgAs2fP18hISEaPHiwCgoKlJycrNzcXM2d%0AO1d5eXlyOBxKS0vT0KFD5e/PKRoA4Ps428G2GG8Fq9R0a2VNqruVsqF7Pqp6v+o+p64xeHNvjZ1i%0A79GjhxYtWlTl9sDAQC1YsMCDEQEAYD0KUtgW463Ojq+1pzR3t62mWytrUt2tlA19G2JV71fd59Ql%0ABm++ddIdsfvyvysAAKxAQQrbYrxV/XlzEVGTytrW0EVCTbdW2gljRAEAgDejIIVtMd4KVqnp1koA%0AAAA0DK7gYVuMtwLqj55TAIC77dy5U+vWrVOrVq107rnn6ocfflBRUZH8/Pw0duxYhYWFMQElakRB%0ACgCNTEmx+tIDgy2OBADgzXJzc5WUlKTWrVtr0qRJysnJUXR0tJo0aaIuXbpo+fLldZqAsqr5Puw2%0Aft9u8Uj2jKm2KEgBwIPouQQA+IrLLrtMxhg9//zziouLU8eOHRUbG6sPPvhAq1ev1rFjx+o0AWVl%0A833YcV4Mu8Uj2TOm0qormOtckNI1DwC+gZ5SAMDZOHnypB577DHFxcUpOjpamzZtUmxsrNq0aeNa%0ADaEuE1CicapzQdrQXfMAAABoOOU7D5o3b66MjAw5nU7Nnj1bhYWFdB6gQTz66KM6ePCgXnvtNW3c%0AuFGBgYGaN2+enE6nZs6cKWMME1CiRnXOiobumveWtSHtEkdpdowJAABYq3znwTnnnKOUlBRt27ZN%0Aqampys/Pp/MADeLxxx+v8TlMQIma1LkgbeiueW9ZG9IucZSw4/305VEwAwDgeeU7D3bs2CFJCgsL%0AU1ZWlut6TaLzwN3sGBNgN3UuSOmaBwAAsK/SnQe//e1v9e6770qSMjMz1b59exUXF9N54AF0HgC1%0AU+dqka55APAtTG4E+JbynQexsbFKTk5Wbm6u5s6dq7y8PDoPANgGRyAAAAAfUlPnQWBgIJ0HAGyj%0AidUBAAAAAAAaJ3pIAQCS/nfrbmmbFwy3IBIAANBY0EMKAAAAALAEBSkAAAAAwBIUpAAAAAAAS1CQ%0AAgAAAAAsQUEKAAAAALAEBSkAAAAAwBIUpAAAAAAAS1CQAgAAAAAsQUEKAAAANKBJjq2KS9xkdRiA%0AV6AgBQAAAABYgoIUAFCluMRNmuTYanUYAADAR1GQAgBqbZJjKwUqAABoMP5WBwAAsD+KUAAA4A4U%0ApACAs1ZZwfrSA4MtiAQAAHgTbtkFANQZt+4CAICGQEEKAHArilcAAFAVbtkFALhF+SK05O/cygsA%0AAErQQwoAAAAAsAQ9pAAASzAREgAAoCAFANRbfcaGMp4UAACU4JZdAAAAAIAl6CEFfFBc4ibXn7kF%0AEt6EiY8AAGhc6CEFANgOS8UAANA40EMKALCt8kUpPacAANhP6fN1Xc/VFKQAAK9xNic8AABgP9yy%0ACwDwatze6xnsZwCAO7ilh/To0aNyOBwKDg5WRESE4uPj3fExjRaTfvwPuQZPIdfsr6piyZuOleQZ%0APIVcg6ecba4xUaPvc0tBum7dOiUkJKhPnz6aOnWqRo8erYCAAHd8FBo5cg2eQq7ZT0OsgVr+4sbq%0AH/zckWcN3atpVS9pyXdi9XfkKzimNR5W/5sh11ATtxSkx44dU3h4uCQpKChITqdTISEhlT43NDSw%0A0sc3LxjujtDqzC5xlGbHmKxytrnmq/vSV9tVoqrjhjuRa76hpu/B6u/JHedPq9vU0LypPVYcq2qL%0AazX3slNMVsfiS+dPO8VSwi4xnU0cbhlDGh4erszMTElSTk6OgoKC3PExALkGjyHX4AnkGTyFXIOn%0AkGuoiZ8xxjT0m2ZnZ8vhcKhVq1bq0aOHRo8e3dAfAUgi1+A55Bo8gTyDp5Br8BRyDTVxS0EKAAAA%0AAEBNWPYFAAAAAGAJClIAAAAAgCUoSAEAAAAAlnDLsi9ng4Waq7dz506tW7dOrVq10rnnnqs77rjD%0A6pC8kq/n2cGDB3X33Xdr48aNVofSYLw1970h10rny/Lly5WRkSGn06nZs2ersLCwQvzln1PV9P3u%0AVD4fmjdv7hVxu5M35Fpp5b/DH374QUVFRfLz89PYsWMVFhZm+/ZkZGRo+vTp6tatm0JDQxUcHFxj%0AHvoCb8s1T/PW85XdkGfV86k8MzazcOFC8/nnnxtjjJkyZYopKCiwOCJ7+eCDD4zT6TTGGDNx4kSL%0Ao/FevpxnWVlZ5sknnzRjxoyxOpQG5a25b/dcK50veXl5Ztq0acYYYz799FPz/PPPV4jf6XRWeI4V%0AyueDt8TtTnbPtfLKf4fXX3+9+fOf/2zmzp1rTp486RXtSUtLM5MmTTKzZs0y77//fo15aMc21Iev%0AtquheOv5ym7Is+r5Up7Zroe0LovnNkaXXXaZjDF6/vnnFRcXZ3U4XsuX8yw0NFT33XefJk+ebHUo%0ADcpbc9/uuVY6X06cOOGKLSwsTFlZWSosLCwTf25uboXnWKF8PuzYscMr4nYnu+daeeW/w44dOyo2%0ANlYffPCBVq9e7RXtiYmJUf/+/dWuXTtNmDBBnTp1klR1HtqxDfXhDd+Nlbz1fGU35Fn1fCnPbDeG%0AlMVzq3fy5Ek9+OCD6tWrl0aOHGl1OF6LPPM+3pr73pRr5557rk6cOCFJyszMVPv27SvE3759+wrP%0AsULpfIiLi/OauN3Jm3JNKvsdXnHFFdq7d68kqU2bNq5Czu7t2bNnjwoLC9WkSRM1a9bM9UNHVXlo%0AxzbUh6+2q6F46/nKbsiz6vlSntluHVIWz63en/70Jx08eFAdO3ZU06ZN9cQTT1gdkldqDHk2efJk%0ArVixwuowGoy35r635FpJvqxatUr79+9Xbm6u5s6dq7y8vArxl39OYGCgx+Mtnw/du3f3irjdyVty%0ArUT577Dk+3A6nZo5c6aMMbZvz9dff60XX3xRISEhioyMVEFBQY156Au8Ldc8zVvPV3ZDnlXPl/LM%0AdgUpAAAAAKBxsN0tuwAAAACAxoGCFAAAAABgCQpSAAAAAIAlKEgBAAAAAJagIAUAAAAAWIKCFAAA%0AAABgCQpSAAAAAIAlfLYgLS4u1iuvvKI//vGP+u1vf6uYmBjFxcUpJSVF+fn5VodXa+np6YqKitKU%0AKVOsDgWV8IU8O3nypBYuXKhhw4apZ8+eGjhwoBITE7V//36rQ0Mp3pprRUVFuv7663X55Zfr9OnT%0AFba/+eabioqK0tatWyt9/ZEjRxQVFVXmv969eys+Pl5ffPGF63nbt29XVFSUMjMzJUk//vijtmzZ%0A4p5GNWL1zcPy3095Jd/zZ599Vqd4/v73vysqKkp//vOf6/Q6eJeEhAQ9+OCDlW6bMGGCHnjggVq9%0Az+DBg7V06VLX3+fNm6fevXvrkksu0a5du2p1rKmNvXv36sMPP6zyc9HwKtvHRUVFuueee9SzZ0/9%0A61//UlRUlDZt2iRJOn36tNauXVvr9y/9WncrKChQbGys+vbtW+lxtSHyyW7XFP4e/0QP+OWXXzRt%0A2jTt3r1bt99+u/r166dmzZrpiy++0MKFC7Vt2zatXLlSfn5+Vodao7S0NF144YX65JNPlJGRYtY5%0AYAAAIABJREFUoV/96ldWh4T/zxfy7NixY7rpppvUsmVLJSYmKioqSseOHdPzzz+vMWPGaM2aNYqI%0AiLA6zEbPm3OtadOmeuyxx3TDDTdo8eLFuv/++13bcnJy9Oijj2rkyJEaPHhwte+zdOlSxcTEyBij%0AnJwcrVmzRlOmTNFbb72l9u3bV3j+7Nmz1aFDB11zzTUN3qbGyp15GB4ero8//lht2rSp0+tKzpFv%0AvPGGZs2apZYtW9b5s9E47d27V6tXr9bcuXN16aWXuh6v67GmMtOnT1dcXJwuu+wyN0WPmhQXF2vW%0ArFn68MMPlZKSon79+unjjz9WUFCQJOkvf/mL1q9fr/j4eIsjrWjr1q0655xzdPLkSb311lsaMWJE%0Ag76/Ha8pfLKH9KWXXtL27du1atUqjRs3Tp07d1anTp0UFxenlStXaseOHfrHP/5hdZg1Kigo0JYt%0AWzR58mQFBwdr/fr1VoeEUnwhz5KTk2WM0Zo1azRkyBCdd9556t27t5577jl16NBBTzzxhNUhQt6f%0Aa127dtXUqVO1atUq7dmzx/X4/Pnz5e/vX2XPR2nBwcEKDQ1V+/btFRERoTlz5qi4uFjvvfdepc83%0AxjRY/DjDnXnYtGlThYaGKiAgoNavyc7O1scff6wZM2YoLy+PHnHUSU5OjiRpwIAB6tSpk+vxuh5r%0AKsPxx1rGGD344IN6//33tWzZMvXr10+SFBoaqmbNmrmeY1dpaWnq16+fBgwYoNTU1AZ/fzteU/hc%0AQWqM0dq1azVixAhFRkZW2H7++efrzTff1B/+8AdJ0iuvvKJrr71W0dHR6t27tyZNmqSDBw9K+t8t%0ARCW/rAwbNkwFBQXavn27xo0bp969e6tHjx4aPny4PvroI9dn/Pzzz3rwwQfVt29f9e3bV0888YQS%0AEhK0ePFi13Pee+89XXfddYqOjtZVV12lFStWqLi4uEysW7du1YkTJ3TppZdqyJAheu2111RUVOTa%0AXlV8P/74o+666y716dNH/fv314wZM3T06FHX606cOKE//elPuvTSS3XxxRfr0ksv1RNPPFHh81E1%0AX8iz7Oxsvf/++xo/frxat25dJv6AgAAtWLBAc+bMcT329ttva9SoUYqJiVHPnj01ZswYffXVV67t%0AUVFRWrRokQYOHKiBAwcqOztbGzZs0LBhw9SjRw8NGjRIzz77LHlWR76Qa5J022236cILL1RSUpKM%0AMfrss8/02muvad68eQoMDJR05rbO6OhoLV26VH379lVCQkKV+yUgIEDnnHNOpb/gPvDAA/r000+V%0AlpamqKioOu5xVKYuebhhwwZdeeWVSk5O1iWXXFKmV7wqpW/Z3bBhg3r16qVTp065thcUFKhv375l%0Afph9/fXXFRAQoEGDBqlv374VLtyqyqfvvvtOkydPdg1RSEpKUm5ubplY7rrrLsXGxuriiy/W4MGD%0AtXz58jrvM3heTceyEhs2bNBNN90kSRoyZEi1t/xWdqyp7nyYkJCgQ4cOacmSJWXu/Dh69KhuvfVW%0A9ezZU5deeqlSUlIaqtkoxRijpKQk/f3vf9eyZcvUt29f17aS2243bNigRYsWKSMjQ1FRUdq+fbsk%0A6R//+IduvPFG9ezZs9J/9/v27VNCQoKio6M1ePBg/e1vfyuzPTU1VVdeeaXr9te0tDTXtpLj0Xvv%0AvaerrrpKPXr00IgRIyoMUyj5oa1///4aOnSoPv/8c+3bt69CO48ePaqJEycqOjpaV155pTZv3ixJ%0AOnz4sLp27epqU4lbbrlF9913X52vKepzPK8X42MOHTpkIiMjzebNm2t87ltvvWWio6PNli1bzJEj%0AR8z27dvN0KFDzW233WaMMebw4cMmMjLSXHvttWbv3r3m66+/Nj/88IOJjo42Tz/9tDl06JDZs2eP%0AmTZtmvnd735n8vPzjTHG3HHHHWbo0KFm+/btZvfu3ebmm282UVFR5tlnnzXGGPPhhx+anj17mvXr%0A15uDBw+a9957zwwcONAsXry4THy33HKLuf76640xxnz88ccmMjLSvPvuu67tlcX3888/m8svv9zc%0Ad9995ttvvzW7d+82t99+u7nyyitd8d1yyy3mxhtvNF999ZU5dOiQWbNmjYmKiirz3qieL+TZP/7x%0ADxMZGWm++uqrGtuwa9cu07VrV7NmzRpz+PBhs2vXLvPHP/7RXHfdda7nREZGmgEDBpjdu3ebXbt2%0AmT179piLL77YvP322yYjI8O88847JiYmxqSlpdV5fzdmvpBrJb788kvTtWtXk5qaauLi4sycOXPK%0AbN+2bZuJjIw0N998szlw4ID55ptvXDHv2LHD9bz8/HyzfPly07dvX3Ps2LEyr/3xxx9Nbm6uuemm%0Am8zdd99tsrKy6r/z4VKXPHzttddMZGSkSUxMNIcOHTJ79+4t8/1UpvT3fPLkSdOrV68yn/Xuu++a%0A6Ohok5ub63rs2muvNXfeeacxxphXX33VREZGmj179ri2V5ZPmZmZpm/fvsbhcJh9+/aZL774wowd%0AO9YkJCSUed9p06aZb775xhw4cMAsXLjQREZGmt27d9d5v6FhjBs3zsyePbvSbePHjzezZs2q1bFs%0A0KBB5rnnnjOnT5827733nomMjDS7du0yubm5tT7W1HQ+PH78uBk0aJBxOBzmv//9r+tzL774YvPy%0Ayy+bQ4cOmRdeeMFERkaa//u//3PnbmtUSr7b5ORkExkZaVauXFnhOZGRkWbjxo3m9OnT5sknnzQD%0ABw40WVlZJj8/3+zcudN07drVPPPMM+b7778377zzjunVq5d59dVXXa/t06eP2bJlizl06JB55JFH%0ATNeuXc2hQ4eMMcasXbvW/O53vzNvvfWWOXjwoNm4caO55JJLzIYNG4wxZ45HUVFRZvjw4WbHjh1m%0A7969Zty4ceaKK64wxcXFrhiXL19uLr74YpOTk2OcTqeJjo42jz76aIW2du3a1axYscJ8//33ZunS%0ApSYqKsrs2rXLGGNMfHy8eeihh1zP/+9//2u6d+9u/vnPf9bpWG5M5cdzd/C5gnTnzp0mMjLSfPzx%0Ax2Uej4uLM7169XL999BDD5nt27dX+EIWLVpkLr/8cmPM/06Qr7zyimv7wYMHzfLly8skz6effmoi%0AIyPNDz/84Pqi//Wvf7m2//e//zUxMTGui7cxY8YYh8NR5nM3bdpkYmJiTFFRkTHGmKysLNO9e3fz%0A4osvGmOM+eWXX0y/fv3M1KlTXa+pLL7U1FTTv39/88svv7gey8/PL3NyX716tfnuu+/KfP5ll11m%0AlixZUu2+xf/4Qp5t3rzZREZGmgMHDtTY3t27d5eJzxhj/va3v5muXbu6/h4ZGWmeeuop19/feecd%0A06NHD5Oenu567PPPPzcZGRk1fh7+xxdyrbTHH3/cdO/e3QwaNMg4nc4y20oKiI8++sj1WEnMMTEx%0ArrZ27drVREZGmmXLllV4bUnBU3KRioZRlzwsuYDZt2+f63l1KUiNMWbmzJlm2rRpru133nmnmTFj%0AhuvvX331lYmMjDRvvvmmMeZMEXDxxReb5OTkCp9ZOp+efvpp1w+9JTIzM01kZKTZuXOnOX36tFmx%0AYoXJzMx0bS8sLDRdu3blxzQLjRs3znTv3r1MrpX8161bNzNr1qwaj2XG/K9oMcaYHTt2mMjISHP4%0A8GFjTO2PNbU5Hw4ZMsR1fCz53HvvvbfMay655BLz0ksvNdAewqBBg8yAAQNM7969zQ033GAGDBjg%0A+kGgRElBaowxzz33nBk0aJBr24wZM8y4cePKPD8tLc28/vrrrtc+/fTTrm0nTpwwkZGR5u233zbG%0AGPP73//erFmzpszrly5daoYOHWqM+d/x6MMPP3Rtf/fdd01kZGSZOK+99toy1/p33HGH6du3r8nL%0AyyvT1nvuuafMZ40bN84kJiYaY4xZv3696du3rykoKDDGGLNmzRrz+9//3hQVFdXpWG6MqfR47g4+%0AN6lRyYQIJWMDSqSkpKiwsFCSNGvWLNftP999952WLFmi77//Xvv379d3332nDh06lHnteeed5/rz%0A+eefrxEjRmjVqlX69ttvdfDgQdeYqKKiIu3evVuS1KtXL9drQkJCdOGFF7r+vmfPHqWnp2vdunWu%0Ax4qLi5WXl6eMjAydd955ev311/XLL7/oqquuknRmfM3QoUP16quv6ocfflDHjh0rjW/37t366aef%0A9Jvf/KZMG06fPu3q8h87dqzef/99rV+/XgcOHNC3336rzMxMbqWsA1/Is7Zt21bahsp069ZNgYGB%0AeuGFF7R3715XPOVzpnQbfv/736tnz54aNWqULrjgAl166aW66qqryuQuauYLuVb68+655x6tXLlS%0A06ZNq3CreGXxlXj88cd18cUXS5JOnTql7du366mnnpIkTZ06tdL3QcOpSx5Kkp+fX5lxeXU1cuRI%0ATZ06VTk5OWratKk+/PDDMreIp6WlqUWLFq5JY9q0aaN+/frp9ddf1/33368WLVq4nls6n/bs2aM9%0Ae/aod+/eFT5z37596t27t8aNG6c333xTX331VZljHedIaw0ZMkT33ntvhcdnzZolqeZjWW3VdKyp%0A7fmwvIsuuqjM34OCgpSXl1fruFCzU6dOacWKFerYsaPi4uI0e/bsWt8a/d1332ngwIFlHis/mVDp%0A815wcLAkKS8vTz/99JOOHj2qJ554wpUr0pnJg4qKilzHRalsHpQMVyk5hqanp+u7777TxIkTXc8Z%0ANmyY3nnnHf3973/X8OHDXY+XP4ZFR0frk08+kSRdddVVmjdvnj755BNddtll2rx5s+Li4tSkSZM6%0AH8ulsz+e14bPFaTnn3++2rVrp88++0xXX3216/HSF8HNmzeXJG3cuFFz5szRddddp9/85jcaN26c%0APvroI73++utl3rNkALR0JmHj4+PVs2dP9evXT1dffbV++eUX3XrrrZLOFI5S9YOlAwICNGXKFMXF%0AxVXYVnLhuHHjRknS0KFDXduMMSouLtb69et19913VxpfQECAunTpoiVLllR478DAQBUXF+uWW27R%0A/v37FRcXp+HDhysmJkbjx4+vMl5U5At5FhQUJH9/f3355ZeKiYmp8JzNmzfr/fff1xNPPKGdO3fq%0Alltu0eWXX64+ffpo1KhROnDgQIWlFkq3oXnz5lqzZo3S09P10Ucf6Z///KfWrl2rO++8U3fccUeV%0AcaMsX8i10kpiLfl/ZSrb1r59e11wwQWuv3fr1k179+7VihUrKEg9oC55KElNmjTROeecU+/Pi42N%0AVbt27fTOO++oadOmCgoKcs2EWjLh3+nTp3XJJZe4XlNcXCxjjLZs2aIbbrih0rgCAgI0YMCAMuPj%0AS4SEhOjnn39WfHy8ioqKdOWVVyo2NlY9e/bUoEGD6t0WNIzWrVuXOQaUKPl+azqW1VZNx5pPP/20%0AVufD8po0qThtS3XHVdTdxIkTXYVaUlKSEhMTtWbNGo0bN67G1/r711wSVfUdlkzG9tBDD5UZs1rZ%0Ae1d2XCzJg5Ixp3PmzKlwjEpNTS1TkJacm0u/R8l7t27dWkOGDNEbb7yhzp0764svvtC8efMk1f1Y%0AXtLuszme14bPFaRNmzZVfHy8li1bpvj4eHXu3LnM9oKCAv30008KCwvTihUrNGbMmDJf+po1a6o9%0AQLz66qsKDw8vM9C5pFfAGKOoqCj5+flp165drlm9Tpw44ZpURJK6dOmiAwcOlDngvfvuu9qyZYvm%0Az5/v+oVkxowZFZZCSExM1GuvvVblBX1ERITWr1+vNm3auH69OXnypO677z5NmDBBrVu31scff6wN%0AGza4fgE8efKksrOzOTDWgS/kWXBwsK644gqtWrVKo0aNUqtWrVzPy8/P14svvqiQkBA1a9ZMq1at%0A0oABA7Rw4ULXc0p+iTPGVDqxzCeffKIvv/xSt99+u6Kjo3X77bcrOTlZb775JgVpHfhCrrmLOTPs%0ApNJtdlwCx5vVJQ8bQpMmTTR8+HC9/fbb8vPzU1xcnOsCrGTCv8cff1w9evRwvaa4uFgTJ05Uampq%0AmYK0tC5dumjz5s3q2LGj6yLy8OHDmjdvnmv95T179mj79u2unoTvv//eVezCvmo6lp2N0sea2pwP%0AOf5Yo3SRdu211+q9997T/Pnz1bdv3woT+JT/jjp37qyvv/66zGPPPPOM/vOf/9S45mdgYKA6dOig%0AI0eO6MYbb3Q9/sorr2jPnj16+OGHa4y95Ie2IUOGlOl0ks4sUfPaa69p3759rmNvyd1LJXbu3Kku%0AXbq4/j5y5Ejddddd+vWvf62LL77Ytc3Tx/La8rlZdqUzM0n169dPY8eO1cqVK/Wf//xHhw8f1ubN%0AmzVq1Ch9//33uuSSSxQWFqbPP/9c33zzjQ4cOKAlS5bozTffLNNNXV5YWJgyMjJc64Ju2rRJzzzz%0AjKQzX+J5552noUOH6uGHH9aOHTv07bffaubMmTp9+rQr+W+77TZt2bJFy5Yt04EDB/Thhx8qKSlJ%0AzZs31znnnKO0tDQFBgbq5ptvVmRkZJn/xo8fr6NHj5ZZcLm0uLg4tW3bVvfcc4+rsE1MTNSuXbsU%0AERGh0NBQ+fv766233tKRI0f0xRdfaPr06SooKKi23ajI2/NMOjMbqTFG8fHx2rp1qw4fPqxt27Zp%0AypQpOnr0qJKSklzxfPPNN/ryyy91+PBhrV69WqtWrXLFU5mAgAA999xz+utf/6rDhw/riy++0Pbt%0A29WzZ88G+w4aC1/ItbOVk5Oj7OxsZWdn68cff9SGDRu0efNmXXfddZU+v1WrVjpy5IgyMjIa5PNR%0A+zyszvbt2/XRRx+V+S8zM7PS544YMULbt2/Xp59+WubWubS0NF1wwQUaOXJkmfNj165dNWbMGO3a%0AtUvffPNNpe85btw45ebm6oEHHtC3336r9PR03XvvvTpw4IAuvPBChYeHSzpzh0hGRoY+/fRT3XPP%0APZKqPtbBHmo6ltVWTcea2pwPW7VqpQMHDpRZ4QCel5ycrKCgICUmJio/P7/MtlatWiknJ0fff/+9%0A8vPzNWnSJO3YsUNLly7VwYMH9fbbb+uvf/1rjWtkl7jtttv0l7/8Ra+++qoOHTqkzZs3y+FwKDQ0%0AtFavL/mhbeLEiRWu/adNm6YmTZqUmUl806ZNWrNmjb7//nstWLBAX3/9taZMmeLa3q9fP7Vq1UrL%0Aly/XyJEjy3xWQxzLG5rP9ZBKZ7rGly5d6praOSUlRadOnVLHjh116aWXavHixbrwwgsVGxurOXPm%0AaMyYMWrRooViYmL08MMPKykpST/88EOl733zzTdr3759mjFjhoqKitS5c2fNnTtXf/rTn5Senq7O%0AnTtr3rx5evjhhzVt2jT5+/tr7Nix2rdvn+vX2IEDB2r+/PlatmyZnn32WYWEhGjEiBGaMWOG6xeS%0AESNGVLrA93XXXaenn35aqampeuihhypsb968uVauXCmHw6Hx48fLz89PvXr10qpVq3TuuedKkh57%0A7DEtXrxYq1atUocOHTRs2DB16NBB6enpDfgt+D5vzrMSYWFhevXVV/XCCy/oscceU1ZWlkJCQtS3%0Ab189+uijOv/88yVJd911l7KysjR58mQ1bdpUUVFRcjgcmjFjhtLT0yuMWZakvn376rHHHtPy5cv1%0A1FNPuW4hcduU4T7MF3LtbE2fPt3154CAAP3qV7/ShAkTquxtj4+P13333aerr75a7733Xq0vClC1%0A2ubhhg0bqnyPyv79z5s3z9X7XtpFF12k7t27Kz8/37V8T8mSCDNnzqy0F+qmm27Siy++6Fp+obzQ%0A0FCtXLlSTz31lEaPHq3mzZsrNjZWixYt0jnnnKOYmBjdf//9evHFF/XUU0+pY8eOGjVqlD766COl%0Ap6dr7Nixddll8KDaHMtqo6ZjTW3OhxMmTNC8efP08ccf69NPP3VLe1GzNm3a6NFHH9Utt9xSYV31%0AK6+8Un/729903XXXacGCBbryyiu1ePFiPfvss1q6dKnCwsI0Y8aMKu+2KG/s2LEqKCjQihUr9Mgj%0Aj6hDhw6aPn26brnlllq9vmSZssqupy644AJddtll2rhxoxITEyVJkydP1ptvvimHw6GLLrpIKSkp%0AZXK85C6TlStX6pprrinzfrU9lnuSn+EelAaVn5+vf/7zn+rfv7+roCwsLFRsbKySkpIqDJAG6oM8%0Ag6eQawAAwJ18sofUSuecc46Sk5M1cOBATZ06VcXFxVq5cqUCAgIqzN4F1Bd5Bk8h1wAAgDvRQ+oG%0A//73vzV//nx9/fXXKi4uVu/evTVz5kx169bN6tDgQ8gzeAq5BgAA3IWCFAAAAABgCZ+cZRcAAAAA%0AYH8UpAAAAAAAS1g+qVF2trPSx9u2banjx095OBrvZcf9FRoaaHUIZVSWa3bcbw3BV9slVd42cs0z%0AaIO9cq2q86ddeEO+2DVGO+WZ1Piu1RpTu7wh13z1+2hI3rCPqss12/aQ+vs3tToEr8L+qh9f3W++%0A2i7Je9vmrXGXRhtQF96wr70hRjvz1f1Hu+zFW+P2JG/fR7YtSAEAAAAAvo2CFAAAAABgCQpSAAAA%0AAIAlKEgBAAAAAJawfJZdu5rk2CpJeumBwRZHAtRdXOIm15/JYaBqHOurV7J/JPYRKio515AbaCw4%0AZ7gHPaQAAKDOJjm2lilYAQCoDwpSAABQIwpQAIA7UJACAAAAACxBQQoAAAAAsASTGtUSEzsAAAAA%0AQMOihxQAAAAAYAkKUgAAAACAJbhlF7a1du1apaenq7CwUDt37lS/fv1UVFQkPz8/jR07VmFhYXI4%0AHAoODlZERITi4+OtDhkAAABAHVCQ1oAp7q1TUmA++eSTWrJkiZKSkhQdHa0mTZqoS5cuWr58uRIS%0AEtSnTx9NnTpVo0ePVkBAgMVRA4D349wHAPCUehekBw8e1N13362NGzdq+fLlysjIkNPp1OzZs1VY%0AWEjPFRrEvn37VFRUpO7du+v+++9XbGysPvjgA61evVrHjh1TeHi4JCkoKEhOp1MhISFVvlfbti3l%0A79+0wuOhoYFui98OfLF9vtgmWKukAGPSOgAAPKteBWl2drbWr1+vFi1aKD8/X5999plSUlK0bds2%0ApaamKj8/n54rNIiXX35ZEydO1M8//6y9e/cqNjZWbdq0UWFhocLDw5WZmanw8HDl5OQoKCio2vc6%0AfvxUhcdCQwOVne10V/i24Gvtq+w7o0AFAADwTvUqSENDQ3Xfffdp8uTJOnHihKtXKiwsTFlZWa5i%0AQaq556qqXqszn2PPi0zi8py9e/eqU6dOkqT9+/dr3rx5cjqdmjlzpowxcjgcSktL09ChQ+Xvzx3o%0AAAAAgDc56yv4c889VydOnJAkZWZmqn379iouLq51z1VlvVaSvXuu7BiXHfdXQxTIq1atcv15zpw5%0AFbYvWLDgrD8DAFB7jC8FADSksy5I/f39FRsbq+TkZOXm5mru3LnKy8uj5woAAAAAUK2zqhRXrFgh%0ASRo/fnyZxwMDA32654rJLwAAAADg7NF1CQBi5nAAAAArUJACaPSYORwAAMAajaog5VZbAJVpyJnD%0AJd9e89bX2+AL7QMAwJs0qoIUAGpytjOHS7675m1jaENN7fP1gpUZdH3D2rVrlZ6ersLCQu3cuVP9%0A+vVTUVGR/Pz8NHbsWIWFhTEMAYBtNLE6AF8wybGVkzjgI0rPHJ6amqr4+HjdeOONWrNmjZKSkpg5%0AHIDtxcfHy+FwKCwsTEuWLNG3336rFi1aqGXLlurSpYvWrVunhIQEJScn68MPP1RhYaHVIQNoxLiq%0AAoD/r7HOHA7A9+zbt09FRUXq3r277r//fsXGxuqDDz7Q6tWrdezYsQYZhlDCF+8c8MU2Sb7bLng3%0AClIAABo57vLxPS+//LImTpyon3/+WXv37lVsbKzatGnjGhN/tsMQSvP2W/nL84XhCZWprF0UqLAD%0AClIAAAAfs3fvXnXq1EmStH//fs2bN09Op1MzZ86UMUYOh0NpaWkMQwBgOY5AAAB4EGvewhNWrVrl%0A+vOcOXMqbGcYAgC7oCAFAMBDfHHNW5ZUAwCcDQpSAAA8pCHXvK1pohlPq2wsmjeMT/OGGAHAl1GQ%0AAgBggbNd87amiWY8rbLJUuw+MYxdY6RIBtCYUJACAGCB0mve5ubmau7cucrLy2OyGQBAo8KZDgAA%0AD2PNWwAAzmhidQAAAAAAgMaJHlIAAAAAtVLXpavKP6eqidrQeNm2II1L3CTJ3tPIl0x1DwAAAPi6%0Aui5dNXz48ArPufXWW61uBmzGtgUpAABwL35YBVAXdV26Kjc3t8JzqlPVclZ2m3nabvFI9oyptihI%0AAQAAANRJbZauat++fYXnVKey5azsuDyT3eKx4z4qr7qCmYIUAAAAQJ3Udumq8s8ByqMgBQAAAFBr%0AdVm6qvxzgPJY9gUAAAAAYAkKUgAAAACAJShIAQAAAACWYAxpOUyBDwAAAACeQQ8pAKDRiEvcxA+P%0AAADYCD2kAIBGh6IUAAB7oIcUAAAAAGAJekhhWxkZGZo+fbq6deum0NBQBQcHKyMjQ06nU7Nnz1Zh%0AYaEcDoeCg4MVERGh+Ph4q0MGAK9ADzEAwC4oSGFbO3bsULt27SRJvXv3VmpqqlJSUrRt2zalpqYq%0APz9fCQkJ6tOnj6ZOnarRo0crICDA4qgBAAAA1BYFKWwrJiZG/fv3V7t27TRhwgR16tRJkhQWFqas%0ArCwVFhYqPDxckhQUFCSn06mQkJAq369t25by929a4fHQ0ED3NMAmfLF9vtgmAACAxoiCFLa1Z88e%0A9erVS02aNFGzZs2UlZUlScrMzFT79u1VXFyszMxMhYeHKycnR0FBQdW+3/Hjpyo8FhoaqOxsp1vi%0Atwtfa19l3xkFKgAAgHdqFAUpY2W80wUXXKD58+crJCREgwcPVkFBgZKTk5Wbm6u5c+cqLy9PDodD%0AaWlpGjp0qPz9G0U6AwAAN4pL3CRJeumBwRZHAjQOXMHDtnr06KFFixZVuT0wMFALFiwlAljTAAAg%0AAElEQVTwYEQAPKXkh0QuCAEA8G0s+wIAAAAAsAQ9pAAAAD6EZdMAeBMKUgAAAB/CsmkAvAkFKQAA%0AgA/x1LJpJXx1pnNfbJcvtgnej4IUAADAh3hi2bTSfG15sRK+1i6WTYNdUZACAAD4EJZNA+BNOAIB%0AADyCpVwAz2DZNADehGVfAAAAAACWoIcUAACctZIe8BKbFwy3KBIAgDfx6YK0/MkRAAAAAGAf3LIL%0AAAAAALAEBSkAAAAAwBIUpAAAAAAASzTIGNKMjAxNnz5d3bp1U2hoqIKDg5WRkSGn06nZs2crJCSk%0AIT4GAAAAAOBDGqSHdMeOHWrXrp0kqXfv3vrss8/05z//WTfccINSU1Mb4iMAAAAAAD6mQXpIY2Ji%0A1L9/f7Vr104TJkxQp06dJElhYWHKysqq9rVt27aUv3/TKreHhgY2RIhuf093vq+3fD6qVjLj80sP%0ADLY4EgDV4d8qAACe1SAF6Z49e9SrVy81adJEzZo1cxWhmZmZat++fbWvPX78VLXbs7OdDRGi29+z%0AsvctveyMuy9uQkMD3dau+qJAhrdiGAIAAIBnNEhBesEFF2j+/PkKCQnR4MGDVVBQoOTkZOXm5mru%0A3LkN8RFux5qlAEqUH4aQmpqqlJQUbdu2Tampqbr11lstjhAAAMA3NEhB2qNHDy1atKgh3goALHc2%0AwxCkqoci+MJdAw3Rhrq8R0N8Xlzipjq/xhe+KwAAvEGDFKQA4EvOZhiCVPlQBDveVl9XlbWhPmMu%0A67IfrNpnVX0uhSoAAA2LghQAyvGFYQjwDoxXBgA0dhSkAFAOwxDgKYxXBgA0dhSkAABYxJ3LptmB%0AN9zi7A0xAoAvoyAFAMAi7lw2zQ7sPm7armO7KZLhLWoadlBYWCiHw6Hg4GBFREQoPj7e6pBhQxSk%0AbsASMgCA2mC8MgBvVtOwg/z8fCUkJKhPnz6aOnWqRo8erYCAAIujht1QkAIAYBFfHq9cermduszC%0ADMB71DTsoLCwUOHh4ZKkoKAgOZ3Oaidr85Zl0+wWj2TPmGqrURakpXswOUkCAAAAdVfTsIPi4mJl%0AZmYqPDxcOTk5CgoKqvb9vGXZNLvFY8d9VF51BXOjLEjdhVt1AcDzyq+FWp+1UQEAdVfTsIO8vDw5%0AHA6lpaVp6NCh8ven9EBFjT4rKCIBwL04zgKAb6pp2EFgYKAWLFjgwYjgjRp9QQoAOHsNNRSiIYtX%0ACmEAAOyPghS2tXPnTq1bt06tWrXSueeeqx9++EFFRUXy8/PT2LFjFRYWxlTigI1REAIAgJpQkMK2%0AcnNzlZSUpNatW2vSpEnKyclRdHS0mjRpoi5dumj58uVMJQ4AAAB4MQpS2NZll10mY4yef/55xcXF%0AqWPHjoqNjdUHH3yg1atX69ixY143lbgVU3J78zTgVfHFNjUmTDoEAABKUJDCtk6ePKnHHntMcXFx%0Aio6O1qZNmxQbG6s2bdq41rXytqnErZiS2+7TgNdVZd8ZBSoA/A9DXgB4EwpS2Najjz6qgwcP6rXX%0AXtPGjRsVGBioefPmyel0aubMmTLGMJU4AADlMOQFgDfhCh629fjjj9f4HKYSBzyjLrfZ1mcyIyZA%0AAhqOp4a8lPDVu1R8sV2+2CZ4PwpSm2mopRMAwJ0oIAH78sSQl9J8bWhICV9rF0NeYFc+WZByoQQA%0AABorhrwA8CYcgQAAAHwIQ14AeJMmVgcAAAAAAGic6CEFAFiC4RUAAIAeUgAA4FaTHFv5AQIAUCl6%0ASG2sLsssAFZgVmi4G8dBAAB8Gz2kANDI0XsFTyHXAADlUZBajJMzAAAAgMaKW3YBAD6BH/cAAPA+%0AFKQW4cIJAAAAQGPHLbsecja35nJbLwDAl3BeAwCUoIfUwzgBAwAAAMAZFKQAAK/BUkMAAPgWClIA%0A8EKsz8kdJ76EfAaAxouC1Ca4sAJwNrighzfi3AcAYFIjAAAAAIAlKEgBAAAAAJbwqVt2ufUHABoW%0Ax1XfwXcJALAjnypIAQC1R4ECAACsRkGKRi0ucZPrz0wGA2/UWIrKxtJOAAAaG8aQAoAPmuTYShEH%0AAABsjx5SAECtUeQCAICGREEKACiDohN2wNq6ANA4UJB6EU7OAOqK4hLelAPeFCsAoGEwhhQAAAAA%0AYAl6SAHA5upydwQ9TAAANB6+cAclBakXqk3i+UJyAo0dxSUAAPB1Xl+QNuYLtsraTgEKeC9+SAJq%0Aj38vAOAb3FKQHj16VA6HQ8HBwYqIiFB8fLw7PgaV8HSBbvUFAbkGT7FDrrn733dj/oHPLuyQZ3ZT%0A/jxDnjYMcg2eQq6hJm4pSNetW6eEhAT16dNHU6dO1ejRoxUQEOCOj0ItVXdCr+okX77IrOw1ViPX%0A4Clnm2txiZskcVGN6jXEMc1Xc6uqdtWmvXU5Z9WmAG6Ic6DVP+hy/mw8SnJt84Lhlnw+uYaauKUg%0APXbsmMLDwyVJQUFBcjqdCgkJqfS5oaGBlT5e2380Vv3j8jbl91Nl+62mfVmf17jb2eaap+L39H7y%0A1XaVqOq44U4NnWu12XdW//uC53ny/Ikzyu/H+vxbrQ+rvydyrWq+1q7S7fHG82d1j3uaHXPDjjHV%0AlVuWfQkPD1dmZqYkKScnR0FBQe74GIBcg8eQa/AE8gyeQq7BU8g11MTPGGMa+k2zs7PlcDjUqlUr%0A9ejRQ6NHj27ojwAkkWvwHHINnkCewVPINXgKuYaauKUgBQAAAACgJm65ZRcAAAAAgJpQkAIAAAAA%0ALEFBCgAAAACwBAUpAAAAAMASblmH9GwcPXpUDodDwcHBioiIUHx8vNUh2cbBgwd19913a+PGjVq+%0AfLkyMjLkdDo1e/ZsFRYWVthv5Z9T1ZpPjdH/Y+/Ow7Ko9/+PP0VxB0QBwTVDIw0VcMFdI8OlyOIU%0AXxVJBVGPZaampZFHyhTrkHo0NRUxc0UT1NxyO6aV5tJJO2qeUilNE1MQV1Du3x/+uGOVReC+b3g9%0ArqvryrmHmffM/b5nPu+Zz3ymtObZkSNHWLVqFdWqVaNWrVq8+uqrpg6pSI0dOxYfHx+eeeYZU4eS%0Ao4y/0fDwcMqVK4eVlRWvvvoqd+7csYjf6IO24caNG4wYMYKmTZvi6OjI2LFjzW4bsv4GKleurGNl%0AMbCk/Zx+3Lhw4YLZxmhpSus5FDIfA0sLS20blOY8KwqW+r3mxOwK0lWrVhEUFISXlxehoaEEBARg%0AbW1t6rBMLiEhgTVr1lClShXu3LnDoUOHmD9/Pvv37ycmJoY7d+5k2m99+vTJNs/w4cNNvRlmo7Tm%0A2bVr15g0aRLVq1cnODjY1OEUqejoaKpVq2bqMHKV8TealJTEpUuX+Pjjjzl58iRLliyhXLlyZv8b%0AzWsbHnnkERwcHADw9PTM8Vhk6m3I+huoWLGijpXFwFL2c8bjhs6bRae0nkMzHgNLE0ttG5TWPCsq%0Alvq95sTsuuxevnwZFxcXAGxtbUlOTjZxRObB0dGRN954g6pVq5KYmGi8auvs7MylS5ey7bdr165l%0Am0f+UlrzrFu3blSrVo158+bh5+dn6nCKzM6dO7GxscHDw8PUoeQq42/Uzs6O9u3b88477/Dvf/+b%0AP//80yJ+o3ltQ4sWLZg2bRpTp05lyZIlXL582ey2IetvQMfK4mEJ+znjcSMtLc0sY7RUpfUcmvEY%0AWJpYatugtOZZUbHU7zUnZneH1MXFhYsXL+Li4kJSUhK2tramDsns1KpVi8TERAAuXryIk5MTaWlp%0Amfabk5NTtnnkL6U1z65fv87UqVPx8/Ojffv2pg6nyGzcuBFbW1vOnDlDhQoV6NChA/b29qYO64Gq%0AVKnCe++9x4EDBzAYDBgMBov7jWbdhhMnTuDh4YGVlRVVq1bF0dHR7LYh42+gTZs2bN++HdCxsqhZ%0Awn7OeNwAjHdKzSlGS1Vaz6GllaW2DZRnD2ap32tOyhkMBoOpg8goISGBiIgIqlWrhru7OwEBAaYO%0AyayEhIQQFRXFp59+ypkzZ7h27Rrh4eHcvn07237LOo+NjY2pwzcbpTXPJkyYQHx8PHXq1KF8+fJM%0Anz7d1CEVqXXr1lGpUiWzfYYU/vqNzpkzh0uXLpGcnMykSZO4e/euxfxGc9uG8+fPs3DhQmrWrMlj%0Ajz1Gv379zG4bsv4GmjVrpmNlMbCk/Zx+3Lh8+bLZxmhpSus5NF36MbC0sNS2QWnPs4dlqd9rTsyu%0AIBUREREREZGyweyeIRUREREREZGyQQWpiIiIiIiImIQKUhERERERETEJFaQiIiIiIiJiEipIRURE%0ARERExCRUkIqIiIiIiIhJqCAVERERERERk1BBmoGPjw9z584t1N/evXuXJUuW5PhZVFQUbm5uLFiw%0A4CGiE3NTlPly7tw53Nzccv3vxo0bRRR1drdu3WL58uXFtnwRMW8+Pj64ubmxYsWKHD8fMmQIbm5u%0ArF+/HoCLFy8yceJEOnXqhLu7O926dWPSpEkkJCRk+rv8zvcg6cfGQ4cO5Tnv1q1befnll2nbti2t%0AWrWib9++bN68Odu2Fva4LUWjoPlWWHPmzKF58+YkJyfn+rm3tzcpKSkPtR5QO680Kkiezp49m6ef%0Afvqh1mcwGHjqqacYPXp0rvN0796d9957L1/L69Kli0XlowrSIrJ582amTZuW42dxcXE88sgjrF27%0AFoPBUMKRiTnKLV/mzp3Lvn37sv1XtWrVYotlyZIlREVFFdvy5cFKuoG8e/dugoOD8fb2xtPTE39/%0Af5YvX869e/eKdD3r1q2jWbNmxn8HBQXlesFl2bJlQMH3RVpaGkuWLMHPz4/mzZvTunVrBg0axDff%0AfJNpvvSGRU7/7d69u2g22MJZW1uzbdu2bNMTExPZv3+/8d937txhwIABXL16lY8//pht27YxdepU%0AfvzxR4KCgoyN+/zOV1Tee+89JkyYQOfOnVm2bBlr1qzhqaeeYty4cRbVKCsr8ptvD+P5558nNTWV%0AL7/8MsfPN27ciJ+fHxUrVnzodamdVzrlN0+Dg4NZvXr1Q62rXLlyvPDCC+zevZubN29m+/zw4cP8%0A9ttv/O1vf3uo9ZirCqYOoLTI7QB07NgxTp06xccff8wrr7zC/v37ad++fQlHJ+Ymt3yxs7PD0dHR%0ALGKR0mfWrFksXLiQ4cOHM2HCBCpUqMC3337LrFmz2LVrF/Pnz8fa2rrY1v/ss8/y1ltvZZtevXp1%0AANauXUvlypXzvbyZM2cSGxtLWFgYzZo148aNG6xdu5YhQ4YQFRWV6VgbGhrKwIEDsy3Dzs6uEFtS%0A+rRr145vvvmGK1euULNmTeP07du307JlS+Mdyq+//prffvuNuLg44/dWt25dZs2aRffu3dm7dy9P%0APfVUvucrCjt37mTZsmUsWLCArl27Gqc/+uijwP28f+6553B2di6S9cnDy2++PYx69erh7e3Npk2b%0AsjXi//Of/3D27FlmzZr10OtRO6/0ym+eVqtWjWrVqj30+l544QXmzJnDzp078fPzy/TZ+vXradq0%0AaaYLvaWJ7pDm0927d1m4cCG+vr40b94cPz8/Y1egAwcOMH78eADc3NxYt26d8e9iY2OpV68e3bt3%0Ap2HDhtmuoKxbt44ePXowefJkWrVqZVzOoUOH6Nu3Ly1atOCpp54iMjKSO3fuGP/u5MmThIaG0rp1%0Aa9zd3enRowdxcXHFvRsknwqbLw9y4MABmjdvzty5c2nbti1BQUEAnDp1itDQUNq0aUPbtm0ZP348%0AV65cMf6dm5sba9euJTAwkObNm9OtWzdjHq5bt45Zs2Zx/vx53NzcOHDgAGlpacydOxdfX1/c3d1p%0A3bo1I0eOzLTMH374wZifvXr1Ys2aNbi5uXHu3DkAUlJSiIiIoFOnTnh5eTFgwAD+85//PPyOlUL7%0A7rvvmDdvHpGRkbz66qs0adKERo0a0b9/f5YtW8Z3331X7HeSKleujKOjY7b/qlSpAkDNmjUL1Btg%0A9erVDB06lB49elC/fn0ef/xxwsLC8PLyytYNvWrVqjmuuyjujpQGnp6eODg4sGPHjkzTt2zZQu/e%0AvY3/Ll++PAB79uzJNF/9+vXZvHkz7dq1K9B8OXV1y2naoUOH6N27N82bN6dv3778+OOPxs9Wr17N%0AE088kakYTde/f3+io6MzNSbT5XWsu3fvHtOnT6dz5864u7vj5+fHli1bjH//n//8h759++Lh4YG3%0Atzfjxo0jMTEx23oku/zm28N+R/7+/uzfv5/Lly9nWs/69et54oknePzxx4H7PTgiIyMZN24cXl5e%0AtG3blnfffZe7d+8CubfVQO280iy/eZr1mLVgwQKeeuop4/eW9XwUFxeHn58fLVq0oEePHsTGxgL3%0AL9q1a9eOTZs2ZZo/JSWFrVu3Zrqw8u2339K/f388PT1xd3fn+eefZ9++fUW27SVNBWk+RUREEBUV%0AxZgxY9iwYQPPPPMMY8aMYdu2bXh6ejJp0iQA9u3bZ0zSlJQUNm3ahK+vLwC9evVix44dmRr2AGfP%0AnuX69evExcUxbNgwTpw4QUhICE8//TQbN25kypQp7N69m8mTJwNw8+ZNgoODcXJyIiYmhvXr19Om%0ATRvCwsKyHXTFNAqTL/mRkpLCgQMHWLNmDWFhYZw7d45+/fphZ2fH8uXLmTt3LidPniQ4ODhTF8x/%0A/vOfBAYGsnnzZp5++mkmT57M+fPn6d27N6GhoTg7O7Nv3z48PT2Jjo5m6dKlhIWFsW3bNiIjIzl8%0A+DDz5s0D4I8//mDw4ME0btyY2NhYRo0axT//+c9McY4fP56DBw8yc+ZMPv/8c9q1a0dQUBBnzpwp%0Agr1bdjzowsbOnTt54oknuH79unH+J598ksGDBxv/ffToUZo1a8aVK1dYvnw5TZs2pUePHtnW06RJ%0AE1544QVWrlxJWloaQI7PcGWcdufOHaZNm8aTTz6Ju7s77dq1Y8KECdy6davQ25uxy+7s2bMJCQnh%0A448/plOnTrRo0YKhQ4fyxx9/GOe3srJi//79mRpxAJGRkbzzzjuFjqMsKleuHL6+vpm6p125coWD%0ABw9mypn27dvzxBNPMGbMGHr37s2UKVPYtm0bycnJuLq6Gu8S5He+/IqOjmbMmDGsW7cOJycnhg4d%0AauzW9t///hcPD48c/65atWq0adMmxwsPeR3rVqxYwfbt25k9ezZbt26lZ8+ejB07lt9++4179+7x%0A97//nfbt2/PFF1+wYMECjh07xvTp0wu0XWVVfvPtYb4jAF9fX6pUqcLWrVuNy0xNTWXz5s3Z7ppG%0AR0fTqFEj4uLimDhxIitXrsxUGGRtq4HaeaVdfvM0o127dhEVFWU85g0ZMoT33nuPgwcPAvcf2Xr7%0A7bd58cUX2bhxI0OGDCEsLMxYTPr7+7Nv375MF7f+/e9/c+vWLeNd0/PnzzN06FDat2/Phg0bWLt2%0ALbVr1+att94yXkSxNCpI8+H69eusXLmS0aNH07NnTxo1asTw4cPp2bMnCxYsoGLFisYuSY6OjsYu%0AZ7t27SIxMZFevXoB0Lt3b1JTU3O8IzZixAjq16+Pq6srUVFRdO3alZCQEBo2bEj79u0JDw9n3bp1%0AXLp0iVu3bjFo0CDCwsJ49NFHcXV1ZdiwYaSmpnL27NkS2y+Ss8LmC0BISAienp6Z/jtw4ECm5Q8Z%0AMoSGDRsaH7a3tbVl2rRpPPbYY7Ru3ZoZM2Zw4sQJ9u7da/ybv/3tb/Tu3Zv69evz2muvkZaWxtGj%0AR6lcuTJVq1alfPnyxrtFjRo1Yvr06XTp0oW6devStWtXOnfuzKlTp4D7dyPs7e0JDw/H1dWVnj17%0AMnLkSOO64uPj2bJlCxEREbRu3ZpGjRrx6quv0rp1a6Kjo4tz15c6D7qw0aFDB8qXL2/Mj7Nnz3Lh%0AwgW+//57UlNTAfjqq6/w8PCgZs2aHDlyBC8vr1zX5e3tTUJCgrEhl5fp06eze/duPvzwQ7Zu3cqk%0ASZPYtGnTQz9Hk9GBAwf46aefiI6OZvHixRw/fpx//etfxs9DQ0PZsWMHnTp1YtSoUSxbtozTp09T%0Au3ZtateuXWRxlBU9e/bkwIEDJCUlAfDll1/i5eWFg4ODcZ6KFSuyfPlyRo8eTYUKFfjss8947bXX%0A6NixI7Nnzy7wfPn1+uuv0717d5o0acLUqVO5ffu2sVhISkrCxsamwMvM61gXHx9PlSpVqFu3LvXq%0A1WPEiBF88skn1KhRg+TkZK5evYqDgwN169alZcuWfPzxxzl2C5ec5SffHuY7AqhSpQq9e/fmiy++%0AMC5zz5493Lx5k2effTZTPE2bNmXEiBE0aNCA559/Hjc3t2w9ezK21UDtvLIgP3ma0a+//oq1tTV1%0A6tShbt26vPTSS0RHRxsfIfj000/x8/Nj4MCBNGzYkJdeeolx48YZLwb7+vpSqVKlTM8+r1+/nqee%0AesqY13fv3mXMmDGMHDnS2Dvo5ZdfJiEhIdvFEEuhZ0jz4fTp09y9exdPT89M09u0acOuXbty/bvY%0A2Fjq1q1LixYtgPt3F1xdXVmzZg0hISGUK1cOuH8Fpl69esa/O3HiBPHx8ZnWl/6c3y+//EL79u3p%0A378/cXFxnDhxgrNnz3Ly5EmAIh+YRAqusPkCMG3aNJ544olM07I2rOvXr2/8///97380b94803N/%0Arq6u2Nvbc+rUKbp16wbAI488Yvw8veGWXrRk5ePjw/fff8+MGTM4c+YMp0+f5pdffqF169YAHD9+%0AnObNmxu75AG0atXK+P/Hjx8HICAgINNyU1JSinwgk9Is/cLGpEmT6NmzJwDDhw/n5MmTLFiwgB49%0AeuDt7c0333zDU089xTfffEPHjh05dOgQx44dw8vLi7179xq7EV29evWBjfb0E92VK1do2LBhnvG1%0AbNmSZ555xvjd16tXjxUrVhgbijmJi4vLNupp7969ef/993Oc32AwMHXqVOMFnN69e/P1118bPw8O%0ADsbV1ZUVK1awZ88e412Qdu3aMX369EzPDM6dO5eFCxdmWv6QIUN45ZVX8tzWsqJVq1bY29uzc+dO%0A/P39s3VLS1elShWGDx/O8OHD+fPPP/n2229Zs2YNc+bMoVatWvTv379A8+VHxuNp9erVefTRR425%0AZm9vb2wsFkRex7r+/fuzfft2unTpgru7O507d8bPz8/4Oxo8eDDvvvsus2fPpmPHjjz55JO53jWR%0A7PKTbw/7HcH9O079+vXj/Pnz1K1blw0bNtC9e/dsz49nPE/C/XNlxvNk1rYaqJ1XFuT3uJjuueee%0AY+3atfj6+vLYY4/RqVMnnn32WWrVqgXcf8zqueeey/Q3gwYNMv5/5cqVeeaZZ/jiiy8ICAggMTGR%0APXv2ZBrwr2HDhvj5+REdHc2pU6eIj4/nxIkTAMbC1tKoIM2HSpUq5Tj93r17VKiQ8y5MSEhg3759%0A3Lt3L9MDyGlpaRgMhkwPvVtZWWXqTmRtbc3zzz9PaGhotuU6Ojryxx9/0LdvX2rXrs2TTz5Jt27d%0AcHJyKrUjb1mawuRLOicnpzyLgYx3VHMbACYtLS1TkZpTd7XcBjNKb7j7+/vTuXNnhg0bxtKlS/n9%0A99+B+8+GPeiAl77eVatWZYtPz+vlX34ubHTr1s04Qu3+/fvp2LEjKSkpfPfddzRq1IijR48aR3PO%0Aq9Ge/pmtrW2+4uvTpw/79u3jgw8+4OzZs/z888/8+uuv2RpsGXXv3p0xY8ZkmvagrpsODg7GYhSy%0ANxABunbtSteuXUlJSeGHH35g+/btrFq1itdee42YmBjjfIGBgdkKIA1olFm5cuXo0aMH27Zto1u3%0Abhw5coQZM2ZkmicmJgaDwcD//d//AVCrVi2effZZnnnmGfr168eePXvo379/vufLSU5dzjJeAIP7%0Ax7j044mnpyc//PBDjsu6fv06r7zyCq+88gpt27bN9Flex7pHH32UHTt28O233/L111+zadMmPvnk%0AExYtWkT79u158803CQwMZM+ePezbt48JEyYQExPD0qVL89rVQv7y7WG/I7ifH4888gibNm2ib9++%0A7N6929jlN6O8zpNZ22pq55UN+cnTjGrWrMmGDRs4fPgw+/btY8+ePSxevJhp06bh7++fZzsQ/rqI%0AcunSJXbs2EGtWrXo1KmT8fOTJ08SGBhIq1ataNeuHc888wy3b9+26AusKkjzoWHDhlhbW3PkyBEe%0Ae+wx4/TDhw/TuHFjAONVsHQbNmzg7t27REVF4eTkZJx+/fp1Xn75ZWJiYnIdha1x48b88ssvmQqT%0A77//noULFxIeHs6mTZu4ceMGy5cvN56k07tnasRU0ytMvhSWq6sr69evJzU11VgI/vzzzyQlJRm7%0AFOUlaywLFy7ktddey/QsYnx8vPEgmv4c4b1794z5l7Ex2KRJEwD+/PNPOnToYJye3sV3wIABhdjS%0Asic/FzaefPJJ3n33XX7//XcOHDjA8OHDuXnzJt999x1169alQYMGxm5CrVq14vDhw7mu79ChQ9ja%0A2ma7S5Aua5Hw9ttvs3PnTl544QV8fX0ZPXo077777gO3qXr16vm6+5ruQQ3EkydPsnLlSsLCwrC2%0AtqZixYq0adOGNm3a4OrqyqRJkzKNjGhnZ1egdZdVPXv2ZPDgwcTFxdG2bdtsgwH98ssvbNq0CT8/%0Av0wDUJUrVw4bGxvjXYD8zmdtbZ3tPcvx8fHZ4jp+/Ljx2JKYmMiZM2d4+eWXgfuPJAwdOpQ9e/Zk%0AG9ho2bJlHDx4kLp162ZbZl7HuuXLl1OjRg2eeeYZunTpwptvvslzzz3Htm3bqFu3LlFRUUycOJHA%0AwEDjM/qjR4/mzz//NG6fPFhe+fYw31HGNpa/vz9bt26lVq1aODg4ZDo3FZbaeWVHXnma0ebNm7l6%0A9SqBgYG0adOG0aNHExoaypYtW/D398fV1TXToGxwf9wNW1tbwsLCAPDw8OCRRx7hyy+/ZOvWrTz/%0A/PNYWf31lOXKlStp0KBBpoEI0wdOstT8UEGaRXx8PF999VWmaXZ2dgwePJiZM0ZZOzwAACAASURB%0AVGdSo0YNHn/8cb788ku+/PJLPvroI+Cvq/zHjh3j0UcfJS4ujvbt22e6opGud+/ebN68Odd+3qGh%0Aofj7+zNt2jQCAgL4888/CQsLo3bt2jg6OuLs7Mz169fZtm0bLVu25OTJk8Yub+oSWbKKKl8Ka8CA%0AASxbtowJEyYwbNgwkpKSmDJlCo8//ni+h52vVq0aSUlJnD59mrp16+Li4sK+ffvo0qULaWlprFy5%0Aku+//56WLVsCf41aGR4ezsCBAzMNnV+uXDkaNmxI7969eeedd5g0aRKNGjXi888/Z9WqVSxevLjQ%0A21rW5OfCRp06dXjssceM+/Xxxx/n1q1bLFq0iOrVq+Pj42P8uwEDBjBgwAA2b95s7G40btw4DAYD%0AAQEBxMbGEhQUZGz8WFtbZxowKWORcPXqVdauXcvs2bONg3ncvXuX3377jTp16hTTHslu1apVdOzY%0A0RhDOhsbGypXrpzp7qrkj5eXF3Z2dsyZM4e333472+eDBw/miy++4OWXXzaO1nz58mV27NjBoUOH%0AjHel8zufh4cHM2bMYMmSJXTv3p2vvvqKr776KltB9+GHH1KjRg2cnZ358MMPcXBwMOZx165defHF%0AFxk1ahQjR46kW7du3L17l82bN7Nw4ULeeOONHAvSvI51V69eZfbs2VStWpXHHnuM48ePc+7cOUJC%0AQrC3t2fLli2kpKQwZMgQ4P7Imw0aNMDe3r7ovpBSLq98e5jvKKM+ffowa9Ysli9fnq1xX1hq55Ud%0AeeVpRikpKUyfPh0bGxtatWrFr7/+yvHjx+nXrx9w/1GR119/nRYtWtCxY0f279/Ppk2bsj1S4u/v%0Az9q1azl16hRTp07N9JmLiwubNm3i22+/pX79+hw6dIiZM2ca12+JVJBmERcXl21YbS8vL5YuXYqV%0AlRVTp07l6tWruLq68tFHHxkfZPf29qZt27b069ePUaNGcerUKebMmZPjOgYNGsT69euJjY3N8cTl%0A5ubGJ598wqxZs1ixYgU2NjY8+eSTxqHCe/XqxbFjx5gyZQo3b96kQYMGjBgxwjjKX5cuXYp4r0hu%0AiiJfxo4dm+0VB/nl4ODA4sWL+fDDD/nb3/5GlSpV8PHxYdy4cfl+n2SPHj1Yu3Ytzz33HJGRkUyf%0APp13332XF154AVtbW9q2bcvYsWOZP38+t27dwsHBgQULFjB16lT69OlDw4YN6d+/P3PmzDGuc8qU%0AKURGRjJx4kTjqJqzZ8/Wu9lyUdgLG3D/Lml0dDRdu3bFysqKFi1aUK5cObZv385nn31mnK9169aM%0AGjWK8ePHc/r0aXr06MH//d//MWHCBDZu3EjdunUzdffx8PAgJiaGVq1ace/ePaZNm2a8Y1m9enWq%0AV6/Ozp07efzxx7l+/TqffPIJFy5cKLGT4eOPP46fnx8TJkzg999/p3PnzsD9EVf/+c9/Ehoaqi7i%0AhWBlZUWPHj1YvXp1jsclZ2dn43Og4eHhJCQkULVqVVq3bs3KlSuNdzHzO1+7du0YOXIkCxcuZMaM%0AGXTp0oXXXnst22sSRowYwfvvv8+FCxdo06YNixYtyvT9TpkyhZYtWxITE2PsjtmkSRNmzZqV6/E1%0Ar2Pd8OHDuX37NuHh4Vy+fBkXFxdGjhzJCy+8ANy/e/fhhx8SEBBAWloabdu2ZcGCBUVS7JQVeeXb%0Aw35H6WrXrk3Hjh356quvivTdo2rnlQ155WlGzz//PH/++SezZ8/mwoUL1KpVC39/f4YPHw7cf3Rl%0A0qRJREVFMXXqVBo0aMAHH3yQ7a59nz59mDFjBq1ataJBgwaZPhs4cCCnT582DlLZuHFjpkyZwvjx%0A4zl27JhF9gYqZ7DUe7siYhI///wzycnJmZ5t3LRpE2+99Rbff/99vp6PkL/4+Phw/vz5bNPTL2zM%0AmTOH2NhY44WNYcOGGS9sABw5coR+/frxzjvvGLtDDx06lKNHj/L1119ne/Zu7969LFmyhB9//JGU%0AlBQaNmxIly5d+OKLL3BxceHdd9/F1dWVn3/+mcmTJ/PDDz/g5OTEqFGjmD17Nq+++ip9+vRh7969%0ATJ8+nV9//ZWaNWvSpUsXqlWrxo4dO9i+fTvr1q0jLCzMOMhVUFAQDRo0yHUAo/R98eKLLzJixAhm%0Az57Nhg0b2L59u/HzrNPu3r3LsmXL2LBhA2fOnOHevXu4urrSr18/XnrpJWN39IzLFREREfOiglRE%0ACmTv3r2MGDGC6dOn4+Hhwblz53jnnXfw8PDQO/gs2K1bt1i7di3du3fHxcXF1OGIiIhIGaGCVEQK%0AbNmyZXz22Wf8/vvv1KhRg169ejF69GiqVKli6tBERERExIKoIBURERERERGT0MNeIlImxcfHM2rU%0AKOLi4pg4cSL37t2jXLly9OvXD2dnZyIiIrCzs6NJkyYEBgayaNEizp8/T3JyMhMnTnzgsO8iIiIi%0Akj8mL0gTEpKzTbO3r8rVqzdNEE3RKy3bUpjtcHS0KaZoCienXDMVc8wLS46poLmWkJDAmjVrjF2M%0Af/rpJ5o3b46VlRWNGzdm0aJFBAUF4eXlRWhoKH369OHQoUPMnz+f/fv3ExMTYxwxL+fll67jmiXH%0ADkUbvzkd10rimGbq776srt+c8gxyzzVTfz/mxFL3hSXkmqXu2+JmafvlQblm8oI0JxUqlM97JgtR%0AWraltGyHuTDH/VmWYnJ0dOSNN94gJCQEg8HA+PHj8fb2Zvfu3Xz22WfG1wcA2Nracu3aNeMdUWdn%0AZy5duvTA5dvbV80xdnM78ReEJccOlh+/qZj6uFDW12/utH/+on1RfLRvc1aa9otZFqQiIiXlxo0b%0A/Pzzz3h7e1OjRg1SU1NxcXHh4sWLuLi4kJSUhJOTE4mJiQBcvHgRJyenBy4zpyuWjo42ZnWXviAs%0AOXYo2vhV2IqIiBQtFaQiUqZVr16dM2fOMGXKFJKTkxk3bhwGg4GIiAhiY2Px9fWlQoUKeHt7M3ny%0AZK5du0Z4eLipwxYREREpFVSQikiZFRUVBUBYWFi2zyIjIzP9e+DAgSUSk4iIiEhZYmXqAERERERE%0ARKRsMvs7pMERuwBY/JaPiSMRuS89J0F5KfnnN3Y9oJyR4qfzppQUHdekJKTnGSjXSivdIRURERER%0AERGTUEEqIiIiIiIiJqGCVERERERERExCBamIiIiIiIiYhApSERERERERMYkCj7J77tw55s6dS/Xq%0A1bGzs6NSpUqcP3+e5ORkJk6cSGpqKhEREdjZ2dGkSRMCAwOLI24RERERERGxcAUuSKOjo6lfvz7x%0A8fF07NiRlStXMn/+fPbv309MTAx37twhKCgILy8vQkNDCQgIwNraujhiFxEREREREQtW4II0Pj6e%0Av/3tbzRp0oTg4GDq168PgLOzM5cuXSI1NRUXFxcAbG1tSU5OpmbNmrkuz96+KhUqlM823dHR5oH/%0AtiSWHHtGpWU7RERERETEPBS4IHV0dKR69epYW1tTuXJlEhMTAbh48SJOTk6kpaVx8eJFXFxcSEpK%0AwtbW9oHLu3r1Zg7rsCEhITnTtKz/thQ5bYslKsx2qIAVEREREZEHKXBBOmTIECIjI6levTp+fn5c%0AvXqVyZMnc+3aNcLDw7l9+zYRERHExsbi6+tLhQoFXoWIiIiIiIiUAQWuFl1dXZk1a1aun9vY2BAZ%0AGflQQYmIiIiIiEjpp9e+iIiIiIiIiEmoIBURERERERGTUEEqIiIiIiIiJqGCVERERERERExCQ+CK%0AiIiIlCLLly/n2LFjpKamcuTIEdq3b8+9e/coV64c/fr1w9nZmYiICOzs7GjSpAmBgYGmDllEyjDd%0AIRUREREpRQIDA4mIiMDZ2Zk5c+bw008/UaVKFapWrUrjxo1ZtWoVQUFBTJ48mX//+9+kpqaaOmQR%0AKcN0h1RERESklPnll1+4d+8ezZo1Y/z48Xh7e7N7924+++wzLl++jIuLCwC2trYkJydTs2bNXJdl%0Ab1+VChXK5/q5o6NNkcdvibQfRApHBamIiIhIKbNixQoGDx7MjRs3+Pnnn/H29qZGjRqkpqbi4uLC%0AxYsXcXFxISkpCVtb2wcu6+rVmw/8PCEhuShDt0iOjjYWuR9URIs5UEEqZi0+Pp5Ro0YRFxfHxIkT%0A9QyMiIhIPvz888/Uq1cPgDNnzjBlyhSSk5MZN24cBoOBiIgIYmNj8fX1pUIFNQdFxHR0BBKzlZCQ%0AwJo1a6hSpQoAP/30E82bN8fKyorGjRuzaNEigoKC8PLyIjQ0lICAAKytrU0ctYiIiOl9+umnxv8P%0ACwvL9nlkZGRJhiMikisVpGK2HB0deeONNwgJCcFgMBT7MzCFi7HwXV3MsZuMYhIRERGRkqSCVCxC%0ASTwDUxjpz4sER+wCYPFbPvn6O3N81sSSY1LRKiIiImKZVJCKRahevbqegRERERERKWXUghezFxUV%0ABegZGBERERGR0sbK1AGIiIiIiIhI2aSCVKQYBEfsMj5XKiIiIiIiOVOXXRERkRI0duxYfHx8uHDh%0AAufPnyc5OZmJEyeSmpqqdyuLiEiZYzEFaUFHMRURETE30dHRVKtWDYBDhw4xf/589u/fT0xMDHfu%0A3NG7lUVEpMyxmIJURETEku3cuRMbGxs8PDxIS0szvjfZ2dmZS5cuGV9nBUXzbuWieh2SqV+rVNbX%0ALyJS2qkgFRERKQEbN27E1taWM2fOABjvlF68eBEnJyfS0tKK9N3KRfFeYVO/n7isrl9FsIiUJSpI%0ARURESsDMmTMBWLduHZUqVeLy5ctMnjyZa9euER4ezu3bt/VuZRERKXN0thMRESlB/v7+OU63sbHR%0Au5VFxOzFx8czatQo4uLiWLRoUZ6Ds2Wd50GPIkjZpIJUpAjpVS+WQydUERGRgklISGDNmjVUqVKF%0AO3fu5Dk4W58+fbLNM3z48FyXX1LPxpcWpWV/qCAVkTKnuE+oIiIipZGjoyNvvPEGISEhJCYm5jk4%0A27Vr17LN8yAl8Wx8aWHqZ+wL6kHFswpSESlzivuE+qArvJZ6NdNS405n6fGLiJibWrVqkZiYCOQ+%0AOJuTk1O2eUSyUkEqImVacZxQH3SF15KuZqaztKuwWRVl/CpsRUTuq1ChAt7e3nkOzpZ1HpGsVJCK%0ASJmmE6qIiEjBREVFATBw4MBM03ManC3rPCJZqSAVkTJLJ1QRERER07IydQAiIiIiIiJSNqkgFRER%0AEREREZNQQSoiIiIiIiImUehnSMeOHYuPjw8XLlzI84XyIqVVcMQuU4cgIiIiImKxClWQRkdHU61a%0ANYA8XygfEBCAtbV1kQYtIiIiIiIilq/ABenOnTuxsbHBw8ODtLS0PF8on5ycbJwnJ7m9QD63d71Z%0A4jvgLDHmnJSW7RAREREREfNQ4IJ048aN2NracubMGQDjndLcXihva2v7wOXl9AL5B73E3NJezm7p%0AL5RPV5jtUAErIiIiIiIPUuCCdObMmQCsW7eOSpUqcfny5TxfKC8iIiIiIiKSVaGrRX9//xyn5/RC%0AeREREREREZGsdPtSREREpBQ5f/48I0aMoGnTpjg6OmJnZ6c3IoiI2VJBKiIiIlKKHDx4EAcHBwA8%0APT2JiYnRGxFExGypIBUREREpRVq0aEGHDh1wcHBg0KBB1KtXDyj6NyKk0yCG92k/iBSOClIxa/Hx%0A8YwaNYq4uDgWLVqkLkciIiYWHLELgMVv+Zg4EsnNiRMn8PDwwMrKikqVKnHp0iWgaN+IkFFpeJvA%0Aw7LUtyqoiBZzoIJUzFZCQgJr1qyhSpUq3Llzh0OHDqnLkYiISB4aNmzIBx98QM2aNfHx8SElJUVv%0ARBARs6UjkJgtR0dH3njjDUJCQkhMTDR2JyquLkfF4UFXHs3xqqRiEhGxfO7u7syaNSvXz/VGBBEx%0AJypIxSLUqlWLxMREoPi6HBWH3LrvmGPXHkuOSUWriIiIiGVSQSoWoUKFCnh7e6vLkYiIiIhIKaIW%0AvJi9qKgoAAYOHJhpurociYiIiIhYNitTByAiIiIiIiJlkwpSERERERERMQkVpCIiIiIiImISKkhF%0ARERERETEJFSQioiIiIiIiEmoIBURERERERGTUEEqIiIiIiIiJqGCVERERERERExCBamIiIiIiIiY%0AhApSERERERERMQkVpCIiIiIiImISKkhF8hAcsYvgiF2mDkNEREREpNRRQSoiIiIiIiImoYJURERE%0ARERETKKCqQMQEREpC44cOcKqVauoVq0atWrVonLlypw/f57k5GQmTpxIamoqERER2NnZ0aRJEwID%0AA00dsoiISLFTQSoiIlICrl27xqRJk6hevTrBwcFUrFiR+fPns3//fmJiYrhz5w5BQUF4eXkRGhpK%0AQEAA1tbWpg5bRESkWKkgFRERKQHdunXDYDAwb948/Pz8OHjwIADOzs5cunSJ1NRUXFxcALC1tSU5%0AOZmaNWvmujx7+6pUqFA+188dHW2KJO7cllNUyy/s+kuKqdcvYs7Onz/PiBEjaNq0KY6OjtjZ2ann%0AhxSYClKRfNJIu6WXTqhSEq5fv87UqVPx8/OjTZs2bN++HYCLFy/i5OREWloaFy9exMXFhaSkJGxt%0AbR+4vKtXbz7w84SE5IeO2dHRJtflFMXyH2b9JcFU61cRLJbi4MGDODg4AODp6UlMTIx6fkiBqSAV%0AkTJPJ1QpCe+//z7x8fF8/vnnxMXF4e3tzeTJk7l27Rrh4eHcvn2biIgIYmNj8fX1pUIFnaJFxLy1%0AaNGCDh064ODgwKBBg6hXrx5g/j0/SovSsj90thORMq8kT6iWevKw1LjTmUP806ZNe+DnNjY2REZG%0AllA0IiIP78SJE3h4eGBlZUWlSpW4dOkSYN49P0oLU/cgKagHnYdVkIpImVeSJ1RLOnmks7STXlZF%0AGb85FLYiIuaiYcOGfPDBB9SsWRMfHx9SUlLU80MKrMBZoWHrRfIv/bnTxW/5mDgSeRCdUEVERArO%0A3d2dWbNm5fq5en5IfhS4VaVh60WktNEJVURERMQ0ClyQltSw9aYeZr4oWWLMOSkt2yEiIiIiIuah%0AwAVpSQxbb+ph5ouSpT97la4w26ECVkREREREHqTABamGrRcRERExX1nH+/j999+5d+8e5cqVo1+/%0Afjg7O2u8DxExGwWuFjVsvZjK+fPnGTFiBE2bNsXR0RE7O7tMA2o9qGu4iIhIWZF1vI+kpCSaN2+O%0AlZUVjRs3ZtGiRRrvQ0TMhm5fisU4ePAgDg4OAHh6ehITE5NpQK3hw4ebOEIRERHTyzreR506dfD2%0A9mb37t189tlnXL58ucjerQx6RCed9oNI4ZhtQZr+ugyRdC1atKBDhw44ODgwaNAg6tWrB/w1oFZe%0A8jqhFqecTlLmeOJSTCICf52DN0b2MXEkUhgZx/to3rw569evx9vbmxo1ahgHnyyqdyuD5Y3vURws%0AdcwQnWPFHJhtQSqS1YkTJ/Dw8MDKyopKlSoZi9D0AbXyktcJtThlPUmZ44nLkmPSCVVE5C9Zx/uw%0AsbFhypQpJCcnM27cOAwGg8b7EBGzoSOQWIyGDRvywQcfULNmTXx8fEhJSck0oJaIiIjkPd4HoPE+%0ARMRsqCAVi+Hu7s6sWbNMHYaIiIiIiBQRFaQiudBzzCIiIiIixUsFqZRpGYvOxW/5mDASEREREZGy%0Ax8rUAYiIiIiIiEjZpIJUpAQER+xSF2ARERERkSxUkIqIiIiIiIhJ6BlSkRKkZ1ZFRERERP6iO6Qi%0AIiIiIiJiErpDKpKFnvUUERERESkZukMqIiIiIiIiJqGCVEREREoFjWguImJ5LK4g1clGRERERESk%0AdLC4glRERERERERKBxWkIiIiIiIiYhIqSEVMRN3PRaQk6FgjIiLmTAWpiIiISAGoyBcRKToqSEVE%0AROShPahIUwEnIiK5UUEqIiIiIiIiJqGCVERERExCd05FREQFqYiIiIiIiJhEBVMHICIiIiKlV8a7%0A4Ivf8jFhJCJijlSQiphY1u5qOlmLiIgl0vlMRApDBanI/6fnmEREpKSkn3NUtIlIWaeCVERERESK%0AXE4XelWIi0hWKkhFREREpETl1itJhapI2WOxBamusElppWdwRKQ0eNBjEHpEonQpyu9T7TuRssdi%0AC1IREREpWioURcSc6YJF6VQsBekff/xBREQEdnZ2NGnShMDAwOJYDaChxMu6ksw1U8mpgZie6zow%0Al5yykGtiesqz0svcjtfmnms5te/Ug8gymXuuiekVS0G6atUqgoKC8PLyIjQ0lICAAKytrYtjVZkU%0A5nkEcztBSMGYKtdMLWuuZ83jB93lsMRcN4cLT2U116RklXSe6RxYdlnSMS23c1ph7uhnzfUHXfSV%0AolEcuaZjV+lSLAXp5cuXcXFxAcDW1pbk5GRq1qyZ47yOjjY5Tt8Y2ac4QjPJenLbRktjjtvxsLlW%0AUnlW0gq7Xeb4HTs62pjF91TWc80cc6MgLCX+4jh/Pij38jNv1vXktryHWe+DFOS7K47fWVH9nguy%0Af0qCJbXVilNRboOlHGdKWlk/fxan0pJzVsWxUBcXFy5evAhAUlIStra2xbEaEeWalBjlmpQE5ZmU%0AFOWalBTlmuSlnMFgMBT1QhMSEoiIiKBatWq4u7sTEBBQ1KsQAZRrUnKUa1ISlGdSUpRrUlKUa5KX%0AYilIRURERERERPJSLF12RURERERERPKiglRERERERERMQgWpiIiIiIiImIQKUhERERERETGJYnkP%0AaWH98ccfREREYGdnR5MmTQgMDDR1SNnEx8czatQo4uLiWLRoEefPnyc5OZmJEyeSmpqaLf7CzJPb%0Au5mKypEjR1i1ahXVqlWjVq1aVK5c2SK3w1IUNGeKU2G+++J29uxZZs2ahb29Pe7u7ly5csXkMRUl%0ASziupcuaH7///jv37t2jXLly9OvXD2dnZ7PdlvPnzzNixAiaNm2Ko6MjdnZ2pSqPSkpe+7E4j+um%0APlZmXP/EiRMtJvdNwZKOa0XpYduAahcVTFnNMyieesOsGczIzJkzDYcPHzYYDAbDkCFDDCkpKSaO%0AKLNLly4ZPvzwQ0Pfvn0Nt2/fNgwbNsxgMBgM3377rWHevHnZ4k9OTi7UPMVt9+7dhuTkZIPBYDAM%0AHjzYYrfDEhQ0Z4o75wv63ZfEb/Do0aOGX3/91ZCSkmI2MRUlS4o/a374+/sb/vGPfxjCw8MN169f%0AN+ttiY2NNQQHBxvefPNNw86dO0tdHpWUvPZjcTH1sTLj+g0Gg0XlvimUxf1RFG1AKZiymGcGQ/HU%0AG+a+78yqy+7ly5dxcXEBwNbWluTkZBNHlJmjoyNvvPEGVatWJTEx0Xily9nZmUuXLmWL/9q1a4Wa%0Ap7h169aNatWqMW/ePPz8/Cx2OyxBQXOmuHO+oN99SfwGmzdvTsWKFRk2bBht27Y1i5iKkiXFnzU/%0Axo8fz+TJk+ncuTOfffaZWW9LixYtmDZtGlOnTmXJkiWlLo9KSl77sbiY+liZcf0Gg8Gict8UyuL+%0AKIo2oBRMWcwzKJ56w9z3nVkVpC4uLly8eBGApKQkbG1tTRxR7mrVqkViYiIAFy9exMnJKVv8Tk5O%0AhZqnuF2/fp23334bDw8P/Pz8LHY7LE1+cqa4c76g331J/AZPnDhBxYoVWbx4Mf/973+5evWqyWMq%0ASpYUf8b8ePrpp/n5558BqFGjBqmpqWa9LSdOnCA1NRUrKysqVapkbPyVljwqKXntx5Jg6mPljRs3%0ALCr3TaGs74/CtgGlYMp6nkHR1Rvmvu/KGQwGg6mDSJeQkEBERATVqlXD3d2dgIAAU4eUo5CQEKKi%0Aovj00085c+YM165dIzw8nNu3b2eLvzDz2NjYFGv8EyZMID4+njp16lC+fHmaNWtmkdthSQqSM8Wp%0AMN99cTt69CiLFi3CyckJa2trnJ2dTR5TUbKU4xpkz4/033BycjLjxo3DYDCY7bb8+OOPLFy4kJo1%0Aa/LYY4+RkpJSqvKopOS1H4v7uG7qY2X6+qdMmQJYRu6bgiUd14raw7QB1S4qmLKcZ1D09YY5M6uC%0AVERERERERMoOs+qyKyIiIiIiImWHClIRERERERExCRWkIiIiIiIiYhIqSEVERERERMQkVJCKiIiI%0AiIiISaggFREREREREZNQQSoiIiIiIiImoYI0Ax8fH9zc3FixYkWOnw8ZMgQ3NzfWr1+fr+XduXOH%0Af/3rX/To0QN3d3e8vb35+9//zo8//liguPJa56BBg3jrrbcKtEwpmJSUFBYvXkyfPn1o2bIl3t7e%0ABAcHs2fPnhKN49y5c7i5uWX6r1mzZnTq1IkJEyaQmJhYbOuePXs2Tz/99APnSUtLY8mSJfj5+dG8%0AeXNat27NoEGD+OabbzLNl/5by+m/3bt3F9s2WCpzyb+sDhw4gJubGxcvXgTuf69z587NNM+PP/7I%0A6NGj6dSpEy1btqR3794sWLCAlJSUYo3t4sWLuLm5ceDAgWJdT2llyTl36NAhXnnlFTp27IiHhwfP%0APvss8+fP5/bt28UaixS9rOeKpk2b0rp1a4YMGcLJkyeLZB25nduOHTuGm5sbQ4YMKZL1iHmLi4vj%0AxRdfxMPDA09PT/r27cvmzZvz/fdBQUG8/fbb+Z7/YXK7ILWIpahg6gDMjbW1Ndu2baN///6Zpicm%0AJrJ///4CLWvixImcOHGCt99+m0cffZTExEQWL17MgAED+Pzzz3F1dS3K0KWYpKSkEBISwpkzZxg1%0AahTt2rXjxo0bfPHFF/z9739nxIgRvPrqqyUa09y5c2nRogVwvwj83//+x5tvvklCQgKLFi0q0Vgy%0AmjlzJrGxsYSFhdGsWTNu3LjB2rVrGTJkCFFRUbRv3944b2hoKAMHDsy2DDs7u5IM2eyZY/7l1xdf%0AfMFbb72Fv78/c+fOxd7enqNHjzJt2jQOHjzIJ598gpWVrouaG0vOuZiYGMLDw+nXrx+vvPIKNjY2%0AHDlyhFmzZrFt2zaWLl2KjY2NqcOUAsh4rkhLS+Py5cu89957DB48mO3bvW739AAAIABJREFUt1O9%0AevViWW9sbCyPPPIIX3/9NefPn6du3brFsh4xvdWrVzN9+nTCwsJo1aoVqampbN++nTFjxnDnzh1e%0AeOGFYllvYXN737592NraFktMpqKCNIt27drxzTffcOXKFWrWrGmcvn37dlq2bMmhQ4fytZzr16+z%0AadMm5s6dS5cuXQCoV68eH374Ib6+vsTExDBhwoRi2QYpWh9//DHHjx8nLi6O+vXrG6c//vjjNGzY%0AkHfeeQdvb2/atGlTYjHZ2dnh6Oho/Hft2rV5+eWX+eijj7h27ZrJDlSrV6/m1VdfpUePHsZpYWFh%0AnDx5kuXLl2cqSKtWrZppGyRn5ph/+fHHH3/wzjvv8PLLLzN+/Hjj9Pr161OvXj0CAgLYunUrvXv3%0ANmGUkhNLzbmzZ8/y3nvvMXbsWIKDg43T69evT4cOHXjuueeYNm0aU6dONWGUUlBZzxW1a9fmzTff%0ApG/fvuzfv5/u3bsX+TpTUlLYtGkTY8eO5aOPPmLNmjW8/vrrRb4eMQ+rV68mICAAf39/47TGjRtz%0A9uxZli5dWmwFaWFzuzS2nXRpOgtPT08cHBzYsWNHpulbtmzJ1nDauXMn/v7+tGzZkm7dujF79mzu%0A3r1r/NzKyop9+/Zx794947Ty5cvz6aefMnToUOO0U6dOERoaSps2bWjbti3jx4/nypUrOcaXlpbG%0Av/71Lzp16oSnpyfTpk3LtHwpWmlpaaxcuRJ/f/9MDbN0L730Eo888gjLli1j3bp1PP300yxfvpyO%0AHTvSqlUr3njjDa5du2acPykpiQkTJuDt7U3btm0JDQ3l9OnTxs/feustJk6cyJQpU/D29sbT05Ox%0AY8dy/fr1PGMtX748VlZWWFtbA3nnlZubG7NmzaJLly506dKFhIQErl+/Tnh4OB06dMDT05OQkJBM%0A8RkMBubOnWvsfjl8+HAuX75s/NzKyor9+/dz586dTLFFRkbyzjvv5GOPS0b5zb9PP/0UT09P1q1b%0Al+nz9DtFcL+BFRERQadOnfDy8mLAgAH85z//Mc47e/ZsgoKCeO211/Dy8mLGjBmkpaUxd+5cfH19%0AcXd3p3Xr1owcOTLX41NGGzdu5M6dOwwfPjzbZy1btmTp0qV07tzZOG3t2rU8++yztGjRgqeffppl%0Ay5YZP1u3bh09e/Zk9erV+Pj44O7uTv/+/fnll1+M85w/f56hQ4fi6emJj48Pe/fuzTNGyc6Scy4m%0AJgYbGxtefvnlbJ85OjoyaNAgNmzYYDwm59TdN+O0h4lFilf58uUBqFixIlevXmXSpEl07tyZli1b%0AMnDgQI4fP26c9+7duyxcuBBfX1+aN2+On59fnl0xd+3aRWJiIp06daJ79+58/vnnmdpa6Y/PzJ8/%0An/bt29OrVy9SUlK4cOGCMZ87dOjA6NGj+eOPP4x/l5iYyIQJE+jUqRNPPPEEnTp1Yvr06aSlpRXx%0AHpKCsLKy4siRIyQnJ2ea/uabbzJ79mwATp48SWhoKK1bt8bd3Z0ePXoQFxeX6zIPHTpE3759adGi%0ABU899RSRkZHZ2kY5yZjbkHNbLWuX3bi4OPz8/GjRogU9evQgNjbW+FleOWkuVJBmUa5cOXx9fdm2%0AbZtx2pUrVzh48GCmuz5ffvklI0eOpFevXqxfv57x48fz2WefMW3aNACqV69O//79Wb58OV26dGH8%0A+PGsWbOG33//nXr16lGrVi3g/kGtX79+2NnZsXz5cubOncvJkycJDg7OsdCcN28eS5cuJSwsjLVr%0A15KUlMR3331XzHul7Dpz5gxJSUl4enrmOk/btm35/vvvgfs//NWrV/Pxxx/zySefGJ+fg/uNm6FD%0Ah3Lp0iUWLVrEihUrqFOnDv379+fq1avG5W3YsIF79+6xatUqZs6cya5du1i6dGmu67937x7ff/89%0AS5cupUuXLlSpUiXfebVmzRo++eQT5syZg6OjI6+//jrffvstkZGRfP7551StWpUhQ4aQmpoKwG+/%0A/cbJkydZsmQJixYt4tixY0RGRhqXFxoayo4dO+jUqROjRo1i2bJlnD59mtq1a1O7du3CfQllWH7z%0A7+jRo/j6+rJp0ybj9Lt377Jlyxaef/55AMaPH8/BgweZOXMmn3/+Oe3atSMoKIgzZ84Y/+a7776j%0Afv36xMbG8uKLLxIdHW083mzbto3IyEgOHz7MvHnz8oz9v//9L48++miud+u9vb2NXSejo6N57733%0AGDhwIBs2bCAkJIQPPviAxYsXG+c/d+4cGzdu5F//+hcxMTEkJSXx3nvvAZCamsqQIUO4desWK1eu%0AZOrUqSxYsCDPGCU7S865I0eO0KJFCypUyLnzl7e3N6mpqfkex+FhYpHi89tvvxEZGYmjoyOenp4E%0ABwdz7NgxZs6cSUxMDPb29gwYMIBz584BEBERQVRUFGPGjGHDhg0888wzjBkzJlM7L6vY2Fjc3d2p%0AU6cOvXr14tKlSzmOb7Bp0yaWLVvGP//5T+7evUtQUBCVKlVi1apVREVFkZqaysCBA43PzL/55pv8%0A8ssvzJs3j61bt/L3v/+d6Ohodu3aVTw7S/IlJCSEo0eP0rlzZ4YPH05UVBQnTpygZs2a1KtXj5s3%0AbxIcHIyTkxMxMTGsX7+eNm3aEBYWlumifLoTJ04QEhLC008/zcaNG5kyZQq7d+9m8uTJD4wjY257%0AeXkZp2dtq2W0efNm3n77bV588UU2btzIkCFDCAsLY9++fdy8eTPPnDQX6rKbg549ezJo0CCSkpKw%0As7Pjyy+/xMvLCwcHB+M8CxYsoFevXoSGhgLwyCOPkJiYyPvvv8/rr7+OjY0NYWFhtGjRgrVr17J5%0A82bWr19vLHjff/99bGxsWLFiBba2tkybNs14Z2vGjBn07t2bvXv30q1bN+M6DQYDK1asYPDgwfTs%0A2ROAd999N9uAMVJ0kpKSALC3t891Hnt7e+MV89TUVD788EPc3NwA+Mc//sGgQYM4ffo0Fy9e5Nix%0AY3z33XfG5wLCw8PZv38/MTExDBs2DIAaNWoQFhZG+fLladSoER06dMh0VwHuHzzTn727c+cOVlZW%0AdOrUiSlTpgDkO69eeOEFmjZtCsDp06fZu3cvS5cuxdvbG7ifX5988olxsCRra2siIiKoWrUqAL16%0A9co0aExwcDCurq6sWLGCPXv2sHXrVuB+V/jp06fj7OxsnHfu3LksXLgw03YNGTKEV1555UFfSZlS%0AkPx7/vnnCQkJ4c8//6RWrVrGk1GvXr2Ij49ny5YtfPHFFzRp0gSAV199lcOHDxMdHc27774L3L8g%0AN3LkSCpXrgxAo0aNmD59uvGxg7p169K5c2dOnTqVZ+zXrl3L17N6BoOBRYsWMXDgQF566SXg/vH0%0At99+Y9GiRQwePBi4/9sKDw83PnsfEBDAjBkzAPjmm284c+YMUVFR1KlTB7jfVTxjTxTJH0vOuatX%0Ar+Z4VzddjRo1APJ9h/NhYpGik/FckZqayt27d2nWrBlz5szhyJEjHD9+nK1bt9KoUSMAPvjgA3x9%0AfVm+fDmvvPIKK1euZNKkScZ20/Dhwzl58iQLFizIdKMhXUJCAvv27TNeTG7Xrh21atUiJiYmWxfK%0AwMBA4zFpzZo13Lp1i4iICONdro8++ghvb2++/PJLnn32WTp37oy3t7fxNxEYGMiiRYv46aefiqXr%0AseRPr169qF27Np9++ilff/218eJDs2bN+OCDD6hZsyaDBg0iKCiIKlWqADBs2DDWrFnD2bNnM9UH%0AAFFRUXTt2pWQkBAAGjZsSHh4OP3792f06NE4OTkBD87tjM+PZmyrZfXpp5/i5+dnfBa1YcOG3Lhx%0Ag7S0NDZt2pRnTpoLFaQ5aNWqFfb29sYuuTl11/3f//5nvAqcrk2bNty9e5fTp0/TsmVLAJ577jme%0Ae+45bt68yeHDh9myZQuxsbFYWVkxc+ZM/ve//9G8eXNj0QDg6uqKvb09p06dylSQXr16lcuXL+Pu%0A7m6cVrFiRZo1a1YMe0HgrwbMg7rMXrt2zfi8sZ2dnbEYBfDw8ADud589d+4c9+7dy9RNEe4XlBm7%0AHjZo0MB44ACwsbHJ1r1i2rRpPPHEE8D9ItHBwcHYvQPId15lbLylN7LSB0uC+w3PjCM4Ozk5GYvR%0A9O3N2gWla9eudO3alZSUFH744Qe2b9/OqlWreO2114iJiTHOFxgYmG3wMA1olFlB8q9du3bUrl2b%0ArVu3EhgYyMaNG/Hx8cHW1pavv/4auF/EZZSSkpLpKqmjo6OxMID73Re///57ZsyYwZkzZzh9+jS/%0A/PILrVu3zlfsFy5cyHO+K1eucPny5Wx35Nr8P/buPC6K+v8D+AtYRORSZBFKpb4cigoCimuo5a1Z%0AeOSdEsaReXw9UTwRlAQ1vMsLj9QUFxU0j8wsLVMLRA2PQElJUQIVBVRwhfn9wY/5spyisLvA6/l4%0A+HjIzO7Me2beOzPvmc98xtUV4eHhePDgAYCCwsXKykocb2RkJN65v379Oho1aiQWowDEfTBVTk3O%0AuUaNGokFdVlxA3jpTo1eJxaqOkWPFTo6OmjYsKF4sr5p0yY0bNhQLEaBgvMiR0dHXL9+HX///Tde%0AvHhR6v6lrLuSBw8exIsXL8QCVkdHB71798aePXtw9+5dpf1M0WPo1atX8fDhwxL58ezZM/EYP3Lk%0ASJw4cUIsZBISEpCamsomuxrAxcUFLi4uyMvLw5UrV/DTTz9h586d8PX1xQ8//ICPP/4Y0dHRuHbt%0AGm7duiX2hFtaa8Zr164hOTlZKe8EQQAAJCUliQVpebldVHkX2hITE9G/f3+lYWPGjAFQcNOjopzU%0AFCxIS6GlpYU+ffrg2LFj6Nq1K+Li4sQr8YWKHkALFSalRCLB77//jpMnT8Lf3x9AwYPLXbp0QZcu%0AXWBmZoYdO3aUOR2goHln0WKiqMKkLlS0EKGqZWVlBTMzM5w/f77MV57ExsaKhWfxpmKFOVH4bGfD%0Ahg2VirJCRYu80rZn8W1ubm6udHJe3MvmlZ6envj/spq5FVW0UC4e219//YXdu3dj3rx50NXVRb16%0A9eDq6gpXV1dYW1sjICBAqbMwExOTcpeBKpd/Wlpa6N+/Pw4dOoRBgwbhxIkTWLVqFQCI2zwiIqJE%0AbhTNt+LjCq/efvTRR+jSpQvGjh2L7du34+7duxXG7uzsjCNHjogtTYrz9/eHo6MjBgwYUOr3i+5P%0AgYLfUPEcLcw9LS2tEr+RsvafVL6anHPt2rXDvn37oFAoSt3+MTEx0NbWhoODQ5nTKNoPxOvEQlWn%0AvGNFecc6iUSidIwrKi8vr8xjXuFzgb179xaHCYKA/Px8REZGYvLkyeLwotPX1dWFjY0N1q5dW2Ka%0ARkZG4mM7N2/ehLu7OwYMGABHR8dSe5sn1bl37x42bNiACRMmQCqVQkdHB46OjnB0dET79u3h7e2N%0AS5cuYebMmWjSpAm6deuGrl27wtzcHIMHDy51mrq6uhg4cKDYirKook1uX/Y8qKw8Bso/d6soJzUJ%0AnyEtQ9++fXHmzBlER0ejQ4cOSj3uAgV3m+Li4pSGnT9/Hrq6umjevDmys7OxZcsWXLlypcS0jYyM%0AxGdIra2tER8fL17pB4AbN27g8ePHJV4LY2pqiiZNmojPKwIFO92iD+9T1dLR0YGHhwfkcjmSk5NL%0AjD948CCuX7+OUaNGASi421P0ZOXSpUsAAHt7e9ja2opNX62srGBlZYWmTZti5cqViImJqdK4K5NX%0ARb8DQOn5quzsbLzzzjsv3bt0REREqc/ZGBkZoX79+tXWPX9tVdn8GzhwIC5evIjIyEgYGBigc+fO%0AACA2D3vw4IGYe1ZWVti2bRtOnDhR5vw3bdqESZMmYf78+Rg6dChat26N5OTkEsVfafr27Qt9fX1s%0A2LChxLjz588jOjoahoaGMDQ0hIWFRan7U6lU+lJ3ze3t7ZGRkYFbt26Jwyr7vmcqUJNzbtiwYXj6%0A9Cm2bt0qDgsLC8PYsWNx/vx5bNu2Df369ROP57q6ukp3grOzs8U78q8bC6mGjY0NHj16pNT53vPn%0AzxEfHw8bGxtYWVlBV1e31P2LjY1NienFx8cjMTERU6dORXR0tPjvwIEDsLOzK9G5UVG2tra4c+cO%0AGjZsKOZ748aNERISgsTERFy9ehWnT5/GmjVrMHXqVHzwwQdo1KgR0tPTmVNqpKenh7179+LQoUMl%0AxhkbG0NLSwu///47njx5gm+//RZjx45F9+7dxb4/Stt2NjY2SEpKUtr3PXz4EEuWLMGTJ0+qNH5r%0Aa+sSx7uZM2ciODi4wpzUJCxIy+Di4gITExOsXbu21NcSjBs3DkePHsWmTZtw69YtHD16FKtXr8bQ%0AoUNhZGSEbt26wdXVVWxjnpycjISEBERERIhXYgBg9OjRyMrKwuzZs3H9+nXExsbCz88PLVu2VHpF%0ARiEvLy9s374d0dHR+Pvvv7Fo0SJera1mPj4+6NChA0aNGoV9+/bh9u3buHHjBtasWYM5c+Zg4sSJ%0A4jOXgiDA398f165dQ0xMDIKCgtCnTx80a9YM77zzDpycnDBlyhTExsbi5s2bmDdvHn766SfY2dlV%0AacyVzSug4HmpHj16ICgoCLGxsUhKSsLs2bNhZGSk1Iy3LC1btoS7uztmz56Nbdu2ISkpCUlJSTh4%0A8CBCQ0Ph6+vLu/mvoDL59/bbb6Nt27ZYtWoV3N3dxTvaVlZW6NevH+bPn49Tp07hn3/+wYoVKxAR%0AEVHu+5AtLS1x+vRpJCUl4fr161i4cCEuXLjwUp0hmJmZYf78+di6dSsCAgJw+fJl3Lp1C3K5HBMm%0ATECPHj3E51fGjRuH7du3i/tKuVyOnTt3YsyYMdDS0qpwXjKZDK1bt8aMGTMQHx+PuLg48Xlqqrya%0AmnNWVlZYuHAhVq9ejeDgYFy9ehV9+/bFgwcP8PHHH+Pp06eYM2eO+HknJyccPnwYFy5cwPXr1zFr%0A1iylViCvEwupRseOHeHs7Aw/Pz+cP38eiYmJmD17NjIzMzF8+HDUr18fn376KVauXInvv/8et27d%0AwsaNG/HDDz+Iz6cXFRUVJfbUbGdnp/TP09MT//77L06ePFlqLO7u7mjUqBGmTJkiFrbTp0/HpUuX%0AYGtrC6lUColEgqNHj+LOnTu4cOECxo8fX6IZO6mWqakpvL29ERYWhjVr1iAhIQHJyck4fvw4Zs+e%0AjUGDBuE///kPsrOzcezYMaSkpODEiRNYsGABAJS67Xx9fcV3biclJeGPP/6Av78/srKyqvyVLT4+%0APvjuu++we/du/PPPP5DL5Th8+DC6d+9eYU5qEjbZLYO2tjb69OmDPXv2lNpsqUuXLliyZAk2bNiA%0AVatWwdzcHJ988onYMY22tjY2btyI8PBwbNu2DcHBwdDS0kLLli2xePFisSmImZkZtmzZgmXLlmHw%0A4MHQ19dH9+7dMWPGjFKbHI0ZMwaCIGDlypXIyMhAnz59+CB8NZNIJPj6668hl8uxa9cuBAcHo169%0AemjTpo3Se2aBgrsLPXr0ENvv9+vXT3wHo5aWFr766issWbJEPAjZ29tj8+bNpV6pfR2VzatCoaGh%0ACAkJwfjx45GXlyc+x/eyhWRoaCh27tyJgwcPYtWqVcjLy4O1tTUmTpwodlhDlVOZ/AMK7lgtWLCg%0AxDPuwcHBCAsLw5w5c5CVlQVra2usWbOmzAsUALBkyRIsXLgQgwYNgrGxMTp06IDp06dj/fr1ePbs%0AWYWxDxo0CBYWFtiyZQs+++wzPHnyBM2bN8dnn32G0aNHiyf/I0aMQE5ODjZs2ICgoCA0a9YMs2bN%0AKvGMcVl0dHSwadMmBAUF4ZNPPoGhoSGmTJmiVHzQy6vJOTdw4EC8/fbb2LRpE3x8fJCdnY0333wT%0APj4++PXXX/Hpp58iMDAQLi4umDZtGgICAjBmzBgYGRnBy8tL6Y7p68ZC1U9LSwtr165FSEgIxo4d%0Ai7y8PLi4uGDXrl3ic3eTJk2CtrY2Fi9ejIyMDFhbW2P58uV4//33laZV+O7RgQMHKj1GU6h///5Y%0Avnw55HJ5qa8xq1+/PrZu3YrQ0FB4enpCS0sLTk5O+Oabb8RWcYsXL8aaNWvwzTffoEmTJmJnOvHx%0A8dWwduhlTZ06FVZWVpDL5di2bRtyc3PRvHlzDBo0CGPGjIFEIkF8fDyCg4Px9OlTNG/eHOPHj8fG%0AjRsRHx9fYp/YokULsT7YtWuXeKOq6Du5q0rPnj0REBCAzZs3Y/HixWjevDmWLl0KNzc3AKgwJzWF%0AlsB2AkRVYv/+/Zg3bx6bUBMRaaAXL17gu+++Q4sWLdgZIBGRBuEdUiIiIqr1JBIJBg0apO4wiIio%0AGD5DSkRERERERGrBJrtERERERESkFrxDSkRERERERGqh9mdI09Oz1B1CpTVq1AAZGU/VHcZrUcUy%0ASKWa9dLd0nKtNmxLoHYsx+ssQ03ItaqmKdu8rsWhSblWE4+fL0NTckpVSlveV8mz5ORkTJ48GdHR%0A0ZgzZw7y8vKgpaWFkSNHwsLCAqGhoTAxMYGtrS1GjRqF8PBwpKSkICsrC3PmzCnxvvWiysq1urat%0AXoWmryNN2qcB1b9f07TtoUnxVHcs5eUa75C+AolEp+IPabjasAxVobash9qwHLVhGVRJU9YX46Cq%0AVte2ZVUsb3p6OiIjI6Gvrw8ASEhIgL6+Pho0aAAbGxtERETAw8MDgYGBOHnyJLKzsxEbG4sFCxZg%0AyJAhkMvlaou9tuM60iyatj00KR51xqL2O6RERERE9OqkUin8/Pzg7e0NQRAwc+ZMyGQy/Pzzz9ix%0AYwfu378PS0tLAICxsTEyMzPFO6IWFhZIS0srd/qNGjUo82RV0+6waSKuI6LysSAlIiJSoenTp6N7%0A9+64d++eUpNJhUJRolklUWU9efIEN27cgEwmQ8OGDaFQKGBpaYnU1FRYWlri8ePHMDc3x6NHjwAA%0AqampMDc3L3eaZTXjk0qNam3T8aqi6euIxTJpAhakREREKrJ161YYGBgAAGJjY7F+/XqcO3cOcrkc%0Aubm58PDwgIuLC3x9fTFs2DDo6uqqOWKqaQwNDXHz5k0EBwcjKysLM2bMgCAICA0NRVRUFHr37g2J%0ARAKZTIbAwEBkZmYiKChI3WETUR3GgpSIiEgFTpw4ASMjIzg5OSE/P79Ek8nCO1lAQbPKrKyscjua%0AKa8ZZU1X1+7aVNXybt68GQAwb968EuPCwsKU/vb09KySeRIRvS4WpNXAK/QnAMCWWd3VHAlVxH36%0AAfH/3F5ElVf4G+Lvp2LfffcdjI2NcfPmTQAQ75QWNpnMz89XalZpbGxc7vQ0pWfGqlR4/ATqTk6V%0A1qSzphTk/P0TVYx1QcVYkBIREanAypUrAQD79++Hnp4e7t+/r9RkMicnp0SzSiIiotqORzsiIiIV%0A+uijj0odbmRkVKJZJRERUW3H95ASERERERGRWrAgJSIiIiIiIrVgQUpERERERERqwYKUiIiIiIiI%0A1IIFKREREdU4XqE/Kb0mhoiIaib2sktEdd63336L+Ph4KBQKxMXF4Z133kFeXh60tLQwcuRIWFhY%0AIDQ0FCYmJrC1tcWoUaPUHTIRERFRrcCCVM34styy3blzB19//TUMDQ1hYmICPT09pKSkICsrC3Pm%0AzIFCoWCRQFWiMHeWLVuGtWvXIiAgAA4ODtDW1oaNjQ3Cw8Ph4eEBFxcX+Pr6YtiwYdDV1VVz1ERE%0AREQ1HwtS0lhbt25Fs2bNkJycjE6dOmH37t1Yv349zp07B7lcjtzc3EoVCY0aNYBEolPmeKnUqDoW%0AQ2VqevyAepchKSkJeXl5aNWqFWbOnAmZTIaff/4ZO3bswP3792FpaQkAMDY2RlZWFkxNTcucVkW5%0AVlU0aZtrQiyaEAMRERFVDgtS0ljJyckYPHgwbG1t4eXlhWbNmgEALCwskJaWBoVCUakiISPjabnz%0AS0/PqrrgVUwqNarR8QOvtwxVUYjs2rULn376KZ48eYIbN25AJpOhYcOGYp6lpqbC0tISjx8/hrGx%0AcbnTqijXqoKmbXN1x6Kq9cGil4iIqGqxICWNJZVKYWhoCF1dXdSvXx+PHj0CAKSmpsLc3Bz5+fmV%0AKhKIynPjxg00bdoUAHDz5k0EBwcjKysLM2bMgCAICA0NRVRUFHr37g2JhLtOIiIioqrAsyrSWD4+%0APggLC4OhoSHc3d2RkZGBwMBAZGZmIigoCDk5OSwSqMp888034v/nzZtXYnxYWJgqwyEiIqI6oq73%0AKcMzeNJY1tbWWLVqVZnjjYyMWCQQEREREdVgfA8pERERERERqQULUiIiIiIiIlILFqRERERERESk%0AFixIiYiIiIiISC3YqREREREREb2S5ORkTJ48GdHR0QgPD0dKSgqysrIwZ84cKBQKhIaGwsTEBLa2%0Athg1apS6wyUNxIKUiIiIiIgqLT09HZGRkdDX10dubi5iY2Oxfv16nDt3DnK5HLm5ufDw8ICLiwt8%0AfX0xbNgw6Orqqjts0jAsSImIiIiIqNKkUin8/Pzg7e2NR48ewdTUFABgYWGBtLQ0KBQKWFpaAgCM%0AjY2RlZUlfqY0jRo1gESiU80xG1Xr9Au5Tz/wUvMtOlxVsZVFXfNnQUpERERERK+lcePGePToEQAg%0ANTUV5ubmyM/PR2pqKiwtLfH48WMYGxuXO42MjKfVGqNUaoT09KxqnUdZSptv8XjUFVtpsVTH9MtS%0A6YI0Li4OERERMDAwQOPGjVG/fv0611a88IrHllnd1RwJERERvSyv0J8A8PhNVB0kEglkMhkCAwOR%0AmZmJoKAg5OTkIDQ0FFFRUejduzckEt4Lo5IqnRWZmZkICAiAoaEhvLy8UK9ePbYVJyIiIiKqozZv%0A3gwA8PT0VBpuZGSEsLAwdYRENUilC9KuXbtCEASsW7cO7u7uiImJAaDZbcWrS0XtrCvTDlsdbbbV%0A3U6diIiIiIjqtkoXpNnZ2Vi8eDHc3d3h6uqK48ePA9DctuLVqaJddcYEAAAgAElEQVR21pVph63q%0ANuOqaEPPgpeIiIiIiMpT6YL0iy++QHJyMvbt24fo6Gi2FSciIiIiIqJXUulqMSQkpNzxbCtORERE%0ARET0P+xUrWza6g6AiIiIiIiI6iYWpERERERERGrmFfqTeCe1LmFBSkREREREpAJ1tegsDwtSIiIi%0AIiIiUgsWpERERERERKQWLEiJiIiIiIhILfiSUCIiIqIaLjk5GZMnT0Z0dDTCw8ORkpKCrKwszJkz%0ABwqFAqGhoTAxMYGtrS1GjRpV4jOmpqbqXgQiqqNYkBIRERHVYOnp6YiMjIS+vj5yc3MRGxuL9evX%0A49y5c5DL5cjNzYWHhwdcXFzg6+uLAQMGlPjM559/ru7FIKI6igUpERERUQ0mlUrh5+cHb29vPHr0%0ASLzbaWFhgbS0NCgUClhaWgIAjI2NkZmZWeIz5WnUqAEkEp1y5m9URUtSO3H9EJWPBSkRERFRLdG4%0AcWM8evQIAJCamgpzc3Pk5+cjNTUVlpaWePz4MczNzUt8pjwZGU/LHZ+enlU1wddCUqmRRq8fFsvq%0Aw1e//A8LUiIiIqJaQiKRQCaTITAwEJmZmQgKCkJOTg5CQ0MRFRWF3r17l/oZIiJ1YUFKREREVAts%0A3rwZAODp6ak03MjICGFhYUrDin+GiEhd+NoXIiIiIiIiUgsWpERERERERKQWLEiJiIiIiIhILfgM%0AKWm86dOno3v37rh3716FL/omehUpKSkYP3487O3tIZVKYWJiwlwjIiIiUgEWpKTRtm7dCgMDAwCo%0A8EXfw4YNg66urpojppooJiYGZmZmAABnZ2fI5XLmGhEREZEKsCAljXXixAkYGRnByckJ+fn5Fb7o%0AOysrS/xMaWr7i71revyA+pbB0dERbm5uMDMzw5gxY9C0aVMA1ZdrVUWTtrkmxKIJMRAREVHlsCAl%0AjfXdd9/B2NgYN2/eBADxTmlZL/o2NjYud3q1+cXemv7i7ZfxOsvwuoXItWvX4OTkBG1tbejp6SEt%0ALQ1A9eVaVdC0ba7uWFS1Plj0EhERVS0WpKSxVq5cCQDYv38/9PT0cP/+/Qpf9E30KqysrLB06VKY%0Ampqie/fueP78OXONiIiISAV4VkUa76OPPip1eGkv+iZ6FW3atMGqVavKHM9cIyIiIqoefO0LERER%0AERERqQULUiIiIiIiIlILFqT/zyv0J3iF/qTuMIiIiIiIiOoMFqRERERERESkFixIiYiIiIiISC3Y%0Ayy4REREREVEV4COAlceClIiISAXi4uIQEREBAwMDNG7cGPXr10dKSgqysrIwZ84cKBQKhIaGwsTE%0ABLa2thg1apS6QyYiIjUoLGq3zOqu5khUgwUpERGRCmRmZiIgIACGhobw8vJCvXr1sH79epw7dw5y%0AuRy5ubnw8PCAi4sLfH19MWzYMOjq6qo7bCIiomrFgpSIiEgFunbtCkEQsG7dOri7uyMmJgYAYGFh%0AgbS0NCgUClhaWgIAjI2NkZWVBVNT0zKn16hRA0gkOiqJXR2kUqMq/dzrfqc6aVo8RESqxIKUiIhI%0ABbKzs7F48WK4u7vD1dUVx48fBwCkpqbC3Nwc+fn5SE1NhaWlJR4/fgxjY+Nyp5eR8VQVYatNenpW%0AlX7udb9TXaRSoxLxsEAlorqEBSkREZEKfPHFF0hOTsa+ffsQHR0NmUyGwMBAZGZmIigoCDk5OQgN%0ADUVUVBR69+4NiYSHaCIiqv14tKsB6tqDzUREtVFISEi5442MjBAWFqaiaIiIiDQD30NKRERERERU%0ASV6hP6nkNS+qmo+6sCAlIiIiIiIitWCTXSIiIiIioldUm+9eqgILUiIiIiIiIg1TVwpdNtklIiIi%0AIiIiteAdUiIiIiIiem0pKSkYP3487O3tIZVKYWJigpSUFGRlZWHOnDkwNTVVd4ikgepEQcrXphAR%0AEVFl8NyBqPJiYmJgZmYGAHB2doZcLsf69etx7tw5yOVyfP7552qOsGYr2oS3Nu2bXrkgTU5OxuTJ%0AkxEdHY3w8HClqx8KhQKhoaEwMTGBra0tRo0aVZUxExERERGRhnF0dISbmxvMzMwwZswYNG3aFABg%0AYWGBtLS0Cr/fqFEDSCQ61RqjVGpUrdNXlepYDnWtm1cqSNPT0xEZGQl9fX3k5uYiNjZW6epHbm4u%0APDw84OLiAl9fXwwbNgy6urpVHTsREREREWmIa9euwcnJCdra2tDT0xOL0NTUVJibm1f4/YyMp9Ua%0An1RqhPT0rGqdh6pU9XJU97opr9h9pYJUKpXCz88P3t7eePTokdgevPDqh0KhgKWlJQDA2NgYWVlZ%0AZbYZV8WVkP/FXXHVX5krAxV9tiqnVdnpVdU8iYiIiIhehpWVFZYuXQpTU1N0794dz58/R2BgIDIz%0AMxEUFKTu8EhDvfYzpI0bN8ajR48A/O/qR35+PlJTU2FpaYnHjx/D2Ni4zO9X95WQol6m6q/MlYGK%0APluV06rs9CqiiitELHiJiIiI6o42bdpg1apV6g6DapjXLkglEglkMpnS1Y+cnByEhoYiKioKvXv3%0AhkRSJ/pOIiIiIiIiqna1qeO116oUN2/eDADw9PRUGm5kZISwsLDXmTQRERERERHVcrx1SURERFSL%0AVPQuSL4NgYg0CQvSOqbw9v53YQPUHAkRERFVh4reBcm3IRCRJmFBSkRERFSLVPQuyMq8DQGo+I0I%0A7MSwfFw/VJ1qw7OkLEiJiIiIapGK3gVZmbchABW/EaG2vNexOmj6ey9ZLJMmYEFKREREVItU9C5I%0Avg2BiDQJ90CkseLi4hAREQEDAwM0btwY9evXZ6cMVOWK59ndu3eRl5cHLS0tjBw5EhYWFswzIqpR%0AKnoXJN+GQESahAUplUndbdIzMzMREBAAQ0NDeHl5oV69euyUgapc8Tx7/PgxHBwcoK2tDRsbG4SH%0AhzPPqpi69y1ERESkOViQksbq2rUrBEHAunXr4O7ujpiYGADslKEsNT1+QD3LUDzP3njjDchkMvz8%0A88/YsWMH7t+/X6k8AyrOtaqiSdv8VWKp6vg1aX0QERHRy2FBShorOzsbixcvhru7O1xdXXH8+HEA%0A7JShNJreacLLeJ1leJ1CpGieOTg44MCBA5DJZGjYsKF40aMyeQZUnGtVQdO2+avEUpXxq2p9sOh9%0AeYV3wgHeDSciorKxICWN9cUXXyA5ORn79u1DdHQ0ZDIZO2WgKlc8z4yMjBAcHIysrCzMmDEDgiAw%0Az4iIiIiqCc+sSGOFhISUO56dMlBVqCjPADDPiIiIiKqJtroDICIiIiIiorqJBSkRERERERGpBQvS%0AWsYr9CeljiSIiGoD7tuIiIhqJxakREREREREpBbs1IheC19wT0RERER1iSa32KmJ5+Yae4eUzbOI%0AiIiIiIhqN40tSImIiIiIiKh2q7EFKe+gEhERERER1Ww1tiAlIiIiIiKimo2dGhEREREREZWhJnQU%0AVJNbjrIgJSIiIiIiKqYmF3k1oYguxIKUiIiIiIjo/9XkQrQm4jOkREREREREpBa8Q0pUhuJXx2pC%0AkwciIiIiopqEBSkREREREVEF2JS3erDJLhEREREREakF75ASFcOrX0REREREqsE7pERERERERKQW%0ALEiJiIiIiIhILdhkl+gl1aQXDBMRkerxOEFEmqa8R9E0ZV/FgpSokor+sDXlh0xEREREVBOxyS4R%0AEdVKXqE/sZMyIiIiDceClIiIiIiIiNSCTXaJ/h/vpFBdxefeiIiISF14h5SoGrCpIBERERFRxXiH%0AlOg1FC86eYeJiIiIiGoCTWkhxYKUqArxrigR1XaacgJT0xWux+/CBqg5EiIi9WJBSlSNeOJGRERE%0ApHmKn6PV5ZsK6j5fZUFKpAKl7eRYpFJ1UPdBpabj+iMiqp24f6+YutYRC1IiNeHzp0RERETVq/j5%0AVl2+E6qpqqUg/ffffxEaGgoTExPY2tpi1KhR1TEbolqVa2XtIEsrVHmVT/VqU66R5mKekaow10hV%0AXjfXXqWVGYvOqvOy56dFP1fZ89NqKUgjIiLg4eEBFxcX+Pr6YtiwYdDV1a2OWVEdVxdyrbydalXs%0AcEt7dqL4sLJ2LFXVFLms5zjKi03VXjfXXuUiAi881D1VsU+rTN4wx+quunD8JM1QHblWlfsuFq8l%0AqXydCNVg3rx5wt27dwVBEIRp06YJDx48qI7ZEDHXSGWYa6QKzDNSFeYaqQpzjSqiXR1FrqWlJVJT%0AUwEAjx8/hrGxcXXMhoi5RirDXCNVYJ6RqjDXSFWYa1QRLUEQhKqeaHp6OkJDQ2FgYIA2bdpg2LBh%0AVT0LIgDMNVId5hqpAvOMVIW5RqrCXKOKVEtBSkRERERERFSRammyS0RERERERFQRFqRERERERESk%0AFixIiYiIiIiISC2q5T2ktVVKSgrGjx8Pe3t7SKVSTJ8+Xd0hVUpycjImT56M6OhohIeHIyUlBVlZ%0AWZgzZw5MTU3VHZ5K1cQXgsfFxSEiIgIGBgZo3Lgx7t69i7y8PGhpaWHkyJGwsLCoEctU/HdkYmKi%0AlIsKhaJGLIcqFd/2EydOBABERUXh0KFDkEqlkMlkGDRoULXGUdY+8MyZM4iOjoYgCBg5ciRcXFyq%0ANY5vv/0W8fHxUCgUiIuLw88//wxA9euDqlZNP8ZWRk0/HtfEY2h147FNsxX9zeXl5SE8PBxaWlr4%0A7LPP1BrLokWLIJFIkJqaCj8/PzRr1kxtsaxcuRJPnjxBdnY2Zs+erdLekHmHtBJiYmJgZmYGAHB2%0AdlZzNJWTnp6OyMhI6OvrIzc3F7GxsViwYAGGDBkCuVyu7vBUrvAlzYGBgTh58iQUCoW6Q6pQZmYm%0AAgICsGDBAsTFxSEhIQH6+vpo0KABbGxsaswyFf8dFc/FmrIcqlR82xeKiYlBkyZNIAgC2rZtW+1x%0AlLUP3Lp1K4KDg7Fo0SJs3Lix2uMYNWoUQkNDYWFhgbVr1yrFp8r1QVWrJh9jK6M2HI+5ny6JxzbN%0AVfQ3BwB79uzBs2fP1B7LkydP0LlzZ8yePRv9+vXDb7/9prZYAKBly5aYO3curK2tceXKFZXGwjuk%0AleDo6Ag3NzeYmZlhzJgx6NKlC3R1ddUd1kuRSqXw8/ODt7c3Hj16JF6BtbCwQFpampqjU7379+/D%0A0tISAGBsbIysrCyNvyrdtWtXCIKAdevWwd3dHW+88QZkMhl+/vln7Nixo8YsU/HfUdOmTQH8LxcV%0ACkWNWA5VKr7tCw0ePBgODg7Izs7G3LlzsW7dumqNo6x9oCAIqFevHgCo7CQrKSkJeXl5aN26tThM%0A1euDqlZNPsZWRm04HteU440q8dimuYr+5gDg448/xu+//45Lly6pNRYDAwN069YNycnJOHLkCL74%0A4gu1xQIAffv2xe7du3H48GH0799fpbHwDmklXLt2DQqFAtra2mjQoAFq6htzGjdujEePHgEAUlNT%0AYW5uruaIVK8mvqS58CTbyckJvXr1wo0bNwAADRs2FA90NWGZiv6O9PT0xBOwwlysKcuhSkW3fdFm%0AqHFxcZBIJDA0NFTJ/qisfaCenh6eP3+OnJwcsTCtbrt27cLo0aOVhql6fVDVqi3H2Mqoqcdj7qdL%0A4rGNXsWPP/6I7du3IzQ0FIaGhmqLQ6FQICYmBiNHjkRISAg2bdqk0vnzDmklWFlZYenSpTA1NcV7%0A772nshOvqiaRSCCTyRAYGIjMzEwEBQWpOySVGzp0KEJDQxEVFYXevXtDItH8n8IXX3yB5ORk7Nu3%0AD9HR0TAyMkJwcDCysrIwY8YMCIJQI5ap6O+oe/fueP78uVIu5uTk1IjlUKXi297Q0BD+/v4wNTXF%0A3LlzkZ+fj7Fjx1Z7HMX3gUuWLIG/vz88PT0xb948vHjxAuPHj6/2OADgxo0b4h2IRYsWqWV9UNWq%0ALcfYyqipx+OaeAytbjy2UWUlJydj3rx56Ny5M+bPn4++ffuiZ8+eaolFV1cXR48exdGjR5GdnQ1P%0AT0+Vzl9LqAuXIImIiIiIiEjjsMkuERERERERqQULUiIiIiIiIlILFqRERERERESkFixIiYiIiIiI%0ASC1YkBIREREREZFasCAlIiIiIiIitWBBSkRERERERGpRqwrS6OhoDBkyBE5OTnB2dsaIESNw5MgR%0AdYdVrt9//x0tWrRQ+temTRt069YNISEhyMnJqbZ5z5o1C2PGjKm26dc0s2bNKrEtiv7r3r17hdN4%0A+vQpvv32W/HvyMjIEtNp1aoVZDIZxo8fj9u3b1fnIokCAgLQokULHDt2rMS4FStWoG/fvq89jwsX%0ALmDy5Mno0qUL2rRpgy5dusDf3x83b96s9LTu3LmDFi1aIDY29rXjqomqIxcrcubMGbRo0QLp6ekA%0AgJEjR5bYL/Xp0webN29+5eV6GQ8fPsS+ffuUht24cQOTJk2CTCZDmzZt0Lt3b3z55ZfIzs4WP1Pa%0Ab63w37Bhw6o15ppmwoQJGD16dInhXbt2RYsWLfDvv/8qDV+8eDH69OlTLbF8/fXXSvncvXv3EnnX%0Ao0cPLFmyRGl7v679+/ejVatW5X7m1KlTGD16NJydneHk5IRBgwbh22+/RdHXt5f3W12yZEmVxVtX%0AjR8/Hq6uruJ+qaiLFy/C3t4eO3bsqJZ5F9+ntGzZEjKZDNOnTy81nrIkJyejRYsWuHjxIoCCfWtA%0AQAAAQBAE7N+/HxkZGdWyDLWNJuWDus7nKmPNmjXo1atXieH//vsv7O3t4e7u/lLTeZlzMg8PD8yd%0AO/eVY5W88jc1zJ49e7BkyRLMmzcP7dq1g0KhwPHjxzFt2jTk5uZi0KBB6g6xXFFRUZBKpQCAFy9e%0A4OLFi5g9ezZycnIQFBSk5ujqhrlz52L69OkAgHv37mHo0KH4+uuv4ejoCADQ0dGpcBpbtmzBgQMH%0AMGrUKHFYvXr18NNPP4l/v3jxAteuXcPChQsxfvx4HDx4EFpaWlW8NP+Tm5uLo0eP4q233oJcLq+W%0AE8vIyEgEBgZi8ODBWLNmDczNzXH37l1s27YNQ4YMgVwuh7W1dZXPt7aqrlysrIEDB8LPzw8AkJOT%0Ag0uXLmHu3LkwMDDAiBEjXnm65Vm2bBnu3buHwYMHAyg4cH788cfo27cvtm3bBiMjI/z1119YvHgx%0Arly5gq1bt4rfLf5bK6Srq1stsdZUHTt2RFhYGF68eAGJpOA0ICkpCWlpaZBKpTh9+rS4/gEgNjYW%0Abm5uKovP19cXnp6eAIBnz57h8uXLCA0NxYULF7B9+3bUq1ev2mP49ddfMWHCBPj5+SEoKAg6Ojo4%0Ae/YsQkJCkJGRgYkTJ4qfbd++PVauXFliGvr6+tUeZ20XGBiIDz74AMHBwVi1apU4XKFQYP78+Wjf%0Avn2pF1eqStF9Sl5eHv7991+EhITgv//9LyIiIl5qGk2bNsXp06fRsGHDEuNiYmIwe/ZsnDp1qkrj%0Arq00KR8A1Z/PVZUDBw6gefPmSExMxIULF+Ds7KzukGpXQTps2DB89NFH4jAbGxvcunUL27dv1/iC%0A1NTUVCxIAcDS0hJnz57FkSNHWJCqiJGREYyMjAAUFHEAYGJiorRdKlL0ynlRxadhaWmJjIwMzJkz%0AB0lJSbCxsXnFqCv2448/4vnz55g4cSJmzJiBO3fuoGnTplU2/eTkZCxatAifffYZJk+eLA5/4403%0A0L59e4waNQpfffUVli9fXmXzrO2qMxcrQ09PT2mezZo1w5kzZxAdHV1tBWnxuI8ePQqJRIKFCxeK%0Aw5o2bQp9fX14eXnhxo0bSr+fyqyjuqpjx4549uwZrl69Kl7kOH36NFq1agVbW1ulgjQ7Oxt//fUX%0Axo8fr7L4GjRooLQdmzdvDisrKwwePBj79u3DyJEjqz0GuVyObt26KbUieuutt5Ceno7t27crFaS6%0AurrMu2pibm4Of39/zJ07Fz///DO6desGANi0aRPu3LmDdevWVXsBUHTbWlhYwM/PD6NGjcKtW7fw%0A1ltvVfh9HR2dMvOjKvbTdYmm5QOg2vO5qhIVFQV3d3ccO3YMcrlcIwrSWtNkV1tbG3FxccjKylIa%0A7u/vjzVr1gAoOLAGBQXBzc0Nzs7O8Pb2xt9//w2g4La2h4cHJk2aBBcXF6xYsQJAwcl8//794eDg%0AgL59+2Lz5s3Iz88Xp3/v3j3xO25ubpg6dapScycPDw+EhYVhxowZcHFxQYcOHbBw4UK8ePGiwmXS%0A0dFRuhIcGxsrNh9yc3NDcHAwnj17BuB/t9PXr1+Pd955B++//z6eP3+O+/fvY/r06ejQoQNcXV0x%0AadIkpKWlidNUKBT44osvIJPJ4OLigpkzZ+Lp06eVXf11xtOnT7F06VJ069YNDg4OGD58OH7//XcA%0ABXcJ165di3/++eelmpsWbtvCu11+fn6YO3cuFixYgHbt2kEmk2H9+vVISEjA8OHD4ejoiIEDB+LK%0AlSviNCIjI9G3b1+0adMG3bt3x9q1a0sc4Pbv34927dqhZ8+eqF+/PiIjI0vEIggCVqxYAVdXV3To%0A0AELFiwQm4uPHDmyRDOMQ4cOwdnZGU+ePIFcLoeenh7GjRtX6nIuX74cwcHBAAquJrZo0QKrV69G%0Aly5d8O677+Lhw4e4ffs2fHx84OzsjJ49e+LMmTPlrjuqfC7m5eVh7dq16NWrF9q0aSPuDyrbVKxB%0AgwZKB/wTJ05gwIABcHR0ROfOnREcHIznz5+LcXz44YfYsWMH3n33XbRt2xbTpk3Dv//+i6lTp8LJ%0AyQndunXDgQMHABQ0H4+KisLZs2fRokULpKamQltbG5mZmbhw4YJSHDKZDIcPH0bz5s1fZzXWSba2%0AtjAzM1Nap7/99hs6deoENzc3nDlzRjzOFTYzlMlkePbsGb788kt0794dDg4OGDp0KM6ePas07b17%0A9+LDDz+Eo6MjevXqhZ07dyqNP3LkCN5//304OjrCx8fnpfOvdevWaNeundJjOImJifD29kbbtm3x%0A7rvvIiAgAJmZmeJ4hUKBFStW4L333oOTkxNGjBghLk9x+/fvR5s2bfD9998DKDinuHr1qtLxEgDG%0AjBmDPXv2vFTMVDWGDBmCTp06YeHChcjJycE///yDdevWYdasWeLF1ZSUFEycOFE8F5s+fbrStnv4%0A8CFmz56NTp06oXXr1ujSpQuWLVsmHi9XrFiBMWPGYMKECXBxccHq1avLjKfwznfhfrC0x16KDive%0AZLdQcnIyPvnkEwDAe++9h6+//vp1VlOdoWn5AJQ8nwOA3bt3o3fv3nB0dIS7u7t4nAMKHpFxdnbG%0AkSNHxM94eXkhNTUVgYGBaNeuHTp16oTw8HCl+cjlcnzwwQdwdHRE7969sWvXLqXxhw8fRt++feHo%0A6IjPPvsMjx8/LhHrxYsX8ffff8PNzQ19+vTB0aNHS9ROFZ2T5eXlYeXKlejcuTNcXFywZMkSpdro%0AVdSagtTb2xt//vknunTpgs8//xybN2/GtWvXYGpqKibolClTcPbsWYSFhWHfvn1o0KABfHx8oFAo%0AAAB//PEHmjVrhqioKAwZMgSnTp2Cn58fPvnkExw+fBgzZszA9u3bxZ3G06dP4eHhAT09PURERGDz%0A5s1QKBTw9PQUT8gAYOvWrXj77bcRHR2NOXPmYPfu3Th8+HCZy6JQKPDLL7/gwIEDYvPKS5cuYcyY%0AMXBwcMDevXsREhKCEydOYOrUqUrfPXz4MHbu3Ikvv/wS2tra8PLywp07d7Bx40bs3LkT9+/fx6RJ%0Ak8TPx8bG4sWLF9izZw+WL1+O77//Hlu2bKmajVILTZkyBcePH0dwcDCio6PRunVreHt7Iz4+Hu7u%0A7vDy8sKbb76J06dPo23btmVOJyEhAevWrYOjo6PSFdYDBw7A0NAQ0dHR8PDwwIoVKzBp0iSMHz8e%0Acrkc2traWLRoEQDgypUrWLhwIfz8/HDs2DH4+/tjw4YNOHTokDi9f//9F2fOnEHv3r2hr6+Prl27%0AYt++fSUuiNy6dQtXrlwRc+fEiRMICwsDAAwaNAjHjx9XyunvvvsOvXr1goGBAc6fPw9nZ+cym9E1%0AadIEDRo0UBoWGRmJTZs2Ye3atTA0NBR/h7t378aiRYuwYcOGl9sgdVhlc3Hz5s3YtWsXFixYgGPH%0AjmHZsmX4448/sHHjxpee559//okjR45g6NChAID79+9j8uTJGD16NI4ePYply5bh0KFDSvuQW7du%0A4eTJk9i8eTNWrlyJ77//Hv3790e7du2wf/9+dOzYEQEBAcjOzsZnn32G999/H+3bt8fp06dhbm6O%0ADz/8EGZmZhgxYgQ++ugjLF26FKdOncKLFy9gY2OjkuabtZFMJhML0ufPnyMmJgZubm5wc3PD48eP%0AcfnyZQAFx4g2bdrAyMgIU6dOxdGjRxEUFITo6Gi0bdsWPj4+uHTpEoCCY92iRYvg6emJgwcPwtvb%0AG0uXLhXzISYmBtOmTcOgQYNw4MABdO7cuVLPOdvZ2SExMRFAwb7Nw8MDdnZ2iIqKwurVq3Hjxg2l%0AO5fBwcHYt28f5s+fjwMHDsDe3h4+Pj54+PCh0nQPHz6MBQsWYPny5WIR4enpibS0NHTv3h2ffvop%0A1q1bhwsXLsDQ0BBvv/32K651elULFy7Eo0ePsGnTJgQHB6NDhw4YPnw4gIKbDR4eHjA0NMSePXsQ%0AHh6Op0+f4tNPPxXP72bMmIGbN29iw4YN+P777zF27FiEh4fj5MmT4jzOnj0La2trREVFKbW2Kyoj%0AIwMbNmxAhw4dYGVl9VrL1LRpU/GGSVRUFPv0qARNyQeg9PO5HTt2YO3atfDz88OhQ4fg7e2NhQsX%0A4uDBg+L3cnJysGXLFixfvhxbt27Fn3/+if79+8PExAR79+7FkCFD8OWXX4r9cGzatAkhISH49NNP%0AcfDgQXh6eiIkJATffPONGO/06dMxePBgHDhwADKZrNT96/79+2Fubg5nZ2e8//77ePbsmVJcz58/%0Ar/Cc7KuvvsKuXbsQEBAAuVyO+/fvv36fH0Itcv78eWHSpCLdt5wAACAASURBVElCu3btBDs7O8HO%0Azk4YOHCgkJiYKCQlJQl2dnbCuXPnxM8/fPhQCAkJEdLS0oTVq1cLLVq0EJ49eyaOHzFihBAaGqo0%0AjwMHDgiOjo5CXl6eIJfLBTc3N+HFixfi+NzcXMHJyUn47rvvBEEQhNGjRwtDhgxRmsaAAQOEwMBA%0AQRAE4dy5c4KdnZ3Qtm1bwcnJSXBychJatGghODg4CDNnzhSys7MFQRCESZMmCcOHD1eazsmTJwU7%0AOzshMTFRuH37tmBnZyfs3r1bHP/LL78IdnZ2wj///CMOS0pKEpYtWybk5OQI/v7+wrvvvivk5+eL%0A4z///HNh7NixlVvxtVDh+oyJiRGHXbt2TbCzsxPOnDmj9NlBgwYJU6dOFQRBEFavXi307NlTHCeX%0AywU7Oztx2zo5OQmtW7cWXF1dBX9/f+HBgwfiZ6dPny5069ZN3B6ZmZmCnZ2dsHbtWvEz27dvF1xc%0AXARBEIQjR44Ijo6OwpUrV8TxsbGxwt27d8W/N2zYINjb24vz+eGHHwQ7Ozvhhx9+ED+zfPlywcnJ%0ASXj06JFS3G3atBFycnKEzMxMwcHBQfjxxx8FQRCEBw8eCK1atRLXQ48ePYSZM2cqrZN169YpLXO7%0Adu0EQRAEhUIh2NnZCStWrBA/e+LECaFly5bCvXv3xGE//vhjifVfV1VVLh4/flw4deqU0uenTZsm%0AeHl5CYIgCL/99ptgZ2cnpKWlCYJQsP9r1aqVUt7a2dkJI0aMELKysgRBEIRLly4JdnZ2wi+//CJO%0AMz4+Xrh586YgCP/L/6L7oAEDBgiffPKJ+Pdff/0l2NnZiXns7+8veHp6KsX54MEDYenSpUKvXr3E%0AfXv79u2FPXv2iJ8p7bdW+I9KksvlwrvvvisIgiCcPXtWcHJyEnJzcwVBEIT+/fuL+53Ro0cLK1as%0AEK5fvy7Y2dkJv/76q9J0hg4dKvz3v/8V8vPzBTc3NyEsLExp/NKlS4V33nlHyM/PFyZPnqy07QWh%0A4NjWrVs38e9u3boJX331VakxL1++XGjVqpX4/48++khpfGpqqmBnZyfExcUJWVlZQuvWrYV9+/aJ%0A4xUKhRAaGiokJSUJ+/btE+zt7YXjx48Ljo6OwrFjx0rMLzExUZg1a5bQsWNHMe969uyp9Fv09/cX%0A7O3tS+Tcp59+Wuoy0Kvbvn270KpVK6Fdu3ZKx4tdu3YJXbp0EfLy8sRhz549ExwdHYUjR46I371x%0A44bS9Dp37iysX79eEISCfLK3txd/A4JQcp/i6Ogo2NnZCY6OjkJsbKz4ueXLlwt9+vRRmnbRYbdu%0A3RLs7OyECxcuCIJQsG+dP3++IAj/Owcsujz0ctSdD+Wdz3Xq1EnpfFwQBGHNmjVCv379BEH43/H2%0A7Nmz4vjx48crHbOzsrLE87W8vDxBJpMJK1euVJpmSEiI0KlTJ0EQBGHixIni8bzQhAkTlKaZk5Mj%0AtG/fXli0aJE4zN3dXXB3dxf/ruicrDCWwnUlCAW1T6dOnYQ5c+YIr6rWPEMKAC4uLnBxcUFeXh6u%0AXLmCn376CTt37oSvry9mzpwJAOLzMgDQqFEjzJo1S/xbKpWifv364t/Xrl1DfHy80oPr+fn5yMnJ%0AQUpKCq5evYqHDx+iffv2SnE8e/YMSUlJ4t/FnzEwMjISr9IUCg8Ph1QqhZaWFurVqwczMzOxswkA%0AuH79Ot577z2l7xTO9/r16+JyNWvWTByfmJgIU1NTpWH/+c9/xE5KgIJnc4o2vzMxMSnRwyIVuH79%0AOgCUaGvfvn37Es3WitLV1UV0dDQAIDU1FUuWLIGuri6mTZsGU1NTpc82a9ZM3B6FzYKKNkmsX7++%0AeKeya9euaNWqFQYNGoS33noLnTt3Rt++fWFpaSl+PioqCh06dBDn8+6778LQ0BARERFKPa9ZW1vD%0AxMRE/NvBwQHPnz9HcnIy7Ozs0LNnTxw+fBg9evTA0aNHIZVKIZPJAAANGzYs0SxkxIgReP/99wEA%0AP/zwg9gEvuhyFl2vjRs3hoWFhTjMycmpzPVJr5aLPXv2xPnz57FixQrcvHkTSUlJ+Pvvv8XtWJq+%0AffuKLSpevHiB5ORkrFixAp988gnkcjkcHBzQp08f+Pj4wNLSEp06dUKvXr3QunVrcRo6OjpK21tf%0AX79ETgNQugNfnKmpKWbMmIEZM2YgJSUFZ86cwa5duzB//ny8+eab6NSpEwDl3xqVr2PHjpg3bx7u%0A3r2L3377Da6uruLdZjc3N/zxxx/w9fXFpUuX8N///le8M1k859q1a4eTJ0/i4cOHuH//fonxrq6u%0ACA8Px4MHD0o9jjk5OSE+Pv6lYn7y5In4bPW1a9dw7dq1Up99SkpKgkQigUKhUDrmSyQS+Pv7Ayho%0AtpaXl4dp06YhLy+v1OfqbW1tERISAkEQkJCQgF9++QXbt2+Hr68vfvzxRzRu3BhAwXlF8R51i55L%0AUNUYNWoU1q9fj8GDBysdL65du4b09HS0a9dO6fO5ubniudjHH3+M48ePIyIiAsnJyUhISEBaWhry%0A8vLEzzdp0qREi4ui+xRBEJCRkSHezfzmm2/g4uJSXYtLFVB3PpR1PpeWlob09HQsXrxYab/w4sUL%0ACIKg1EKt6F12fX19pWNl0WNjeno6MjIySj3mb926FRkZGUhMTCzRaWXbtm2RkJAg/v3jjz8iMzNT%0AqYl5v379sGLFCly8eBFOTk4VnpPdv38fGRkZSsf5evXqwd7eHq+jVhSk9+7dw4YNGzBhwgRIpVLo%0A6OjA0dERjo6OaN++vdKzouUpfgDR1dWFj49Pqd0iN2nSBLq6urCxscHatWtLjC88aAIotUmZUOw5%0Av6ZNmypt/IpiKzqNooWrnp6e+P+iw8tSWm+dxWOjAmWdYOTn55e7rrW0tMSdjpWVFcLDwzFw4EB8%0A/vnniIiIUMqP0qajrV16y3p9fX3s3r0bf/75J3755RecPn0aO3fuxJQpUzBu3DjxOYGbN28qvd4g%0ALy8PZ86cUercqHgeFOZAYWwDBw7EpEmT8PTpUxw6dAj9+/cX43JxccGBAweUeuxs2LCh2KNg4Ulb%0AUUXXZWkdELBX1PK9Si6uWbMGW7ZsweDBg/Huu+/i888/x5YtW3D//v0y52NgYKB0wLS2toahoSE8%0APDxw9uxZdOnSBatXr8b169dx6tQpnD59GuPGjcPgwYPF54ZL28dUptOJ9evXw8bGBj179gQAvPnm%0Amxg6dCgGDBiAXr164eTJk2JBWvS3RuVr1qwZ3nzzTVy8eBFnzpxB//79xXGdOnXCrl27cOnSJejo%0A6MDJyQmnT58udTqFOVf02FNU4QmeRCKBlpZWieNLZX7rV65cEfdlurq66NSpE+bNm1fic6ampkhJ%0ASXmpaS5duhSRkZGYO3cuIiMjIZFI8OTJEyxfvhzDhw+HnZ0dtLS00LJlS7Rs2RK9evVC3759ERMT%0AI57U1a9fn3mnAtra2tDT0yv1XK1FixZKva4WMjY2Rl5eHry9vXH79m18+OGHGDhwIBwcHEr0xlpa%0ADhffp7z11ltwdnbGb7/9hp07d5ZZkBYtbKh6qDsfyjqfK9ynLViwoMQNK0D5mFj8eF3WsbG8Y37h%0AMr/M/nX//v0AID67DPzvfG/Pnj1wcnKq8JyscPzr7MtLUyueIdXT08PevXuVnp0rZGxsDC0tLfEu%0AQOFzMUBBO/N33nmnzHbPhb30WllZif8SExPFuz22tra4c+cOGjZsKI5v3LgxQkJCxKvJVcXa2rpE%0Apx7nz58Xx5X1nYcPHyodmJOSktCxY0fcuXOnSuOrCwrXc/HtEBcXJ457mRNtU1NTLFq0CFeuXHmt%0ATgx+/fVXrF+/Ho6Ojpg4cSIiIiIwbNgwsdOP/fv3o0GDBti7dy+io6PFf2vXrkV+fr5S50ZJSUli%0Ab66Fy6Svr48333wTQMEJqqGhIfbu3YsLFy5gwIAB4meHDx+Op0+flnj4vlBqamq5y9GyZUvcv39f%0A6R1eRX+nVNKr5GJ4eDimTp2KefPmYciQIWjVqhVu3bpV6QtQhZ/Pz8/Hn3/+iSVLlsDW1hY+Pj7Y%0Atm0bJk+e/Frvfy4e98WLF7Fu3boSHSbUq1cP9evXh5mZ2SvPq66TyWT4/fffce3aNXTu3Fkc3r59%0Ae+Tn52P//v1o37496tWrJ/YcGRcXpzSNuLg42NjYwNDQEBYWFiXGnz9/HlKpFCYmJmjZsmWJnH3Z%0A3/pff/2FCxcuiBeIbWxskJSUhDfeeEM8/mpra2Px4sW4d+8emjdvDolEojT9/Px89OnTR+zDQUdH%0AB3379kVgYCBu3rwp7sP09fVx6NAhyOXyEnEYGxsDAPNOg9jY2OD27dswNTUVc6FRo0YICQnBjRs3%0AcPnyZZw9exZfffUVpk6din79+sHExAQPHjx45QvwgiAoFQPF35GbnJz8UtOpCa8IqWlUmQ+lnc81%0AatQIZmZmuHv3rlL9cPr0aWzduvWVtnlhL/ul7V+bNGkCQ0ND2Nvbl7t/LexTxMPDQ+mc8MCBA3Bz%0Ac8PRo0eRnZ1d4TmZmZkZpFKp0rzy8vLw119/VXq5iqoVBampqSm8vb0RFhaGNWvWICEhAcnJyTh+%0A/Dhmz56NQYMGwdXVFT169EBQUBBiY2ORlJSE2bNnw8jISKlJT1Hjxo3D4cOHsXHjRrFjjoCAANSv%0AXx/16tWDu7s7GjVqhClTpiA+Ph6JiYmYPn06Ll26BFtb2ypdRl9fX8THx2PJkiX4+++/8euvvyIo%0AKAjvvfdemQWpm5sbWrVqBX9/f1y+fBl//fUX5s+fD2tr6yp97Udd8Z///Ad9+vRBQEAAfvvtNyQl%0AJSE4OBgJCQni1SYDAwM8fvwYN2/eVCrwinvvvffw4YcfIjw8/JUvXkgkEqxevRo7d+7EnTt3EBcX%0Ahz/++ANt27YV3z3q7u6ONm3awM7OTvzXq1cvODs7Y//+/WLTkSdPnsDPzw8JCQn48ccfsXr1avj4%0A+IhXvHR0dNC/f3+sXLkSDg4OSjlnbW2NhQsXYu3atZg9ezZiY2ORkpKCP/74AzNnzsTq1avRsWPH%0AMpfDzc0NLVu2hJ+fHy5fvozY2FgsXrz4ldZJXfEquWhhYYFff/0Vf//9NxITE7FgwQLEx8eX21Q2%0ANzcX6enpSE9PR1paGs6fP48lS5bAwsICMpkMBgYG2LFjB1auXIl//vkHV69excmTJ8vt0KsiBgYG%0ASE1NxZ07d/DixQtMnDgRSUlJGDt2LM6dO4eUlBTExsZi9uzZePr0qdjBElVex44dcfDgQUilUqXf%0AdP369dGuXTt8//334vtHmzdvjg8++ACBgYE4ffo0kpKSEBISgitXrog5N27cOGzfvh2RkZFITk6G%0AXC7Hzp07MWbMGGhpacHT0xPx8fFis/GIiIhSO/h7+vSpmHe3b9/G4cOHMW7cOLi6uop3ckePHo3M%0AzEzMmjULCQkJiI+Px7Rp08RXcTRo0AAff/wxVqxYgVOnTuHWrVtYuHAhHj9+XKKZerNmzTBhwgR8%0A9dVXSEpKgra2NqZPn46dO3ciODgYly9fxu3bt3Hq1ClMnDgRMpms1DsfpB4DBw6EsbExpkyZgsuX%0ALyMhIQHTpk1DfHw8bGxsYG5uDh0dHRw9ehR37tzB+fPnMX78eCgUinL3f4UKczE9PR23bt1CaGgo%0AUlJSxAuzzs7OSE9Px44dO3Dnzh18++23ZbYoKM7AwAAAcPXq1RI9ndKrqe58KK6087lx48Zh8+bN%0AiIyMxO3btxEdHY0lS5bA3Nz8lZdr3Lhx+Oabb7Bv3z4kJycjIiICu3btgpeXF4CCHsDj4uKwatUq%0A3Lx5E7t27RJ7DQcKOs3U0tKCj4/P/7V3/9FN3ff9x182ssEYyfiHHInQk27gJKRAwCt1YHTleCsZ%0ATUx+LFNHHB+IXbccAqEBkyYmEDvhh5rMbVnT2G3sEEZIXXNSG9JsPcsauu1s8wply9qOZgll7upU%0A2B7YElAbBfv7R7+4GP+ULemjKz8ff4F+3ffn+qN77+veq89nwDHhzTffrJKSEv3mN7/pD6cjHZMl%0AJCTo4Ycf1v79+3X06FH94he/UGVl5agXH0YTF4FUkh577DE988wz+ud//mc9+OCDuuuuu/TVr35V%0A9957b//8dV6vVwsWLNCGDRvk8XgUDAZVW1s77CiNf/RHf6TnnntOb7zxhu6++27t3LlzwOdNmzZN%0A+/fv17Rp07R27VqtWbNGH374oQ4cODDkbYoTcfPNN6umpkY/+tGPtHr1aj355JP69Kc/PeQtCVcl%0AJiaqurpa6enpKioq0tq1a+V2u0cdvhrD27Nnj5YuXaqtW7fq/vvv13/9139p//79/Sc1/vRP/1Q3%0A3HCDCgoK9E//9E8jftb27duVmpqqHTt2jGu47KVLl2rXrl369re/rc985jPauHGjli5dqvLy8v7f%0ACRQWFg753qsjSF4dUS43N1dut1tr1qzRjh079NnPfnbQNC733XefLl68qHvvvXfQ59133306fPiw%0A+vr6tG3bNt15553avHmzAoGAvvGNb4w4crPNZlNtba2ys7NVVFSkLVu2MNrgGITaF59//nmdO3dO%0A9913n4qLi3XhwgVt2bJF77333rAnT5qamrR8+XItX75cn/rUp7Rx40bdeOON/du9OXPm6Otf/7r+%0A8R//UatXr9a6det044036vnnnx93ux544AFdvnxZq1at0rvvvqv58+frO9/5jqZPn66ysjLdeeed%0AevTRR3XlyhXV19cP+h02xu6OO+7QpUuX+kPntZYtW6ZLly5p6dKl/Y89++yz+uQnP6lt27bp/vvv%0A1zvvvKO6urr+3zX9xV/8hR577DF985vf1F133aX9+/friSee0Oc+9zlJv/1tenV1tX74wx9q9erV%0AOnLkSP/B1LVeeuml/n53zz33qKamRh6PR9/61rf6b3dzOp3av3+/Ojo65PF4+n/HvH///v59+rZt%0A27Rq1SqVl5fr3nvv1enTp1VXVzfk1c2HH35Yv//7v6/t27ert7dXHo9HL774ot577z2VlJRo1apV%0AeuaZZ7RkyRLV1NRMfOUjbFJSUvTyyy8rKSlJRUVFevDBByVJBw4cUHp6utxut3bv3q3vfe97+sxn%0APqMvfelL+oM/+APdfffdo16hv3z5cn9fXL58ue69914dP35cX/7yl/vnwFy2bJkeeeQRVVdX6+67%0A79a//du/adOmTWOq/epJ4kcffZRpX8Ikkv1hONcfzxUWFuqLX/yivvWtb2nVqlX6+te/rk2bNg07%0APd5YPPjgg9q0aZNefPFF3XXXXfrrv/5rbd++vf946fbbb1d1dXX/dJVvvvmmHn744f73NzY26o//%0A+I+H/Hng8uXLlZOTo4aGhjEdk5WUlOiRRx5RVVWV7r//fl2+fFn5+fnjbpskJfTxg0EAAAAAgAFx%0Ac4UUAAAAAGAtBFIAAAAAgBEEUgAAAACAEQRSAAAAAIARBFIAAAAAgBE20wW0tw8971J6+nSdP38p%0AytVMDDUP5HTaI/K54zVcX4sWK/YPyRp1W6GvWWE9Xstq9UrRqTmW+lo87T/DJV7aHkv9TIr+/jNe%0A/o7RNp71ZoW+ZsX+YMWaJXO5IGavkNpsU0yXEDJqxkisuq6tWnessdp6tFq9kjVrjoTJvB4mc9vj%0ACX/H8YnX9WbFdlmxZslc3TEbSAEAAAAA8Y1ACgAAAAAwwvhvSIHRbN26Vfn5+fr1r3+t1tZWBQIB%0AlZeXKxgMyuv1Ki0tTTk5OSosLDRdKgAAAIAQEEgR0/bv36/U1FRJ0okTJ1RTU6Pm5mY1NDSop6dH%0ARUVFys3NVWlpqTwej5KSkgxXDAAAAGCsYjaQFmw9Ikl6+Yl8w5XAlB/84Aey2+1atGiRent7lZGR%0AIUlyuVxqa2tTMBiU2+2WJDkcDgUCgf7XDCU9fbrxH5mPNMLY1T7/RtU90SpnzGJtFL7Jptj7tiS2%0Ah1Z36NAh/eQnP1EwGNTJkye1dOlSXblyRQkJCVqzZo1cLldY7vpg/wlAip99x9VtmmT9tmBoMRtI%0AgTfeeEMOh0NnzpyRpP4rpT6fT9nZ2ert7ZXP55Pb7VZXV5ccDseIn2d6+G2n0z6mofNNT09zvbHW%0AbRKBGVZwNWA+//zzeuGFF7Rz504tWLBAiYmJmjt3rmpra7nrAwAw6RBIEbO+9rWvSZK++93vaurU%0Aqero6FBFRYX8fr8qKyvV3d0tr9erxsZGrVy5UjYb3RlAbDt9+rSuXLmi2267TY8//rjy8vJ07Ngx%0AHTx4UB0dHWG962OynqiZrO0GAKviCB4x7/777x/ycbvdrqqqqihXAwDj99prr+nhhx/WxYsX9f77%0A7ysvL08zZ87s/wlCOO/6iPU7GyLBCnd0jAWhGsBkQiAFACBK3n//fc2ePVuSdObMGe3atUuBQEDb%0Atm1TX18fd30AACYd9nYAAETJgQMH+v/91FNPDXqeuz4AAJNNoukCAAAAAACTE4EUAAAAAGAEgRQA%0AAAAAYASBFAAAAABgBIEUAAAAAGAEgRQAAAAAYASBFAAAAABgBIEUAAAAAGAEgRQAAAAAYASBFAAA%0AAABghM10AQBg0smTJ1VfX6/U1FRlZmZq2rRpam1tVSAQUHl5uYLBoLxer9LS0pSTk6PCwsKo1Vbs%0AfTtqywIAADCBQApgUvP7/dq5c6dmzJih4uJiJScnq6amRs3NzWpoaFBPT4+KioqUm5ur0tJSeTwe%0AJSUljfiZ6enTZbNNGfS402mfUK0TfX+sLy8crFgzECktLS3avHmzmpqaVF5eritXrighIUFr1qyR%0Ay+UydrINAK5FIAUwqa1YsUJ9fX2qrq5WQUGBjh8/LklyuVxqa2tTMBiU2+2WJDkcDgUCAWVkZIz4%0AmefPXxr0mNNpV3t7YEK1TvT9oQhHvdEWjZoJvLCK9vZ2HT58WCkpKZKkd999VwsWLFBiYqLmzp2r%0A2trakE+2AUPhxAcmikAKYFK7cOGC9uzZo4KCAi1ZskRvvfWWJMnn8yk7O1u9vb3y+Xxyu93q6uqS%0Aw+EwXDEAjM7pdKqsrEwlJSXq6+vT448/rry8PB07dkwHDx5UR0fHmE+2DXfXRyRx8md8hlpvkVyX%0AnPhAOBBIAUxqu3fvVktLi15//XU1NTUpLy9PFRUV8vv9qqysVHd3t7xerxobG7Vy5UrZbGw2AVjL%0AxYsX9f777ysvL08zZ87sv/NjrCfbhrrrI5KseIdGLBhuvY20Lif+U5LwnfiQRj/5YaUTFVaq9Vom%0A6ubICrCQq4PcvPxEvuFK4sfevXtHfN5ut6uqqipK1QBA+M2YMUNnzpzRrl27FAgEtG3bNvX19XGy%0ADWE10RMf0ugnP6xyosKqJ1UiWfdIQZetDwAAQJyqq6uTJD311FODnuNkG8KJEx8YL3oFAFjEtdPA%0AcJUcABArOPGBiUg0XQAAAAAAYHIikAIAAAAAjCCQAgAAAACMIJACAAAAAIwY06BGLS0t2rx5s5qa%0AmlRbW6vW1lYFAgGVl5crGAzK6/UqLS1NOTk5KiwsHPSakeYbAgAAAABMTqMG0vb2dh0+fFgpKSnq%0A6enRiRMnVFNTo+bmZjU0NKinp0dFRUXKzc1VaWmp7rnnnkGvWb9+fTTaAgAAAACwkFEDqdPpVFlZ%0AmUpKStTZ2dl/tdPlcqmtra1/0ltJcjgc8vv9g14zkvT06bLZpoyw/OEnUY1FVqtXsmbNAAAAAKLj%0A6tRzkZh2LqR5SDMzM9XZ2SlJ8vl8ys7OVm9vr3w+n9xut7q6upSdnT3oNSM5f/7SiM+3twdCKdEo%0Ap9NuqXqlyNZM0AUAAAAwkpACqc1mU15enioqKuT3+1VZWanu7m55vV41NjZq5cqVQ74GAAAAAIDr%0AjTmQ1tXVSZLWrl074HG73a6qqqoBj13/GgAAAAAArse0LwAAAAAAIwikAAAAAAAjCKQAAAAAACNC%0AGtQIwPhEcqhsAAAA6XfHG4CVEEgBAIiC1tZWbdiwQfPmzZPT6VRaWppaW1sVCARUXl6uYDAor9er%0AtLQ05eTkqLCw0HTJAABEHIEUAIAoOH78uLKysiRJixcvVkNDg2pqatTc3KyGhgb19PSoqKhIubm5%0AKi0tlcfjUVJSkuGqAQCILAIpAABRsHDhQi1btkxZWVlat26dZs+eLUlyuVxqa2tTMBiU2+2WJDkc%0ADgUCAWVkZAz7eenp02WzTRn2eafTHt4GWMRkbTcAWBWBFACAKDh16pQWLVqkxMRETZ06VW1tbZIk%0An8+n7Oxs9fb2yufzye12q6urSw6HY8TPO3/+0ojPt7cHwla7VTid9rhoN6EawGRCIAUAIApuuukm%0APffcc8rIyFB+fr4uX76siooK+f1+VVZWqru7W16vV42NjVq5cqVsNnbRAID4x94OAGIMoyTGp/nz%0A52vfvn3DPm+321VVVRXFigAAMI95SAEAAAAARhBIAQAAAABGEEgBAAAAAEYQSAEAAAAARhBIAQAA%0AAABGEEgBAAAAAEYw7QsAAEAcamlp0ebNm9XU1KTa2lq1trYqEAiovLxcwWBQXq9XaWlpysnJUWFh%0AoelyAUxSBFIAsKCrc5W+/ES+4UoAxKL29nYdPnxYKSkp6unp0YkTJ1RTU6Pm5mY1NDSop6dHRUVF%0Ays3NVWlpqTwej5KSkkyXDQvixAcmikAKAAAQZ5xOp8rKylRSUqLOzk5lZGRIklwul9ra2hQMBuV2%0AuyVJDodDgUCg/zXXS0+fLpttStRqlySn0x7V5cWzSK5LTnwgHAikAAAAcSwzM1OdnZ2SJJ/Pp+zs%0AbPX29srn88ntdqurq0sOh2PY958/fylapUr6bYBqbw9EdZnxYLjgOdK6nGhYDeeJD2n0kx9WOlFh%0ApVqvNVrdkWgXgRQAACCO2Ww25eXlqaKiQn6/X5WVleru7pbX61VjY6NWrlwpm41DQkzMRE98SKOf%0A/LDKiQqrnlQZS90FW49ICv0nQyMFWbY+AAAAcaquZ0aiCQAAHRFJREFUrk6StHbt2gGP2+12VVVV%0AmSgJcYoTHxgvegUAAACAcePEByaCQIqYdfLkSdXX1ys1NVWZmZmaNm0aI7cBAAAAcYRAipjl9/u1%0Ac+dOzZgxQ8XFxUpOTmbkNgAAACCOEEgRs1asWKG+vj5VV1eroKBAx48flxS5kduiYSwjk4XrNeFk%0A1ZHiAAAAENsIpIhZFy5c0J49e1RQUKAlS5borbfekhS5kduiYSwjroXrNeFihZHiCMwAAADWRCBF%0AzNq9e7daWlr0+uuvq6mpiZHbAAAAgDjDETxi1t69e0d8npHbhlfsfbv/36HOEwUAAABES6LpAgAA%0AAAAAkxOBFAAAAABgBLfsAoCklpYWbd68WU1NTaqtrWXOWwAAgCggkAKY9Nrb23X48GGlpKSop6dH%0AJ06cYM5bAACAKCCQApj0nE6nysrKVFJSos7Ozv75bMM9520kpqeJ5JQ3VpxOx4o1AwAwmRFIAeAa%0AmZmZ6uzslBTeOW8jNZ9rpOaItcL8s9eLRs0EXgAAfjejQzhmcyCQAsA1bDabpea8vXaKH4lpfgAA%0AgLXEzlEVABhWV1cnSVq7du2Ax5nzFgAAIDKY9gUAAAAAYETIV0hbW1u1YcMGzZs3T06nU2lpaUyP%0AAAAAABhy/c83ACsJOZAeP35cWVlZkqTFixeroaFhQtMjDDca5VVWG0DCavVK1qwZAAAgVoRzgBdg%0Asgk5kC5cuFDLli1TVlaW1q1bp9mzZ0sa//QIQ41GeS0rjfLIqJSDPxsAAAAAhhPyb0hPnTqlYDCo%0AxMRETZ06VW1tbZJ+Nz2C2+2Wz+eTpDFNjwAACJ9i79vcugUAAEYVK8cMIV8hvemmm/Tcc88pIyND%0A+fn5unz5smWmRwAAAAAAxI6Q0+L8+fO1b9++YZ9negQAAAY7efKk6uvrlZqaqszMTH3wwQe6cuWK%0AEhIStGbNGrlcLgYFBABMOly+BAAgCvx+v3bu3KkZM2aouLhYXV1dWrBggRITEzV37lzV1taGNCgg%0AAOu49rZIBj4CBiKQAgAQBStWrFBfX5+qq6tVUFCgWbNmKS8vT8eOHdPBgwfV0dER0qCA8TZKfbhM%0A1nYDgFURSAEAiIILFy5oz549Kigo0IIFC3TkyBHl5eVp5syZ/SPU+3w+ud3uMQ0KGE+j1IeLFUe7%0AHwqhenJhyhhMdgRSAACiYPfu3WppadHrr7+upqYm2e127dq1S4FAQNu2bVNfXx+DAgJxJhZGMAVi%0AHXs7AACiYO/evaO+hkEBAQDRdvXEyRtV9xhZPoEUAAAgzrW2tmrDhg2aN2+enE6n0tLS1NraqkAg%0AoPLy8hF/r4zYE6u3+dLPMB6JpgsAAABAZB0/flxZWVmSpMWLF+vEiRN6+umn9cADD6ihocFwdYgX%0A9LP4U+x9O+K3nnOFFAAAIM4tXLhQy5YtU1ZWltatW6fZs2dLklwul9ra2kZ872gjOkeCVQZ2Kth6%0AZMD/x3Lr43BtG0+bx/KeaK7LifQzKb5GD7dSrdcKte5wtJNACgBxKFZv5wJgxqlTp7Ro0SIlJiZq%0A6tSp/eHA5/MpOzt7xPeONqJzuMXDaMkj1T/cc+Np81jeM9Jrwh2aJtLPpPgZPdzKfbi9PRDSFdGx%0AtnOkvkYgBQAAiHM33XSTnnvuOWVkZCg/P1+XL19WRUWF/H6/KisrTZeHOEE/w3gQSAEAAOLc/Pnz%0AtW/fPtNlQPF9Bwv9DOPBoEZAGETjB98AAABAvOEKKQAAABBl0TqRHc9XZBEfuEIKAAAAAAhZOO4S%0A5AopAMQIbvsGgPG7dhtq+mpgtK9+AlbGFVIAAAAAgBFcIQUAAADGyORVSa6IYjQj/WY4Vn9PzBVS%0AYJJiZGAAAACYRiAFAAAAABjBLbsAAADAMLibCLF6q+tYWKH/EkgBIAoKth6RZM2dGQAACI2VQ+x4%0ATGSUa27ZBQAAQFxivAQg9nGFFAAAAJNeLF/RIlSH33j+3rHcR6yMQAoAAADLIRzACmKxn8baCQ4C%0AKQDEsYn8pgMAACDSCKQAhhWLZ/UAABhNrF0BGgv2uQgnK30HCKQAAAAAEKKJnESIxTuYrs4IEG0E%0AUgAwLFpnMTn7jrGiryAWhaNfXv8ZsXgVie/f+MVbQJwsCKQAAADA/0cgjC+R+HuOdCIjFk9yxDoC%0AKQAAGBJXDABY0URDYSRD7ESu3g713ng4gUIgBQAAksZ2EBcPBz8A4gPbo9+x8pVZAikAAJMUB3PA%0A8Kx8gI/BxrO9ow9EB4EUAAAAcY1ggeGEo2+Y6F/x1KcJpAAwyXBVDOFAP0IkRKtfxdPB/GR0/d/P%0ASn/PUGq1cjtDQSAFRsFB1/AY8ASYPOL1QAjWF699M17bZRrrNfYQSAFgkuJkC66ayAHa9e+lPwFA%0AaKwwP24kEUgBRBShZ2iTbWcDc4bqa5H8PvKdR6Sx/Zy84v1vH+/tG05EAunZs2fl9XqVlpamnJwc%0AFRYWRmIxAH0NUUNfQzREq59F46BnLMsgtJoTib4WyskITlxMHuw/MZqIBNL6+noVFRUpNzdXpaWl%0A8ng8SkpKisSiJmy4DeJItyANt5N9o+qeMFeH0Vipr8Ha4rmvjRQcRjtYjPbVt3gXzn5mhTPt46mR%0A/hUe0dimDXWMNda/OWMUxI943n8iPCISSDs6OuR2uyVJDodDgUBAGRkZQ77W6bQP+Xi0wt1wyxlp%0A+SM9N1x7YpkVa74qHH1tNGPpi6O9JhyfMdbXRHN54aw51k20r12/HuJlvcRaO6y8PZOstf+MVVbv%0AA9ESif3nWLZzE9mvTPa+bVXh3n8i/iRG4kPdbrd8Pp8kqaurSw6HIxKLAehriBr6GqKBfoZooa8h%0AWuhrGE1CX19fX7g/tL29XV6vV6mpqZo/f748Hk+4FwFIoq8heuhriAb6GaKFvoZooa9hNBEJpAAA%0AAAAAjCYit+wCAAAAADAaAikAAAAAwAgCKQAAAADACAIpAAAAAMCIiMxDOhFnz56V1+tVWlqacnJy%0AVFhYaLqkAU6ePKn6+nqlpqYqMzNT06ZNU2trqwKBgMrLyxUMBmO2/q1btyo/P1+//vWvLVNzPGht%0AbdWGDRs0b948OZ1Obd261XRJo2ppadHmzZvV1NSk2traAf1luLnDMLRY3aZdvy374IMPdOXKFSUk%0AJGjNmjVyuVyD6jbZF67/HqWlpY26HZtsfTdW+1okjKc/IHZcu4+prKxUQkKCEhMTtXHjRvX09Ez6%0A7/JQxnP8aaX1NlKfuHjx4qDjqFho20g1v/nmm/rJT36iYDCokydP6tixYyovLx+wn7399tujWm8s%0A96GYC6T19fUqKipSbm6uSktL5fF4lJSUZLqsfn6/Xzt37tSMGTNUXFys5ORk1dTUqLm5WQ0NDerp%0A6YnJ+vfv36/U1FRJ0okTJyxRc7w4fvy4srKyJEmLFy82XM3o2tvbdfjwYaWkpKinp2dQf1m/fr3p%0AEi0lVrdp12/Lurq6tGDBAiUmJmru3Lmqra0dUPc999xjtC9c/z1qaGgYcTtmul4TYrWvRUKo/SGe%0A14XVXLuP6erqUltbm77xjW/o5z//uV555RUlJCRM+u/yUEI9/rTSehutT3z0ox8d8H2PhWOT0Wr+%0A4he/KEl6/vnn9cILL0iS3n333QH72WiL5T4Uc4G0o6NDbrdbkuRwOBQIBGLqjM6KFSvU19en6upq%0AFRQU6Pjx45Ikl8ultrY2BYPBmKv/Bz/4gex2uxYtWqTe3t7+emK55niycOFCLVu2TFlZWVq3bp0+%0A+clPxvSBkdPpVFlZmUpKStTZ2TmovyA0sbpNu35bNmvWLOXl5enYsWM6ePDgoLr9fr/RvnD992j2%0A7NkDarl+O2a6XhNita9FQqj9IZ7XhdVcu49JS0vT0qVLtWPHDt144436v//7P0ma9N/loYR6/Gml%0A9TZan1i9evWA7/stt9xivG1j6cenT5/WlStX9LGPfUx9fX16/PHHB+xnox2iY7kPxdxvSN1ut3w+%0AnySpq6tLDofDcEUDXbhwQdu3b9eiRYtUUFCgzs5OSZLP51N2dnZM1v/GG2/oP//zP9XY2KiGhgad%0AO3dOUmzXHE9OnTqlYDCoxMRETZ8+XVaa+jczM3NQH0doYvX7de227NOf/rTef/99SdLMmTP7d0rX%0A1p2dnW20L1z7PZo6dWr/jnG47Zjpek2I1b4WCaH2h3heF1aXkpKiZ599VosXL9asWbP4Lg8j1ONP%0AK6+36/vE9cdRTqcz5tp2fc2S9Nprr+mhhx6SJF28eHHQfjbaYrkPJfTF2NFxe3u7vF6vUlNTNX/+%0AfHk8HtMlDfDkk0+qpaVFs2bN0pQpU3TbbbfpzJkz8vv9qqysVHd3d8zW/93vfldTp05VR0eHZWqO%0ABz/96U/10ksvKSMjQzfffLPWrFljuqQxKSkpUV1dnQ4cODCgv9jtdtOlWUqsbtOu35Zd/bsGAgFt%0A27ZNfX19g+o22Reu/x5dvnx51O3YZOu7sdrXImE8/QGx5eo+5oUXXlBbW5sCgYB27typDz/8cNJ/%0Al4cynuNPq6234fpEa2vroOOoWGnbcDWnp6dr7dq1OnDgQP9rd+3aJel3+9mrtyFHSyz3oZgLpAAA%0AAACAySHmbtkFAAAAAEwOBFIAAAAAgBEEUgAAAACAEQRSAAAAAIARBFIAAAAAgBEEUgAAAACAEQRS%0AAAAAAIARBNJhbNiwQUuWLFF7e/ug5/7jP/5D8+bN08GDB4d8b29vr1555RUVFBRowYIF+vjHP651%0A69bpX/7lX0KqIT8/Xy+++OKwz2/fvl1FRUUhfSYAAAAAxAoC6TAqKiokSbt27RrweDAY1I4dO/Tx%0Aj39cDz300JDv/drXvqa6ujpt3LhRf/M3f6NXX31Vc+fO1ec+9zn967/+a6RLBwAAAABLIJAOIzs7%0AW1/60pf0/e9/X8eOHet//KWXXtKvfvUr7d27VwkJCUO+9zvf+Y4+//nP684779RHPvIR3XrrrXrq%0AqaeUm5urQ4cORasJAAAAABDTCKQjeOCBB/SHf/iHeuaZZ9Td3a1f/vKXqq6u1hNPPKHZs2frV7/6%0AlW655RbV1NRo6dKlWrVqlS5fvqzExEQ1Nzerp6dnwOdVVVVpx44d/f//4IMP9Nhjj+mOO+7Q4sWL%0AtWHDBv3v//7vsPUcOnRI+fn5uv3221VWVqbu7u6ItR0AAAAAIo1AOopnnnlGnZ2deumll7Rr1y59%0A4hOf0Gc/+9kBr3nzzTf16quv6i//8i+VnJys0tJS/f3f/72WL1+uzZs369VXX9UvfvEL3XDDDbrh%0AhhskSRcuXNCaNWvU1dWluro6HTx4UIFAQA899JACgcCgOpqamrR3716tX79ejY2Ncrlc+t73vheV%0AdQAAAAAAkWAzXUCsmz17trZs2SKv16uUlJQhQ2BhYaHmzJnT///i4mLNmTNHr732mv7hH/5B3//+%0A9yVJd9xxh7785S/L5XLpyJEj8vv9+spXvqKZM2dKkvbt26f8/HwdPXpUhYWFA5Zx6NAhrV69Wh6P%0AR5JUVlam5ubmSDUbAAAAACKOK6RjUFhYqJkzZ+rBBx+Uy+Ua9PxHPvKRQY996lOf0je/+U396Ec/%0A0quvvqq1a9fq3//93/Xoo49Kkt577z393u/9Xn8YlaSMjAzNmTNH//3f/z3o89577z197GMfG/DY%0AokWLJto0AAAAADCGQDoGiYmJmjp1qqZNmzbk81OnTu3/989//nM9/fTTCgaDkqTk5GQtWbJE5eXl%0A2r59u9555x2dO3du2M/q7e1VUlLSoMeHGkBpqNcBAAAAgFUQSCOgvr5+wMi8V9ntdk2bNk0zZszQ%0AnDlzdObMGXV2dvY/f+7cOZ05c2bA7b9X3XrrrTp58uSAx37605+Gv3gAAAAAiBICaZjdeuutKigo%0A0JNPPqlXXnlFp0+f1unTp3X06FF5vV6VlpYqOTlZq1evVkZGhrZs2aKf/exn+tnPfqYtW7bI4XDo%0ArrvuGvS5JSUl+tu//VsdOHBAZ86c0Ysvvqgf//jHBloIAAAAAOFBII0Ar9erTZs26ejRo3rggQd0%0A3333af/+/dq4caMeeeQRSb+9zbeurk7Jycl66KGHtHbtWtntdh06dEgOh2PQZ/7Jn/yJ9u7dq9de%0Ae02rV6/WO++8oz//8z+PdtMAAAAAIGwS+vr6+kwXAQAAAACYfLhCCgAAAAAwgkAKAAAAADCCQAoA%0AAAAAMIJACgAAAAAwwma6gPb2wJCPp6dP1/nzl6JcTeRNpnY5nXZD1QAAAACwgpi9QmqzTTFdQkTQ%0ALgAAAAD4rZgNpAAAAACA+EYgBQAAAAAYQSAFAAAAABhBIAUAAAAAGEEgjVPF3rdV7H3bdBkAAAAA%0AMCwCKQAAAADACAIpAAAAAMCISR9IubUVAAAAAMyY9IEUAAAAAGAGgRQAAAAAYASBFAAAAABgBIEU%0AAAAAAGBEzAbSgq1HGGwIAAAAAOJYzAZSAAAAAEB8I5ACAAAAAIywhfqG//mf/9G+ffuUnp6u+fPn%0A69y5c2ptbVUgEFB5ebmCwaC8Xq/S0tKUk5OjwsLCSNQNAAAAALC4kANpIBDQli1b5HK59IUvfEHJ%0AycmqqalRc3OzGhoa1NPTo6KiIuXm5qq0tFQej0dJSUmRqN2SCrYekSS9/ES+4UoAAAAAwKyQA+mC%0ABQt09uxZfeELX9AnPvEJ/fKXv5QkuVwutbW1KRgMyu12S5IcDocCgYAyMjKG/bz09Omy2aYM+7zT%0AaQ+1xHGJ1nKivbxotiva6xAAAACAtYUcSE+dOiWXy6WXX35ZmzZt0ocffihJ8vl8ys7OVm9vr3w+%0An9xut7q6uuRwOEb8vPPnL434fHt7INQSxyVay4n28qK1HKfTPmhZBFQAAAAAIwk5kAaDQT399NPK%0Azs7W7Nmz5XK5VFFRIb/fr8rKSnV3d8vr9aqxsVErV66UzRbyIgAAAAAAk0DIaXHhwoX6q7/6q2Gf%0At9vtqqqqmlBRAAAAAID4x7QvAAAAAAAjCKQAAAAAACMIpAAAAAAAIwikAAAAAAAjCKQAAAAAACMI%0ApAAAAAAAIwikAAAAAAAjCKQAAAAAACMIpAAAAAAAIwikAAAAAAAjCKQAAAAAACMIpAAAAAAAIwik%0AAAAAAAAjCKQAAAAAACMIpAAAAAAAIwikAAAAAAAjCKQAAAAAACMIpAAAAAAAIwikAAAAAAAjCKQA%0AAAAAACMIpAAAAAAAIwikAAAAAAAjCKQAAAAAACMIpAAAAAAAIwikAAAAAAAjCKQAAAAAACMIpAAA%0AAAAAIwikAAAAAAAjCKQAAAAAACNsob7h5MmTqq+vV2pqqjIzMzVt2jS1trYqEAiovLxcwWBQXq9X%0AaWlpysnJUWFhYSTqBgAAAABYXMiB1O/3a+fOnZoxY4aKi4uVnJysmpoaNTc3q6GhQT09PSoqKlJu%0Abq5KS0vl8XiUlJQUidoBAAAAABYWciBdsWKF+vr6VF1drYKCAh0/flyS5HK51NbWpmAwKLfbLUly%0AOBwKBALKyMgY9vPS06fLZpsy7PNOpz3UEsclWsuJ9vKi2a5or0MAAAAA1hZyIL1w4YL27NmjgoIC%0ALVmyRG+99ZYkyefzKTs7W729vfL5fHK73erq6pLD4Rjx886fvzTi8+3tgVBLHJdoLSfay4vWcpxO%0A+6BlEVABAAAAjCTkQLp79261tLTo9ddfV1NTk/Ly8lRRUSG/36/Kykp1d3fL6/WqsbFRK1eulM0W%0A8iIAAAAAAJNAyGlx7969Iz5vt9tVVVU17oIAAAAAAJMD074AAAAAAIwgkAIAAAAAjCCQAgAAAACM%0AIJACAAAAAIwgkAIAAAAAjGBOFkxIsfdtSdIbVfcYrgQAAACA1XCFFAAAAABgBIEUAAAAAGAEgRQA%0AAAAAYASBFAAAAABgBIEUAAAAAGAEgRQAAAAAYASBFAAAAABgBIEUAAAAAGAEgRQAAAAAYASBFAAA%0AAABgBIEUAAAAAGAEgRQAAAAAYASBFAAAAABgBIEUAAAAAGAEgRQAAAAAYASBFAAAAABgBIEUAAAA%0AAGAEgRQAAAAAYASBFAAAAABgBIEUAAAAAGAEgRQAAAAAYASBFAAAAABgBIEUAAAAAGCEbbxvbGlp%0A0ebNm9XU1KTa2lq1trYqEAiovLxcwWBQXq9XaWlpysnJUWFhYThrBgAAAADEgXEF0vb2dh0+fFgp%0AKSnq6enRiRMnVFNTo+bmZjU0NKinp0dFRUXKzc1VaWmpPB6PkpKSwl07AAAAAMDCxhVInU6nysrK%0AVFJSos7OTmVkZEiSXC6X2traFAwG5Xa7JUkOh0OBQKD/NddLT58um23KCMuyj6fEkEVrOdFeXjTb%0AFe11CAAAAMDaxn3L7lWZmZnq7OyUJPl8PmVnZ6u3t1c+n09ut1tdXV1yOBzDvv/8+Usjfn57e2Ci%0AJY5JtJYT7eVFs13XL4uACgAAAGAkEw6kNptNeXl5qqiokN/vV2Vlpbq7u+X1etXY2KiVK1fKZpvw%0AYgAAAAAAcWZCSbGurk6StHbt2gGP2+12VVVVTeSjAQAAAABxjmlfAAAAAABGEEgBAAAAAEYQSAEA%0AAAAARhBIAQAAAABGEEgBAAAAAEYQSAEAAAAARhBIAQAAAABGEEgBAAAAAEYQSAEAAAAARhBIAQAA%0AAABGEEgBAAAAAEYQSAEAAAAARhBIAQAAAABGEEgBAAAAAEYQSAEAAAAARhBIAQAAAABGEEgBAAAA%0AAEYQSAEAAAAARhBIAQAAAABGEEgBAAAAAEYQSAEAAAAARhBIAQAAAABGEEgBAAAAAEYQSAEAAAAA%0ARhBIAQAAAABGEEgBAAAAAEYQSAEAAAAARhBIAQAAAABGEEgBAAAAAEbYIvGhZ8+eldfrVVpamnJy%0AclRYWBiJxQAAAAAALCwiV0jr6+tVVFSkiooK/fCHP1QwGIzEYgAAAAAAFpbQ19fXF+4P3bFjhzZs%0A2CC3262tW7dq+/btysjICPdiAAAAAAAWFpErpG63Wz6fT5LU1dUlh8MRicUAAAAAACwsIldI29vb%0A5fV6lZqaqvnz58vj8YR7EQAAAAAAi4tIIAUAAAAAYDRM+wIAAAAAMIJACgAAAAAwgkAKAAAAADDC%0AZmKhJ0+eVH19vVJTU5WZmalp06aptbVVgUBA5eXlCgaD8nq9SktLU05OjgoLC1VbW6uOjg51dHRo%0A06ZNuummm0yUPqLxtOuVV17R2bNndfbsWX3+85/XrbfearoZg4zWroyMDLW0tGjz5s1qamqSJNXW%0A1g56DQAAAABcy0gg9fv92rlzp2bMmKHi4mIlJyerpqZGzc3NamhoUE9Pj4qKipSbm6vS0lLdeeed%0A+vGPf6wbb7xR6enpcrvdJsoeVajt8ng8+ru/+ztlZ2fL5/MpKyvLdBOGNFq7/uzP/kyHDx9WSkqK%0AJKmnp0cnTpwY8Jr169cbbgUAAACAWGPklt0VK1YoNTVV1dXVKigo6L965nK51NbWpo6Ojv7Q6XA4%0A1NraKkl66qmndMstt+jo0aMmyh5VqO0KBAJav369vvrVr+qRRx5RfX29yfKHNVq7nE6nysrKNH36%0AdElSZ2fnoNcAAAAAwPWMBNILFy5o+/btWrRokQoKCtTZ2SlJ8vl8ys7Oltvtls/nkyR1dXUpKytL%0AdrtdkpSRkaFYnakm1Hb19vbq29/+thISEuR0OnXx4kWT5Q9rtHZdLzMzc9TXAAAAAICReUiffPJJ%0AtbS0aNasWZoyZYpuu+02nTlzRn6/X5WVleru7pbX61Vqaqrmz58vj8ejr3zlKwoEArpw4YKefvpp%0AzZgxI9plj2o87Xr22Wd1+fJl/eY3v9GWLVs0a9Ys080YZLR2XT1ZUFJSorq6OknSgQMHhnwNAAAA%0AAFxlJJACAAAAAMC0LwAAAAAAIwikAAAAAAAjCKQAAAAAACMIpAAAAAAAIwikAAAAAAAjCKQAAAAA%0AACMIpAAAAAAAI/4fvZq8H0TKvJAAAAAASUVORK5CYII=">
            <a:extLst>
              <a:ext uri="{FF2B5EF4-FFF2-40B4-BE49-F238E27FC236}">
                <a16:creationId xmlns:a16="http://schemas.microsoft.com/office/drawing/2014/main" id="{1F238911-BBA7-4F7C-87B9-B973A3B8F3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079E5-C256-43B4-883C-E076B4588F35}"/>
              </a:ext>
            </a:extLst>
          </p:cNvPr>
          <p:cNvSpPr txBox="1"/>
          <p:nvPr/>
        </p:nvSpPr>
        <p:spPr>
          <a:xfrm>
            <a:off x="302514" y="0"/>
            <a:ext cx="954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Numerical Data Exploration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412CA-AF6B-4CC2-AF9D-F135DF2C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5" y="858394"/>
            <a:ext cx="5971407" cy="2954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34080F-60EC-45E8-BC50-986CBBE51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4" y="3607776"/>
            <a:ext cx="5971408" cy="29717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5835A5-9422-47B9-9AD3-FA15EFB241D0}"/>
              </a:ext>
            </a:extLst>
          </p:cNvPr>
          <p:cNvSpPr txBox="1"/>
          <p:nvPr/>
        </p:nvSpPr>
        <p:spPr>
          <a:xfrm>
            <a:off x="6745021" y="2789188"/>
            <a:ext cx="431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Some great features for log transformation:,,,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3DCB48-14E2-48B7-9611-2A50A160154A}"/>
              </a:ext>
            </a:extLst>
          </p:cNvPr>
          <p:cNvSpPr/>
          <p:nvPr/>
        </p:nvSpPr>
        <p:spPr>
          <a:xfrm>
            <a:off x="3291839" y="2796540"/>
            <a:ext cx="1013461" cy="8112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63EE3-DA9D-4EA4-B1AA-719CDAC117A0}"/>
              </a:ext>
            </a:extLst>
          </p:cNvPr>
          <p:cNvSpPr/>
          <p:nvPr/>
        </p:nvSpPr>
        <p:spPr>
          <a:xfrm>
            <a:off x="1328541" y="880256"/>
            <a:ext cx="972699" cy="9561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F3589-2CD2-43DE-BA9A-A10DAC0BDB21}"/>
              </a:ext>
            </a:extLst>
          </p:cNvPr>
          <p:cNvSpPr/>
          <p:nvPr/>
        </p:nvSpPr>
        <p:spPr>
          <a:xfrm>
            <a:off x="3291839" y="3607776"/>
            <a:ext cx="1013461" cy="9566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F8EF24-01BC-4FCA-A3BA-5F6B16996C54}"/>
              </a:ext>
            </a:extLst>
          </p:cNvPr>
          <p:cNvSpPr/>
          <p:nvPr/>
        </p:nvSpPr>
        <p:spPr>
          <a:xfrm>
            <a:off x="302513" y="2804160"/>
            <a:ext cx="1013461" cy="8112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F4704E-EDE4-4EE1-8564-973F0D61F545}"/>
              </a:ext>
            </a:extLst>
          </p:cNvPr>
          <p:cNvSpPr/>
          <p:nvPr/>
        </p:nvSpPr>
        <p:spPr>
          <a:xfrm>
            <a:off x="302512" y="4612178"/>
            <a:ext cx="1013461" cy="9566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6100BC-27EA-4C2B-837D-154D9F98FDC5}"/>
              </a:ext>
            </a:extLst>
          </p:cNvPr>
          <p:cNvSpPr/>
          <p:nvPr/>
        </p:nvSpPr>
        <p:spPr>
          <a:xfrm>
            <a:off x="2301240" y="878483"/>
            <a:ext cx="1013461" cy="9566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68BBD-15AC-4B8A-B46C-56A59EBB32E7}"/>
              </a:ext>
            </a:extLst>
          </p:cNvPr>
          <p:cNvSpPr/>
          <p:nvPr/>
        </p:nvSpPr>
        <p:spPr>
          <a:xfrm>
            <a:off x="5313426" y="864256"/>
            <a:ext cx="1013461" cy="9566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0B6CE2-39D5-4A7A-BEC4-83E7B84FA9D8}"/>
              </a:ext>
            </a:extLst>
          </p:cNvPr>
          <p:cNvSpPr/>
          <p:nvPr/>
        </p:nvSpPr>
        <p:spPr>
          <a:xfrm>
            <a:off x="4307585" y="1839936"/>
            <a:ext cx="1013461" cy="9566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B67C0E-1059-49C5-BB99-5C9127A880E5}"/>
              </a:ext>
            </a:extLst>
          </p:cNvPr>
          <p:cNvSpPr/>
          <p:nvPr/>
        </p:nvSpPr>
        <p:spPr>
          <a:xfrm>
            <a:off x="5313425" y="1832584"/>
            <a:ext cx="1013461" cy="9566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2636E-CBB4-44AD-A21E-4A7233B6CE46}"/>
              </a:ext>
            </a:extLst>
          </p:cNvPr>
          <p:cNvSpPr/>
          <p:nvPr/>
        </p:nvSpPr>
        <p:spPr>
          <a:xfrm>
            <a:off x="2274756" y="4607329"/>
            <a:ext cx="1013461" cy="9566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E18E6E-3C28-413F-8873-B48AD04DDCDE}"/>
              </a:ext>
            </a:extLst>
          </p:cNvPr>
          <p:cNvSpPr/>
          <p:nvPr/>
        </p:nvSpPr>
        <p:spPr>
          <a:xfrm>
            <a:off x="3401574" y="864256"/>
            <a:ext cx="906012" cy="9566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E7C65C-539F-4CC4-8579-40F731054E12}"/>
              </a:ext>
            </a:extLst>
          </p:cNvPr>
          <p:cNvSpPr txBox="1"/>
          <p:nvPr/>
        </p:nvSpPr>
        <p:spPr>
          <a:xfrm>
            <a:off x="6831019" y="5236205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TotalBsmtSF</a:t>
            </a:r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A3EED-73E5-45D1-B1CB-1816D877FF80}"/>
              </a:ext>
            </a:extLst>
          </p:cNvPr>
          <p:cNvSpPr txBox="1"/>
          <p:nvPr/>
        </p:nvSpPr>
        <p:spPr>
          <a:xfrm>
            <a:off x="6838638" y="4312212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GrLivArea</a:t>
            </a:r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93B84B-3C12-4FF1-A295-23B5A4941BC4}"/>
              </a:ext>
            </a:extLst>
          </p:cNvPr>
          <p:cNvSpPr txBox="1"/>
          <p:nvPr/>
        </p:nvSpPr>
        <p:spPr>
          <a:xfrm>
            <a:off x="6831019" y="4777633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LotFrontage</a:t>
            </a:r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E335B3-5A51-4D99-92F9-7C414D5D160F}"/>
              </a:ext>
            </a:extLst>
          </p:cNvPr>
          <p:cNvSpPr txBox="1"/>
          <p:nvPr/>
        </p:nvSpPr>
        <p:spPr>
          <a:xfrm>
            <a:off x="9263246" y="3374399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OverallQual</a:t>
            </a:r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89511-D84B-498F-85EB-1A9434FB9F20}"/>
              </a:ext>
            </a:extLst>
          </p:cNvPr>
          <p:cNvSpPr txBox="1"/>
          <p:nvPr/>
        </p:nvSpPr>
        <p:spPr>
          <a:xfrm>
            <a:off x="6823400" y="3374399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Total Basement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50072D-86FA-45B3-85BE-492783A72E04}"/>
              </a:ext>
            </a:extLst>
          </p:cNvPr>
          <p:cNvSpPr txBox="1"/>
          <p:nvPr/>
        </p:nvSpPr>
        <p:spPr>
          <a:xfrm>
            <a:off x="9263245" y="5236205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1</a:t>
            </a:r>
            <a:r>
              <a:rPr lang="en-US" baseline="30000" dirty="0">
                <a:solidFill>
                  <a:schemeClr val="bg1"/>
                </a:solidFill>
                <a:latin typeface="Abadi Extra Light" panose="020B0204020104020204" pitchFamily="34" charset="0"/>
              </a:rPr>
              <a:t>st</a:t>
            </a: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 Floor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AA76FC-A36B-4970-A150-581739F7FB41}"/>
              </a:ext>
            </a:extLst>
          </p:cNvPr>
          <p:cNvSpPr txBox="1"/>
          <p:nvPr/>
        </p:nvSpPr>
        <p:spPr>
          <a:xfrm>
            <a:off x="9263245" y="4309929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Garage Year Built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B7FEB29-E4DB-4330-9308-0D52758DC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399" y="996802"/>
            <a:ext cx="4798337" cy="15765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8633ABE-6D6F-4B81-9021-1AAD37A8573C}"/>
              </a:ext>
            </a:extLst>
          </p:cNvPr>
          <p:cNvSpPr txBox="1"/>
          <p:nvPr/>
        </p:nvSpPr>
        <p:spPr>
          <a:xfrm>
            <a:off x="9263245" y="4773067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LotArea</a:t>
            </a: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C095CD-3164-41BF-B915-F8DBC1505178}"/>
              </a:ext>
            </a:extLst>
          </p:cNvPr>
          <p:cNvSpPr txBox="1"/>
          <p:nvPr/>
        </p:nvSpPr>
        <p:spPr>
          <a:xfrm>
            <a:off x="6815781" y="3842225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YearBuilt</a:t>
            </a:r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7B5C4F-0416-42A5-8B0A-4399723FC633}"/>
              </a:ext>
            </a:extLst>
          </p:cNvPr>
          <p:cNvSpPr txBox="1"/>
          <p:nvPr/>
        </p:nvSpPr>
        <p:spPr>
          <a:xfrm>
            <a:off x="9255626" y="3842225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BsmtUniSF</a:t>
            </a:r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4EBF1A-0D78-4815-AD12-B6C82581FFE3}"/>
              </a:ext>
            </a:extLst>
          </p:cNvPr>
          <p:cNvSpPr txBox="1"/>
          <p:nvPr/>
        </p:nvSpPr>
        <p:spPr>
          <a:xfrm>
            <a:off x="6831019" y="5694777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GarageArea</a:t>
            </a:r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CA1542-DC49-4E0C-9F76-8E1C7C3AD194}"/>
              </a:ext>
            </a:extLst>
          </p:cNvPr>
          <p:cNvSpPr txBox="1"/>
          <p:nvPr/>
        </p:nvSpPr>
        <p:spPr>
          <a:xfrm>
            <a:off x="9263247" y="5694777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KitchenAbvGr</a:t>
            </a:r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5C2E83-276F-4090-936D-F7CEAF2D6B9F}"/>
              </a:ext>
            </a:extLst>
          </p:cNvPr>
          <p:cNvSpPr txBox="1"/>
          <p:nvPr/>
        </p:nvSpPr>
        <p:spPr>
          <a:xfrm>
            <a:off x="302514" y="0"/>
            <a:ext cx="954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Numerical Data Correlations (Heatmap)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7387C-24A5-44D9-B1FF-5C1F70CD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052" y="940382"/>
            <a:ext cx="6565149" cy="5570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8DF3D7-6856-4D73-B666-F0F76652F8B9}"/>
              </a:ext>
            </a:extLst>
          </p:cNvPr>
          <p:cNvSpPr txBox="1"/>
          <p:nvPr/>
        </p:nvSpPr>
        <p:spPr>
          <a:xfrm>
            <a:off x="533733" y="1689457"/>
            <a:ext cx="3271911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1</a:t>
            </a:r>
            <a:r>
              <a:rPr lang="en-US" baseline="30000" dirty="0">
                <a:solidFill>
                  <a:schemeClr val="bg1"/>
                </a:solidFill>
                <a:latin typeface="Abadi Extra Light" panose="020B0204020104020204" pitchFamily="34" charset="0"/>
              </a:rPr>
              <a:t>st</a:t>
            </a: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 Floor &amp; Total Basement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7036E-CBAF-421A-A9C0-BFBA7CE30F19}"/>
              </a:ext>
            </a:extLst>
          </p:cNvPr>
          <p:cNvSpPr txBox="1"/>
          <p:nvPr/>
        </p:nvSpPr>
        <p:spPr>
          <a:xfrm>
            <a:off x="533730" y="3275559"/>
            <a:ext cx="3271911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Garage Area &amp; Garage Cars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7A80F-231D-40A3-9638-EF1F42853165}"/>
              </a:ext>
            </a:extLst>
          </p:cNvPr>
          <p:cNvSpPr txBox="1"/>
          <p:nvPr/>
        </p:nvSpPr>
        <p:spPr>
          <a:xfrm>
            <a:off x="533730" y="2744477"/>
            <a:ext cx="3271911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Garage Year Built &amp; Year Built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CA496-47D6-4132-866D-82BEBB8B09D8}"/>
              </a:ext>
            </a:extLst>
          </p:cNvPr>
          <p:cNvSpPr txBox="1"/>
          <p:nvPr/>
        </p:nvSpPr>
        <p:spPr>
          <a:xfrm>
            <a:off x="533731" y="2219833"/>
            <a:ext cx="3271911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Total Rooms </a:t>
            </a:r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Grd</a:t>
            </a: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 &amp; Gr Liv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BF20E5-0A0D-4D73-8FA3-16A4816EEFCC}"/>
              </a:ext>
            </a:extLst>
          </p:cNvPr>
          <p:cNvSpPr txBox="1"/>
          <p:nvPr/>
        </p:nvSpPr>
        <p:spPr>
          <a:xfrm>
            <a:off x="533731" y="1210487"/>
            <a:ext cx="362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badi Extra Light" panose="020B0204020104020204" pitchFamily="34" charset="0"/>
              </a:rPr>
              <a:t>corr</a:t>
            </a:r>
            <a:r>
              <a:rPr lang="en-US" dirty="0">
                <a:latin typeface="Abadi Extra Light" panose="020B0204020104020204" pitchFamily="34" charset="0"/>
              </a:rPr>
              <a:t> &gt;= 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8E346-B92C-49CD-A7D0-1922E5E9A5CB}"/>
              </a:ext>
            </a:extLst>
          </p:cNvPr>
          <p:cNvSpPr txBox="1"/>
          <p:nvPr/>
        </p:nvSpPr>
        <p:spPr>
          <a:xfrm>
            <a:off x="507603" y="4185738"/>
            <a:ext cx="362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badi Extra Light" panose="020B0204020104020204" pitchFamily="34" charset="0"/>
              </a:rPr>
              <a:t>corr</a:t>
            </a:r>
            <a:r>
              <a:rPr lang="en-US" dirty="0">
                <a:latin typeface="Abadi Extra Light" panose="020B0204020104020204" pitchFamily="34" charset="0"/>
              </a:rPr>
              <a:t> &lt;= -0.4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29CB2-E472-4DB2-94F7-1CD1A6D568FC}"/>
              </a:ext>
            </a:extLst>
          </p:cNvPr>
          <p:cNvSpPr txBox="1"/>
          <p:nvPr/>
        </p:nvSpPr>
        <p:spPr>
          <a:xfrm>
            <a:off x="533730" y="4663429"/>
            <a:ext cx="327191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Basement Full Bath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4CB7A-7A74-428D-B0BC-86174CDC8FDC}"/>
              </a:ext>
            </a:extLst>
          </p:cNvPr>
          <p:cNvSpPr txBox="1"/>
          <p:nvPr/>
        </p:nvSpPr>
        <p:spPr>
          <a:xfrm>
            <a:off x="533730" y="5195084"/>
            <a:ext cx="327191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Basement </a:t>
            </a:r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Unif</a:t>
            </a:r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9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5C2E83-276F-4090-936D-F7CEAF2D6B9F}"/>
              </a:ext>
            </a:extLst>
          </p:cNvPr>
          <p:cNvSpPr txBox="1"/>
          <p:nvPr/>
        </p:nvSpPr>
        <p:spPr>
          <a:xfrm>
            <a:off x="302514" y="0"/>
            <a:ext cx="954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Numerical Data on Sale Price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8D91E-8A27-466B-8149-AAB5FD0F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718" y="871760"/>
            <a:ext cx="6560510" cy="5743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3F58F5-A6D4-4D99-A097-C964DDA7399D}"/>
              </a:ext>
            </a:extLst>
          </p:cNvPr>
          <p:cNvSpPr txBox="1"/>
          <p:nvPr/>
        </p:nvSpPr>
        <p:spPr>
          <a:xfrm>
            <a:off x="1076906" y="1324495"/>
            <a:ext cx="3164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Top 6 Numerical Features by their correlation with Sale Price on scatterplot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C3584-5163-4302-95EE-05117E5F5574}"/>
              </a:ext>
            </a:extLst>
          </p:cNvPr>
          <p:cNvSpPr txBox="1"/>
          <p:nvPr/>
        </p:nvSpPr>
        <p:spPr>
          <a:xfrm>
            <a:off x="1166937" y="2355765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GrLivArea</a:t>
            </a:r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A1954-466E-432B-8CCC-F18C40C54EAE}"/>
              </a:ext>
            </a:extLst>
          </p:cNvPr>
          <p:cNvSpPr txBox="1"/>
          <p:nvPr/>
        </p:nvSpPr>
        <p:spPr>
          <a:xfrm>
            <a:off x="1166933" y="4097692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1stFlrSF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2EBBB-D4DB-4446-A499-61F5C48DCE25}"/>
              </a:ext>
            </a:extLst>
          </p:cNvPr>
          <p:cNvSpPr txBox="1"/>
          <p:nvPr/>
        </p:nvSpPr>
        <p:spPr>
          <a:xfrm>
            <a:off x="1166936" y="2938238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GarageArea</a:t>
            </a:r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E6C52-4199-4BB8-AE3B-9A3AB9654AFE}"/>
              </a:ext>
            </a:extLst>
          </p:cNvPr>
          <p:cNvSpPr txBox="1"/>
          <p:nvPr/>
        </p:nvSpPr>
        <p:spPr>
          <a:xfrm>
            <a:off x="1166934" y="3517965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TotalBsmtSF</a:t>
            </a:r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12435-D532-4B86-AB06-EEF8E1446C29}"/>
              </a:ext>
            </a:extLst>
          </p:cNvPr>
          <p:cNvSpPr txBox="1"/>
          <p:nvPr/>
        </p:nvSpPr>
        <p:spPr>
          <a:xfrm>
            <a:off x="1166932" y="4677419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TotRmsAbvGrd</a:t>
            </a:r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58EA0-AF64-481F-A4DC-A056463DF1BE}"/>
              </a:ext>
            </a:extLst>
          </p:cNvPr>
          <p:cNvSpPr txBox="1"/>
          <p:nvPr/>
        </p:nvSpPr>
        <p:spPr>
          <a:xfrm>
            <a:off x="1166931" y="5257146"/>
            <a:ext cx="2172303" cy="369332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MasVnrArea</a:t>
            </a:r>
            <a:endParaRPr lang="en-US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181FF-3E0D-4FCA-A3F5-31DD39F749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25011" y="2108898"/>
            <a:ext cx="5470989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71098-45C5-4D8C-A4FB-4F75B1A7D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096000" y="2108898"/>
            <a:ext cx="5470989" cy="3429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B1CDA5-A53D-4929-A07D-7CD7A2EF8A95}"/>
              </a:ext>
            </a:extLst>
          </p:cNvPr>
          <p:cNvSpPr txBox="1"/>
          <p:nvPr/>
        </p:nvSpPr>
        <p:spPr>
          <a:xfrm>
            <a:off x="302514" y="0"/>
            <a:ext cx="954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Categorical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9A425-1DCE-4FC2-BC7F-0CEA41260B89}"/>
              </a:ext>
            </a:extLst>
          </p:cNvPr>
          <p:cNvSpPr txBox="1"/>
          <p:nvPr/>
        </p:nvSpPr>
        <p:spPr>
          <a:xfrm>
            <a:off x="4571332" y="1131816"/>
            <a:ext cx="3366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badi Extra Light" panose="020B0204020104020204" pitchFamily="34" charset="0"/>
              </a:rPr>
              <a:t>36 Categorical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F97DDC-FB61-404F-B72C-0DAE43E3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089" y="5342036"/>
            <a:ext cx="3610704" cy="12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3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5C2E83-276F-4090-936D-F7CEAF2D6B9F}"/>
              </a:ext>
            </a:extLst>
          </p:cNvPr>
          <p:cNvSpPr txBox="1"/>
          <p:nvPr/>
        </p:nvSpPr>
        <p:spPr>
          <a:xfrm>
            <a:off x="302514" y="0"/>
            <a:ext cx="954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 Extra Light" panose="020B0204020104020204" pitchFamily="34" charset="0"/>
              </a:rPr>
              <a:t>Categorical Data Correlations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C0A88-F25F-4D59-9F87-1DA7EAB9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3" y="1063169"/>
            <a:ext cx="5409100" cy="5288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0750B0-F7E8-42FA-8504-CA1E4BC1F253}"/>
              </a:ext>
            </a:extLst>
          </p:cNvPr>
          <p:cNvSpPr txBox="1"/>
          <p:nvPr/>
        </p:nvSpPr>
        <p:spPr>
          <a:xfrm>
            <a:off x="6323574" y="1280292"/>
            <a:ext cx="5117483" cy="959284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'Neighborhood' feature has the </a:t>
            </a:r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leargest</a:t>
            </a: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 impact on </a:t>
            </a:r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SalesPrice</a:t>
            </a: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 having many different </a:t>
            </a:r>
            <a:r>
              <a:rPr lang="en-US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obs</a:t>
            </a: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 in a wide range of Sales price.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5CBEA-877F-417E-A54E-B1642FDE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89" y="2947242"/>
            <a:ext cx="2387059" cy="2509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572231-5638-402C-BEA5-E5FEDF954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652" y="2900305"/>
            <a:ext cx="2583406" cy="2515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207F7-7758-4357-A9E1-CB480805E7E9}"/>
              </a:ext>
            </a:extLst>
          </p:cNvPr>
          <p:cNvSpPr txBox="1"/>
          <p:nvPr/>
        </p:nvSpPr>
        <p:spPr>
          <a:xfrm>
            <a:off x="6243190" y="5577708"/>
            <a:ext cx="5197868" cy="646331"/>
          </a:xfrm>
          <a:prstGeom prst="rect">
            <a:avLst/>
          </a:prstGeom>
          <a:solidFill>
            <a:srgbClr val="213D7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</a:rPr>
              <a:t>Exterior and Condition seem to have some strong impact as well</a:t>
            </a:r>
          </a:p>
        </p:txBody>
      </p:sp>
    </p:spTree>
    <p:extLst>
      <p:ext uri="{BB962C8B-B14F-4D97-AF65-F5344CB8AC3E}">
        <p14:creationId xmlns:p14="http://schemas.microsoft.com/office/powerpoint/2010/main" val="375633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993</Words>
  <Application>Microsoft Office PowerPoint</Application>
  <PresentationFormat>Widescreen</PresentationFormat>
  <Paragraphs>189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DengXian</vt:lpstr>
      <vt:lpstr>Abadi Extra Light</vt:lpstr>
      <vt:lpstr>Arial</vt:lpstr>
      <vt:lpstr>Calibri</vt:lpstr>
      <vt:lpstr>Calibri Light</vt:lpstr>
      <vt:lpstr>Courier New</vt:lpstr>
      <vt:lpstr>Rockwell Nova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Hwang</dc:creator>
  <cp:lastModifiedBy>Kevin Hwang</cp:lastModifiedBy>
  <cp:revision>114</cp:revision>
  <dcterms:created xsi:type="dcterms:W3CDTF">2018-03-05T23:56:07Z</dcterms:created>
  <dcterms:modified xsi:type="dcterms:W3CDTF">2018-03-10T17:20:22Z</dcterms:modified>
</cp:coreProperties>
</file>