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1" r:id="rId5"/>
    <p:sldId id="270" r:id="rId6"/>
    <p:sldId id="260" r:id="rId7"/>
    <p:sldId id="273" r:id="rId8"/>
    <p:sldId id="274" r:id="rId9"/>
    <p:sldId id="277" r:id="rId10"/>
    <p:sldId id="263" r:id="rId11"/>
    <p:sldId id="264" r:id="rId12"/>
    <p:sldId id="278" r:id="rId13"/>
    <p:sldId id="279" r:id="rId14"/>
    <p:sldId id="280"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8235" autoAdjust="0"/>
    <p:restoredTop sz="94660"/>
  </p:normalViewPr>
  <p:slideViewPr>
    <p:cSldViewPr snapToGrid="0">
      <p:cViewPr>
        <p:scale>
          <a:sx n="81" d="100"/>
          <a:sy n="81" d="100"/>
        </p:scale>
        <p:origin x="-138" y="4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1899A70-3933-4DBF-90EF-BA548142E849}" type="datetimeFigureOut">
              <a:rPr lang="en-IN" smtClean="0"/>
              <a:pPr/>
              <a:t>08-06-2019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00C0149-F25E-4258-9874-E37679DDFFC2}" type="slidenum">
              <a:rPr lang="en-IN" smtClean="0"/>
              <a:pPr/>
              <a:t>‹#›</a:t>
            </a:fld>
            <a:endParaRPr lang="en-IN" dirty="0"/>
          </a:p>
        </p:txBody>
      </p:sp>
    </p:spTree>
    <p:extLst>
      <p:ext uri="{BB962C8B-B14F-4D97-AF65-F5344CB8AC3E}">
        <p14:creationId xmlns:p14="http://schemas.microsoft.com/office/powerpoint/2010/main" xmlns="" val="3571073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1899A70-3933-4DBF-90EF-BA548142E849}" type="datetimeFigureOut">
              <a:rPr lang="en-IN" smtClean="0"/>
              <a:pPr/>
              <a:t>08-06-2019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00C0149-F25E-4258-9874-E37679DDFFC2}" type="slidenum">
              <a:rPr lang="en-IN" smtClean="0"/>
              <a:pPr/>
              <a:t>‹#›</a:t>
            </a:fld>
            <a:endParaRPr lang="en-IN" dirty="0"/>
          </a:p>
        </p:txBody>
      </p:sp>
    </p:spTree>
    <p:extLst>
      <p:ext uri="{BB962C8B-B14F-4D97-AF65-F5344CB8AC3E}">
        <p14:creationId xmlns:p14="http://schemas.microsoft.com/office/powerpoint/2010/main" xmlns="" val="2881073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1899A70-3933-4DBF-90EF-BA548142E849}" type="datetimeFigureOut">
              <a:rPr lang="en-IN" smtClean="0"/>
              <a:pPr/>
              <a:t>08-06-2019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00C0149-F25E-4258-9874-E37679DDFFC2}" type="slidenum">
              <a:rPr lang="en-IN" smtClean="0"/>
              <a:pPr/>
              <a:t>‹#›</a:t>
            </a:fld>
            <a:endParaRPr lang="en-IN" dirty="0"/>
          </a:p>
        </p:txBody>
      </p:sp>
    </p:spTree>
    <p:extLst>
      <p:ext uri="{BB962C8B-B14F-4D97-AF65-F5344CB8AC3E}">
        <p14:creationId xmlns:p14="http://schemas.microsoft.com/office/powerpoint/2010/main" xmlns="" val="3049606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Heading Slide 2">
    <p:spTree>
      <p:nvGrpSpPr>
        <p:cNvPr id="1" name=""/>
        <p:cNvGrpSpPr/>
        <p:nvPr/>
      </p:nvGrpSpPr>
      <p:grpSpPr>
        <a:xfrm>
          <a:off x="0" y="0"/>
          <a:ext cx="0" cy="0"/>
          <a:chOff x="0" y="0"/>
          <a:chExt cx="0" cy="0"/>
        </a:xfrm>
      </p:grpSpPr>
      <p:pic>
        <p:nvPicPr>
          <p:cNvPr id="14" name="Picture 13"/>
          <p:cNvPicPr>
            <a:picLocks noChangeAspect="1"/>
          </p:cNvPicPr>
          <p:nvPr userDrawn="1"/>
        </p:nvPicPr>
        <p:blipFill rotWithShape="1">
          <a:blip r:embed="rId2" cstate="print">
            <a:extLst>
              <a:ext uri="{28A0092B-C50C-407E-A947-70E740481C1C}">
                <a14:useLocalDpi xmlns:a14="http://schemas.microsoft.com/office/drawing/2010/main" xmlns="" val="0"/>
              </a:ext>
            </a:extLst>
          </a:blip>
          <a:srcRect b="18070"/>
          <a:stretch/>
        </p:blipFill>
        <p:spPr>
          <a:xfrm>
            <a:off x="-3179" y="0"/>
            <a:ext cx="12195179" cy="6857766"/>
          </a:xfrm>
          <a:prstGeom prst="rect">
            <a:avLst/>
          </a:prstGeom>
        </p:spPr>
      </p:pic>
      <p:sp>
        <p:nvSpPr>
          <p:cNvPr id="16" name="Title 1"/>
          <p:cNvSpPr>
            <a:spLocks noGrp="1"/>
          </p:cNvSpPr>
          <p:nvPr>
            <p:ph type="title" hasCustomPrompt="1"/>
          </p:nvPr>
        </p:nvSpPr>
        <p:spPr>
          <a:xfrm>
            <a:off x="658528" y="3721253"/>
            <a:ext cx="6242050" cy="948454"/>
          </a:xfrm>
        </p:spPr>
        <p:txBody>
          <a:bodyPr anchor="b">
            <a:noAutofit/>
          </a:bodyPr>
          <a:lstStyle>
            <a:lvl1pPr>
              <a:defRPr lang="en-IN" sz="6000" kern="1200" dirty="0">
                <a:solidFill>
                  <a:prstClr val="white"/>
                </a:solidFill>
                <a:latin typeface="Poppins" panose="02000000000000000000" pitchFamily="2" charset="0"/>
                <a:ea typeface="+mn-ea"/>
                <a:cs typeface="Poppins" panose="02000000000000000000" pitchFamily="2" charset="0"/>
              </a:defRPr>
            </a:lvl1pPr>
          </a:lstStyle>
          <a:p>
            <a:r>
              <a:rPr lang="en-US" dirty="0" smtClean="0"/>
              <a:t>Click to edit title</a:t>
            </a:r>
            <a:endParaRPr lang="en-IN" dirty="0"/>
          </a:p>
        </p:txBody>
      </p:sp>
      <p:pic>
        <p:nvPicPr>
          <p:cNvPr id="17" name="Picture 16"/>
          <p:cNvPicPr>
            <a:picLocks noChangeAspect="1"/>
          </p:cNvPicPr>
          <p:nvPr userDrawn="1"/>
        </p:nvPicPr>
        <p:blipFill>
          <a:blip r:embed="rId3" cstate="print"/>
          <a:stretch>
            <a:fillRect/>
          </a:stretch>
        </p:blipFill>
        <p:spPr>
          <a:xfrm>
            <a:off x="8314481" y="0"/>
            <a:ext cx="3877519" cy="809065"/>
          </a:xfrm>
          <a:prstGeom prst="rect">
            <a:avLst/>
          </a:prstGeom>
        </p:spPr>
      </p:pic>
    </p:spTree>
    <p:extLst>
      <p:ext uri="{BB962C8B-B14F-4D97-AF65-F5344CB8AC3E}">
        <p14:creationId xmlns:p14="http://schemas.microsoft.com/office/powerpoint/2010/main" xmlns="" val="3886627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hank You">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grpSp>
        <p:nvGrpSpPr>
          <p:cNvPr id="7" name="Group 6"/>
          <p:cNvGrpSpPr/>
          <p:nvPr userDrawn="1"/>
        </p:nvGrpSpPr>
        <p:grpSpPr>
          <a:xfrm>
            <a:off x="-7046" y="1"/>
            <a:ext cx="9347562" cy="6858000"/>
            <a:chOff x="-7046" y="8021"/>
            <a:chExt cx="9347562" cy="6849979"/>
          </a:xfrm>
        </p:grpSpPr>
        <p:sp>
          <p:nvSpPr>
            <p:cNvPr id="8" name="Rectangle 6"/>
            <p:cNvSpPr/>
            <p:nvPr/>
          </p:nvSpPr>
          <p:spPr>
            <a:xfrm>
              <a:off x="-7046" y="8021"/>
              <a:ext cx="9347562" cy="6849979"/>
            </a:xfrm>
            <a:custGeom>
              <a:avLst/>
              <a:gdLst>
                <a:gd name="connsiteX0" fmla="*/ 0 w 2229853"/>
                <a:gd name="connsiteY0" fmla="*/ 0 h 6858000"/>
                <a:gd name="connsiteX1" fmla="*/ 2229853 w 2229853"/>
                <a:gd name="connsiteY1" fmla="*/ 0 h 6858000"/>
                <a:gd name="connsiteX2" fmla="*/ 2229853 w 2229853"/>
                <a:gd name="connsiteY2" fmla="*/ 6858000 h 6858000"/>
                <a:gd name="connsiteX3" fmla="*/ 0 w 2229853"/>
                <a:gd name="connsiteY3" fmla="*/ 6858000 h 6858000"/>
                <a:gd name="connsiteX4" fmla="*/ 0 w 2229853"/>
                <a:gd name="connsiteY4" fmla="*/ 0 h 6858000"/>
                <a:gd name="connsiteX0" fmla="*/ 0 w 6489032"/>
                <a:gd name="connsiteY0" fmla="*/ 0 h 6858000"/>
                <a:gd name="connsiteX1" fmla="*/ 6489032 w 6489032"/>
                <a:gd name="connsiteY1" fmla="*/ 8021 h 6858000"/>
                <a:gd name="connsiteX2" fmla="*/ 2229853 w 6489032"/>
                <a:gd name="connsiteY2" fmla="*/ 6858000 h 6858000"/>
                <a:gd name="connsiteX3" fmla="*/ 0 w 6489032"/>
                <a:gd name="connsiteY3" fmla="*/ 6858000 h 6858000"/>
                <a:gd name="connsiteX4" fmla="*/ 0 w 6489032"/>
                <a:gd name="connsiteY4" fmla="*/ 0 h 6858000"/>
                <a:gd name="connsiteX0" fmla="*/ 0 w 6489032"/>
                <a:gd name="connsiteY0" fmla="*/ 0 h 6858000"/>
                <a:gd name="connsiteX1" fmla="*/ 6489032 w 6489032"/>
                <a:gd name="connsiteY1" fmla="*/ 8021 h 6858000"/>
                <a:gd name="connsiteX2" fmla="*/ 1090863 w 6489032"/>
                <a:gd name="connsiteY2" fmla="*/ 6833937 h 6858000"/>
                <a:gd name="connsiteX3" fmla="*/ 0 w 6489032"/>
                <a:gd name="connsiteY3" fmla="*/ 6858000 h 6858000"/>
                <a:gd name="connsiteX4" fmla="*/ 0 w 6489032"/>
                <a:gd name="connsiteY4" fmla="*/ 0 h 6858000"/>
                <a:gd name="connsiteX0" fmla="*/ 0 w 6489032"/>
                <a:gd name="connsiteY0" fmla="*/ 0 h 6858000"/>
                <a:gd name="connsiteX1" fmla="*/ 6489032 w 6489032"/>
                <a:gd name="connsiteY1" fmla="*/ 8021 h 6858000"/>
                <a:gd name="connsiteX2" fmla="*/ 1138990 w 6489032"/>
                <a:gd name="connsiteY2" fmla="*/ 6858000 h 6858000"/>
                <a:gd name="connsiteX3" fmla="*/ 0 w 6489032"/>
                <a:gd name="connsiteY3" fmla="*/ 6858000 h 6858000"/>
                <a:gd name="connsiteX4" fmla="*/ 0 w 6489032"/>
                <a:gd name="connsiteY4" fmla="*/ 0 h 6858000"/>
                <a:gd name="connsiteX0" fmla="*/ 2866768 w 9355800"/>
                <a:gd name="connsiteY0" fmla="*/ 0 h 6874475"/>
                <a:gd name="connsiteX1" fmla="*/ 9355800 w 9355800"/>
                <a:gd name="connsiteY1" fmla="*/ 8021 h 6874475"/>
                <a:gd name="connsiteX2" fmla="*/ 4005758 w 9355800"/>
                <a:gd name="connsiteY2" fmla="*/ 6858000 h 6874475"/>
                <a:gd name="connsiteX3" fmla="*/ 0 w 9355800"/>
                <a:gd name="connsiteY3" fmla="*/ 6874475 h 6874475"/>
                <a:gd name="connsiteX4" fmla="*/ 2866768 w 9355800"/>
                <a:gd name="connsiteY4" fmla="*/ 0 h 6874475"/>
                <a:gd name="connsiteX0" fmla="*/ 2866768 w 9355800"/>
                <a:gd name="connsiteY0" fmla="*/ 0 h 6858000"/>
                <a:gd name="connsiteX1" fmla="*/ 9355800 w 9355800"/>
                <a:gd name="connsiteY1" fmla="*/ 8021 h 6858000"/>
                <a:gd name="connsiteX2" fmla="*/ 4005758 w 9355800"/>
                <a:gd name="connsiteY2" fmla="*/ 6858000 h 6858000"/>
                <a:gd name="connsiteX3" fmla="*/ 0 w 9355800"/>
                <a:gd name="connsiteY3" fmla="*/ 6841524 h 6858000"/>
                <a:gd name="connsiteX4" fmla="*/ 2866768 w 9355800"/>
                <a:gd name="connsiteY4" fmla="*/ 0 h 6858000"/>
                <a:gd name="connsiteX0" fmla="*/ 2850292 w 9339324"/>
                <a:gd name="connsiteY0" fmla="*/ 0 h 6858000"/>
                <a:gd name="connsiteX1" fmla="*/ 9339324 w 9339324"/>
                <a:gd name="connsiteY1" fmla="*/ 8021 h 6858000"/>
                <a:gd name="connsiteX2" fmla="*/ 3989282 w 9339324"/>
                <a:gd name="connsiteY2" fmla="*/ 6858000 h 6858000"/>
                <a:gd name="connsiteX3" fmla="*/ 0 w 9339324"/>
                <a:gd name="connsiteY3" fmla="*/ 6849761 h 6858000"/>
                <a:gd name="connsiteX4" fmla="*/ 2850292 w 9339324"/>
                <a:gd name="connsiteY4" fmla="*/ 0 h 6858000"/>
                <a:gd name="connsiteX0" fmla="*/ 0 w 9339324"/>
                <a:gd name="connsiteY0" fmla="*/ 8455 h 6849979"/>
                <a:gd name="connsiteX1" fmla="*/ 9339324 w 9339324"/>
                <a:gd name="connsiteY1" fmla="*/ 0 h 6849979"/>
                <a:gd name="connsiteX2" fmla="*/ 3989282 w 9339324"/>
                <a:gd name="connsiteY2" fmla="*/ 6849979 h 6849979"/>
                <a:gd name="connsiteX3" fmla="*/ 0 w 9339324"/>
                <a:gd name="connsiteY3" fmla="*/ 6841740 h 6849979"/>
                <a:gd name="connsiteX4" fmla="*/ 0 w 9339324"/>
                <a:gd name="connsiteY4" fmla="*/ 8455 h 6849979"/>
                <a:gd name="connsiteX0" fmla="*/ 0 w 9347562"/>
                <a:gd name="connsiteY0" fmla="*/ 218 h 6849979"/>
                <a:gd name="connsiteX1" fmla="*/ 9347562 w 9347562"/>
                <a:gd name="connsiteY1" fmla="*/ 0 h 6849979"/>
                <a:gd name="connsiteX2" fmla="*/ 3997520 w 9347562"/>
                <a:gd name="connsiteY2" fmla="*/ 6849979 h 6849979"/>
                <a:gd name="connsiteX3" fmla="*/ 8238 w 9347562"/>
                <a:gd name="connsiteY3" fmla="*/ 6841740 h 6849979"/>
                <a:gd name="connsiteX4" fmla="*/ 0 w 9347562"/>
                <a:gd name="connsiteY4" fmla="*/ 218 h 6849979"/>
                <a:gd name="connsiteX0" fmla="*/ 0 w 9347562"/>
                <a:gd name="connsiteY0" fmla="*/ 218 h 6849979"/>
                <a:gd name="connsiteX1" fmla="*/ 9347562 w 9347562"/>
                <a:gd name="connsiteY1" fmla="*/ 0 h 6849979"/>
                <a:gd name="connsiteX2" fmla="*/ 3997520 w 9347562"/>
                <a:gd name="connsiteY2" fmla="*/ 6849979 h 6849979"/>
                <a:gd name="connsiteX3" fmla="*/ 8238 w 9347562"/>
                <a:gd name="connsiteY3" fmla="*/ 6849969 h 6849979"/>
                <a:gd name="connsiteX4" fmla="*/ 0 w 9347562"/>
                <a:gd name="connsiteY4" fmla="*/ 218 h 68499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47562" h="6849979">
                  <a:moveTo>
                    <a:pt x="0" y="218"/>
                  </a:moveTo>
                  <a:lnTo>
                    <a:pt x="9347562" y="0"/>
                  </a:lnTo>
                  <a:lnTo>
                    <a:pt x="3997520" y="6849979"/>
                  </a:lnTo>
                  <a:lnTo>
                    <a:pt x="8238" y="6849969"/>
                  </a:lnTo>
                  <a:lnTo>
                    <a:pt x="0" y="218"/>
                  </a:lnTo>
                  <a:close/>
                </a:path>
              </a:pathLst>
            </a:cu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 name="Freeform 8"/>
            <p:cNvSpPr/>
            <p:nvPr/>
          </p:nvSpPr>
          <p:spPr>
            <a:xfrm>
              <a:off x="4845136" y="2466975"/>
              <a:ext cx="2695575" cy="3124200"/>
            </a:xfrm>
            <a:custGeom>
              <a:avLst/>
              <a:gdLst>
                <a:gd name="connsiteX0" fmla="*/ 2514600 w 2695575"/>
                <a:gd name="connsiteY0" fmla="*/ 0 h 3124200"/>
                <a:gd name="connsiteX1" fmla="*/ 2695575 w 2695575"/>
                <a:gd name="connsiteY1" fmla="*/ 19050 h 3124200"/>
                <a:gd name="connsiteX2" fmla="*/ 200025 w 2695575"/>
                <a:gd name="connsiteY2" fmla="*/ 3124200 h 3124200"/>
                <a:gd name="connsiteX3" fmla="*/ 0 w 2695575"/>
                <a:gd name="connsiteY3" fmla="*/ 3124200 h 3124200"/>
                <a:gd name="connsiteX4" fmla="*/ 2514600 w 2695575"/>
                <a:gd name="connsiteY4" fmla="*/ 0 h 3124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95575" h="3124200">
                  <a:moveTo>
                    <a:pt x="2514600" y="0"/>
                  </a:moveTo>
                  <a:lnTo>
                    <a:pt x="2695575" y="19050"/>
                  </a:lnTo>
                  <a:lnTo>
                    <a:pt x="200025" y="3124200"/>
                  </a:lnTo>
                  <a:lnTo>
                    <a:pt x="0" y="3124200"/>
                  </a:lnTo>
                  <a:lnTo>
                    <a:pt x="2514600" y="0"/>
                  </a:lnTo>
                  <a:close/>
                </a:path>
              </a:pathLst>
            </a:custGeom>
            <a:gradFill>
              <a:gsLst>
                <a:gs pos="0">
                  <a:srgbClr val="E97225"/>
                </a:gs>
                <a:gs pos="100000">
                  <a:srgbClr val="E65925"/>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pic>
        <p:nvPicPr>
          <p:cNvPr id="10" name="Picture 9"/>
          <p:cNvPicPr>
            <a:picLocks noChangeAspect="1"/>
          </p:cNvPicPr>
          <p:nvPr userDrawn="1"/>
        </p:nvPicPr>
        <p:blipFill>
          <a:blip r:embed="rId3" cstate="print"/>
          <a:stretch>
            <a:fillRect/>
          </a:stretch>
        </p:blipFill>
        <p:spPr>
          <a:xfrm>
            <a:off x="503981" y="488139"/>
            <a:ext cx="3877519" cy="809065"/>
          </a:xfrm>
          <a:prstGeom prst="rect">
            <a:avLst/>
          </a:prstGeom>
        </p:spPr>
      </p:pic>
      <p:sp>
        <p:nvSpPr>
          <p:cNvPr id="11" name="TextBox 10"/>
          <p:cNvSpPr txBox="1"/>
          <p:nvPr userDrawn="1"/>
        </p:nvSpPr>
        <p:spPr>
          <a:xfrm>
            <a:off x="503981" y="3297372"/>
            <a:ext cx="5495603" cy="923330"/>
          </a:xfrm>
          <a:prstGeom prst="rect">
            <a:avLst/>
          </a:prstGeom>
          <a:noFill/>
        </p:spPr>
        <p:txBody>
          <a:bodyPr wrap="square" rtlCol="0">
            <a:spAutoFit/>
          </a:bodyPr>
          <a:lstStyle/>
          <a:p>
            <a:r>
              <a:rPr lang="en-US" sz="5400" dirty="0">
                <a:solidFill>
                  <a:prstClr val="white"/>
                </a:solidFill>
                <a:latin typeface="Poppins" panose="02000000000000000000" pitchFamily="2" charset="0"/>
                <a:cs typeface="Poppins" panose="02000000000000000000" pitchFamily="2" charset="0"/>
              </a:rPr>
              <a:t>THANK YOU</a:t>
            </a:r>
          </a:p>
        </p:txBody>
      </p:sp>
    </p:spTree>
    <p:extLst>
      <p:ext uri="{BB962C8B-B14F-4D97-AF65-F5344CB8AC3E}">
        <p14:creationId xmlns:p14="http://schemas.microsoft.com/office/powerpoint/2010/main" xmlns="" val="3292862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1899A70-3933-4DBF-90EF-BA548142E849}" type="datetimeFigureOut">
              <a:rPr lang="en-IN" smtClean="0"/>
              <a:pPr/>
              <a:t>08-06-2019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00C0149-F25E-4258-9874-E37679DDFFC2}" type="slidenum">
              <a:rPr lang="en-IN" smtClean="0"/>
              <a:pPr/>
              <a:t>‹#›</a:t>
            </a:fld>
            <a:endParaRPr lang="en-IN" dirty="0"/>
          </a:p>
        </p:txBody>
      </p:sp>
    </p:spTree>
    <p:extLst>
      <p:ext uri="{BB962C8B-B14F-4D97-AF65-F5344CB8AC3E}">
        <p14:creationId xmlns:p14="http://schemas.microsoft.com/office/powerpoint/2010/main" xmlns="" val="3998793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1899A70-3933-4DBF-90EF-BA548142E849}" type="datetimeFigureOut">
              <a:rPr lang="en-IN" smtClean="0"/>
              <a:pPr/>
              <a:t>08-06-2019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00C0149-F25E-4258-9874-E37679DDFFC2}" type="slidenum">
              <a:rPr lang="en-IN" smtClean="0"/>
              <a:pPr/>
              <a:t>‹#›</a:t>
            </a:fld>
            <a:endParaRPr lang="en-IN" dirty="0"/>
          </a:p>
        </p:txBody>
      </p:sp>
    </p:spTree>
    <p:extLst>
      <p:ext uri="{BB962C8B-B14F-4D97-AF65-F5344CB8AC3E}">
        <p14:creationId xmlns:p14="http://schemas.microsoft.com/office/powerpoint/2010/main" xmlns="" val="1159297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1899A70-3933-4DBF-90EF-BA548142E849}" type="datetimeFigureOut">
              <a:rPr lang="en-IN" smtClean="0"/>
              <a:pPr/>
              <a:t>08-06-2019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300C0149-F25E-4258-9874-E37679DDFFC2}" type="slidenum">
              <a:rPr lang="en-IN" smtClean="0"/>
              <a:pPr/>
              <a:t>‹#›</a:t>
            </a:fld>
            <a:endParaRPr lang="en-IN" dirty="0"/>
          </a:p>
        </p:txBody>
      </p:sp>
    </p:spTree>
    <p:extLst>
      <p:ext uri="{BB962C8B-B14F-4D97-AF65-F5344CB8AC3E}">
        <p14:creationId xmlns:p14="http://schemas.microsoft.com/office/powerpoint/2010/main" xmlns="" val="1431821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1899A70-3933-4DBF-90EF-BA548142E849}" type="datetimeFigureOut">
              <a:rPr lang="en-IN" smtClean="0"/>
              <a:pPr/>
              <a:t>08-06-2019</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300C0149-F25E-4258-9874-E37679DDFFC2}" type="slidenum">
              <a:rPr lang="en-IN" smtClean="0"/>
              <a:pPr/>
              <a:t>‹#›</a:t>
            </a:fld>
            <a:endParaRPr lang="en-IN" dirty="0"/>
          </a:p>
        </p:txBody>
      </p:sp>
    </p:spTree>
    <p:extLst>
      <p:ext uri="{BB962C8B-B14F-4D97-AF65-F5344CB8AC3E}">
        <p14:creationId xmlns:p14="http://schemas.microsoft.com/office/powerpoint/2010/main" xmlns="" val="3952873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1899A70-3933-4DBF-90EF-BA548142E849}" type="datetimeFigureOut">
              <a:rPr lang="en-IN" smtClean="0"/>
              <a:pPr/>
              <a:t>08-06-2019</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300C0149-F25E-4258-9874-E37679DDFFC2}" type="slidenum">
              <a:rPr lang="en-IN" smtClean="0"/>
              <a:pPr/>
              <a:t>‹#›</a:t>
            </a:fld>
            <a:endParaRPr lang="en-IN" dirty="0"/>
          </a:p>
        </p:txBody>
      </p:sp>
    </p:spTree>
    <p:extLst>
      <p:ext uri="{BB962C8B-B14F-4D97-AF65-F5344CB8AC3E}">
        <p14:creationId xmlns:p14="http://schemas.microsoft.com/office/powerpoint/2010/main" xmlns="" val="114257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899A70-3933-4DBF-90EF-BA548142E849}" type="datetimeFigureOut">
              <a:rPr lang="en-IN" smtClean="0"/>
              <a:pPr/>
              <a:t>08-06-2019</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300C0149-F25E-4258-9874-E37679DDFFC2}" type="slidenum">
              <a:rPr lang="en-IN" smtClean="0"/>
              <a:pPr/>
              <a:t>‹#›</a:t>
            </a:fld>
            <a:endParaRPr lang="en-IN" dirty="0"/>
          </a:p>
        </p:txBody>
      </p:sp>
    </p:spTree>
    <p:extLst>
      <p:ext uri="{BB962C8B-B14F-4D97-AF65-F5344CB8AC3E}">
        <p14:creationId xmlns:p14="http://schemas.microsoft.com/office/powerpoint/2010/main" xmlns="" val="978032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1899A70-3933-4DBF-90EF-BA548142E849}" type="datetimeFigureOut">
              <a:rPr lang="en-IN" smtClean="0"/>
              <a:pPr/>
              <a:t>08-06-2019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300C0149-F25E-4258-9874-E37679DDFFC2}" type="slidenum">
              <a:rPr lang="en-IN" smtClean="0"/>
              <a:pPr/>
              <a:t>‹#›</a:t>
            </a:fld>
            <a:endParaRPr lang="en-IN" dirty="0"/>
          </a:p>
        </p:txBody>
      </p:sp>
    </p:spTree>
    <p:extLst>
      <p:ext uri="{BB962C8B-B14F-4D97-AF65-F5344CB8AC3E}">
        <p14:creationId xmlns:p14="http://schemas.microsoft.com/office/powerpoint/2010/main" xmlns="" val="1616766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1899A70-3933-4DBF-90EF-BA548142E849}" type="datetimeFigureOut">
              <a:rPr lang="en-IN" smtClean="0"/>
              <a:pPr/>
              <a:t>08-06-2019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300C0149-F25E-4258-9874-E37679DDFFC2}" type="slidenum">
              <a:rPr lang="en-IN" smtClean="0"/>
              <a:pPr/>
              <a:t>‹#›</a:t>
            </a:fld>
            <a:endParaRPr lang="en-IN" dirty="0"/>
          </a:p>
        </p:txBody>
      </p:sp>
    </p:spTree>
    <p:extLst>
      <p:ext uri="{BB962C8B-B14F-4D97-AF65-F5344CB8AC3E}">
        <p14:creationId xmlns:p14="http://schemas.microsoft.com/office/powerpoint/2010/main" xmlns="" val="3874200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899A70-3933-4DBF-90EF-BA548142E849}" type="datetimeFigureOut">
              <a:rPr lang="en-IN" smtClean="0"/>
              <a:pPr/>
              <a:t>08-06-2019</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0C0149-F25E-4258-9874-E37679DDFFC2}" type="slidenum">
              <a:rPr lang="en-IN" smtClean="0"/>
              <a:pPr/>
              <a:t>‹#›</a:t>
            </a:fld>
            <a:endParaRPr lang="en-IN" dirty="0"/>
          </a:p>
        </p:txBody>
      </p:sp>
    </p:spTree>
    <p:extLst>
      <p:ext uri="{BB962C8B-B14F-4D97-AF65-F5344CB8AC3E}">
        <p14:creationId xmlns:p14="http://schemas.microsoft.com/office/powerpoint/2010/main" xmlns="" val="8260959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247181" y="5755195"/>
            <a:ext cx="6242050" cy="948454"/>
          </a:xfrm>
        </p:spPr>
        <p:txBody>
          <a:bodyPr>
            <a:normAutofit fontScale="90000"/>
          </a:bodyPr>
          <a:lstStyle/>
          <a:p>
            <a:r>
              <a:rPr lang="en-IN" dirty="0" smtClean="0">
                <a:solidFill>
                  <a:schemeClr val="tx1"/>
                </a:solidFill>
              </a:rPr>
              <a:t/>
            </a:r>
            <a:br>
              <a:rPr lang="en-IN" dirty="0" smtClean="0">
                <a:solidFill>
                  <a:schemeClr val="tx1"/>
                </a:solidFill>
              </a:rPr>
            </a:br>
            <a:r>
              <a:rPr lang="en-IN" dirty="0">
                <a:solidFill>
                  <a:schemeClr val="tx1"/>
                </a:solidFill>
              </a:rPr>
              <a:t/>
            </a:r>
            <a:br>
              <a:rPr lang="en-IN" dirty="0">
                <a:solidFill>
                  <a:schemeClr val="tx1"/>
                </a:solidFill>
              </a:rPr>
            </a:br>
            <a:r>
              <a:rPr lang="en-IN" dirty="0" smtClean="0">
                <a:solidFill>
                  <a:schemeClr val="tx1"/>
                </a:solidFill>
              </a:rPr>
              <a:t/>
            </a:r>
            <a:br>
              <a:rPr lang="en-IN" dirty="0" smtClean="0">
                <a:solidFill>
                  <a:schemeClr val="tx1"/>
                </a:solidFill>
              </a:rPr>
            </a:br>
            <a:r>
              <a:rPr lang="en-IN" dirty="0" smtClean="0">
                <a:solidFill>
                  <a:schemeClr val="tx1"/>
                </a:solidFill>
              </a:rPr>
              <a:t>Name: Kabilarasan</a:t>
            </a:r>
            <a:br>
              <a:rPr lang="en-IN" dirty="0" smtClean="0">
                <a:solidFill>
                  <a:schemeClr val="tx1"/>
                </a:solidFill>
              </a:rPr>
            </a:br>
            <a:r>
              <a:rPr lang="en-IN" dirty="0" smtClean="0">
                <a:solidFill>
                  <a:schemeClr val="tx1"/>
                </a:solidFill>
              </a:rPr>
              <a:t>Roll no: 1812576035</a:t>
            </a:r>
            <a:endParaRPr lang="en-IN" dirty="0">
              <a:solidFill>
                <a:schemeClr val="tx1"/>
              </a:solidFill>
            </a:endParaRPr>
          </a:p>
        </p:txBody>
      </p:sp>
      <p:sp>
        <p:nvSpPr>
          <p:cNvPr id="2" name="TextBox 1"/>
          <p:cNvSpPr txBox="1"/>
          <p:nvPr/>
        </p:nvSpPr>
        <p:spPr>
          <a:xfrm>
            <a:off x="287383" y="195943"/>
            <a:ext cx="4650378" cy="707886"/>
          </a:xfrm>
          <a:prstGeom prst="rect">
            <a:avLst/>
          </a:prstGeom>
          <a:noFill/>
        </p:spPr>
        <p:txBody>
          <a:bodyPr wrap="square" rtlCol="0">
            <a:spAutoFit/>
          </a:bodyPr>
          <a:lstStyle/>
          <a:p>
            <a:r>
              <a:rPr lang="en-IN" sz="4000" b="1" dirty="0" smtClean="0"/>
              <a:t>Mid Term Report</a:t>
            </a:r>
            <a:endParaRPr lang="en-IN" sz="4000" b="1" dirty="0"/>
          </a:p>
        </p:txBody>
      </p:sp>
    </p:spTree>
    <p:extLst>
      <p:ext uri="{BB962C8B-B14F-4D97-AF65-F5344CB8AC3E}">
        <p14:creationId xmlns:p14="http://schemas.microsoft.com/office/powerpoint/2010/main" xmlns="" val="40250592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0954" y="1669289"/>
            <a:ext cx="9694984" cy="3847207"/>
          </a:xfrm>
          <a:prstGeom prst="rect">
            <a:avLst/>
          </a:prstGeom>
          <a:solidFill>
            <a:schemeClr val="bg1"/>
          </a:solidFill>
        </p:spPr>
        <p:txBody>
          <a:bodyPr wrap="square" rtlCol="0">
            <a:spAutoFit/>
          </a:bodyPr>
          <a:lstStyle/>
          <a:p>
            <a:r>
              <a:rPr lang="en-IN" sz="4400" dirty="0" smtClean="0">
                <a:solidFill>
                  <a:schemeClr val="bg2">
                    <a:lumMod val="50000"/>
                  </a:schemeClr>
                </a:solidFill>
              </a:rPr>
              <a:t>Data Preparation:</a:t>
            </a:r>
          </a:p>
          <a:p>
            <a:endParaRPr lang="en-IN" sz="2000" dirty="0" smtClean="0">
              <a:solidFill>
                <a:schemeClr val="bg2">
                  <a:lumMod val="50000"/>
                </a:schemeClr>
              </a:solidFill>
            </a:endParaRPr>
          </a:p>
          <a:p>
            <a:r>
              <a:rPr lang="en-US" sz="2000" dirty="0"/>
              <a:t>The group of features of (extraction_type, extraction_type_group, extraction_type_class), (payment, payment_type),</a:t>
            </a:r>
            <a:br>
              <a:rPr lang="en-US" sz="2000" dirty="0"/>
            </a:br>
            <a:r>
              <a:rPr lang="en-US" sz="2000" dirty="0"/>
              <a:t>(water_quality, quality_group), (source, source_class), (subvillage, region, </a:t>
            </a:r>
            <a:r>
              <a:rPr lang="en-US" sz="2000" dirty="0" smtClean="0"/>
              <a:t>region_code, </a:t>
            </a:r>
            <a:r>
              <a:rPr lang="en-US" sz="2000" dirty="0"/>
              <a:t>district_code, lga, ward), and (waterpoint_type, waterpoint_type_group) all contain similar representation of data in different grains. Hence, we risk overfitting our data during training by including all the features in our analysis, which can be dropped</a:t>
            </a:r>
            <a:r>
              <a:rPr lang="en-US" sz="2000" dirty="0" smtClean="0"/>
              <a:t>.</a:t>
            </a:r>
          </a:p>
          <a:p>
            <a:endParaRPr lang="en-US" sz="2000" dirty="0">
              <a:solidFill>
                <a:schemeClr val="bg2">
                  <a:lumMod val="50000"/>
                </a:schemeClr>
              </a:solidFill>
            </a:endParaRPr>
          </a:p>
          <a:p>
            <a:r>
              <a:rPr lang="en-US" sz="2000" dirty="0" smtClean="0"/>
              <a:t>The dataset contains  a lot of categorical  features  which is nominal data so we need to create dummies for those categorical features to train the model using this dataset.</a:t>
            </a:r>
            <a:endParaRPr lang="en-IN" sz="2000" dirty="0"/>
          </a:p>
        </p:txBody>
      </p:sp>
    </p:spTree>
    <p:extLst>
      <p:ext uri="{BB962C8B-B14F-4D97-AF65-F5344CB8AC3E}">
        <p14:creationId xmlns:p14="http://schemas.microsoft.com/office/powerpoint/2010/main" xmlns="" val="10689526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5815" y="672904"/>
            <a:ext cx="11312768" cy="5201424"/>
          </a:xfrm>
          <a:prstGeom prst="rect">
            <a:avLst/>
          </a:prstGeom>
          <a:noFill/>
        </p:spPr>
        <p:txBody>
          <a:bodyPr wrap="square" rtlCol="0">
            <a:spAutoFit/>
          </a:bodyPr>
          <a:lstStyle/>
          <a:p>
            <a:r>
              <a:rPr lang="en-IN" sz="4400" dirty="0" smtClean="0">
                <a:solidFill>
                  <a:schemeClr val="bg2">
                    <a:lumMod val="50000"/>
                  </a:schemeClr>
                </a:solidFill>
              </a:rPr>
              <a:t>Data Preparation</a:t>
            </a:r>
            <a:r>
              <a:rPr lang="en-IN" sz="4400" dirty="0" smtClean="0">
                <a:solidFill>
                  <a:schemeClr val="bg2">
                    <a:lumMod val="50000"/>
                  </a:schemeClr>
                </a:solidFill>
              </a:rPr>
              <a:t>:</a:t>
            </a:r>
          </a:p>
          <a:p>
            <a:endParaRPr lang="en-IN" sz="4400" dirty="0" smtClean="0">
              <a:solidFill>
                <a:schemeClr val="bg2">
                  <a:lumMod val="50000"/>
                </a:schemeClr>
              </a:solidFill>
            </a:endParaRPr>
          </a:p>
          <a:p>
            <a:r>
              <a:rPr lang="en-US" sz="2800" dirty="0" smtClean="0"/>
              <a:t>since the </a:t>
            </a:r>
            <a:r>
              <a:rPr lang="en-US" sz="2800" dirty="0" err="1" smtClean="0"/>
              <a:t>gps_height</a:t>
            </a:r>
            <a:r>
              <a:rPr lang="en-US" sz="2800" dirty="0" smtClean="0"/>
              <a:t> is having almost </a:t>
            </a:r>
            <a:r>
              <a:rPr lang="en-US" sz="2800" dirty="0" err="1" smtClean="0"/>
              <a:t>simliar</a:t>
            </a:r>
            <a:r>
              <a:rPr lang="en-US" sz="2800" dirty="0" smtClean="0"/>
              <a:t> distribution for both class in status group, this variable will not be helpful for us to </a:t>
            </a:r>
            <a:r>
              <a:rPr lang="en-US" sz="2800" dirty="0" err="1" smtClean="0"/>
              <a:t>classify.so</a:t>
            </a:r>
            <a:r>
              <a:rPr lang="en-US" sz="2800" dirty="0" smtClean="0"/>
              <a:t>, </a:t>
            </a:r>
            <a:r>
              <a:rPr lang="en-US" sz="2800" dirty="0" err="1" smtClean="0"/>
              <a:t>i</a:t>
            </a:r>
            <a:r>
              <a:rPr lang="en-US" sz="2800" dirty="0" smtClean="0"/>
              <a:t> dropped this variable.</a:t>
            </a:r>
          </a:p>
          <a:p>
            <a:endParaRPr lang="en-IN" sz="4400" dirty="0" smtClean="0">
              <a:solidFill>
                <a:schemeClr val="bg2">
                  <a:lumMod val="50000"/>
                </a:schemeClr>
              </a:solidFill>
            </a:endParaRPr>
          </a:p>
          <a:p>
            <a:endParaRPr lang="en-IN" sz="2400" dirty="0" smtClean="0">
              <a:solidFill>
                <a:schemeClr val="bg2">
                  <a:lumMod val="50000"/>
                </a:schemeClr>
              </a:solidFill>
            </a:endParaRPr>
          </a:p>
          <a:p>
            <a:endParaRPr lang="en-US" sz="2400" dirty="0"/>
          </a:p>
          <a:p>
            <a:endParaRPr lang="en-IN" sz="2400" dirty="0" smtClean="0">
              <a:solidFill>
                <a:schemeClr val="bg2">
                  <a:lumMod val="50000"/>
                </a:schemeClr>
              </a:solidFill>
            </a:endParaRPr>
          </a:p>
          <a:p>
            <a:endParaRPr lang="en-IN" sz="4400" dirty="0"/>
          </a:p>
        </p:txBody>
      </p:sp>
      <p:pic>
        <p:nvPicPr>
          <p:cNvPr id="3" name="Picture 2" descr="boxplot_gps_height.png"/>
          <p:cNvPicPr>
            <a:picLocks noChangeAspect="1"/>
          </p:cNvPicPr>
          <p:nvPr/>
        </p:nvPicPr>
        <p:blipFill>
          <a:blip r:embed="rId2"/>
          <a:stretch>
            <a:fillRect/>
          </a:stretch>
        </p:blipFill>
        <p:spPr>
          <a:xfrm>
            <a:off x="2649415" y="3048000"/>
            <a:ext cx="5545015" cy="3610706"/>
          </a:xfrm>
          <a:prstGeom prst="rect">
            <a:avLst/>
          </a:prstGeom>
        </p:spPr>
      </p:pic>
    </p:spTree>
    <p:extLst>
      <p:ext uri="{BB962C8B-B14F-4D97-AF65-F5344CB8AC3E}">
        <p14:creationId xmlns:p14="http://schemas.microsoft.com/office/powerpoint/2010/main" xmlns="" val="23707948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Selection of model</a:t>
            </a:r>
            <a:endParaRPr lang="en-US" sz="2800" dirty="0"/>
          </a:p>
        </p:txBody>
      </p:sp>
      <p:sp>
        <p:nvSpPr>
          <p:cNvPr id="3" name="Content Placeholder 2"/>
          <p:cNvSpPr>
            <a:spLocks noGrp="1"/>
          </p:cNvSpPr>
          <p:nvPr>
            <p:ph idx="1"/>
          </p:nvPr>
        </p:nvSpPr>
        <p:spPr/>
        <p:txBody>
          <a:bodyPr/>
          <a:lstStyle/>
          <a:p>
            <a:r>
              <a:rPr lang="en-US" dirty="0" smtClean="0"/>
              <a:t>Since our goal is to predict the pump which needs </a:t>
            </a:r>
            <a:r>
              <a:rPr lang="en-US" dirty="0" err="1" smtClean="0"/>
              <a:t>repair,to</a:t>
            </a:r>
            <a:r>
              <a:rPr lang="en-US" dirty="0" smtClean="0"/>
              <a:t> </a:t>
            </a:r>
            <a:r>
              <a:rPr lang="en-US" dirty="0" smtClean="0"/>
              <a:t>make the classification simple I converted the three label problems to binary classification problem.</a:t>
            </a:r>
          </a:p>
          <a:p>
            <a:r>
              <a:rPr lang="en-US" dirty="0" smtClean="0"/>
              <a:t>I tried to build the model using Logistic Regression, Decision Tree, Random </a:t>
            </a:r>
            <a:r>
              <a:rPr lang="en-US" dirty="0" err="1" smtClean="0"/>
              <a:t>Forest,ExtraTreeClassifier</a:t>
            </a:r>
            <a:r>
              <a:rPr lang="en-US" dirty="0" smtClean="0"/>
              <a:t>, Naïve </a:t>
            </a:r>
            <a:r>
              <a:rPr lang="en-US" dirty="0" err="1" smtClean="0"/>
              <a:t>bayes</a:t>
            </a:r>
            <a:r>
              <a:rPr lang="en-US" dirty="0" smtClean="0"/>
              <a:t> classification model. Because of imbalanced Data  f_1 score , recall, precision would be the appropriate performance metrics.</a:t>
            </a:r>
          </a:p>
          <a:p>
            <a:r>
              <a:rPr lang="en-US" dirty="0" smtClean="0"/>
              <a:t>Naïve </a:t>
            </a:r>
            <a:r>
              <a:rPr lang="en-US" dirty="0" err="1" smtClean="0"/>
              <a:t>bayes</a:t>
            </a:r>
            <a:r>
              <a:rPr lang="en-US" dirty="0" smtClean="0"/>
              <a:t> performed well for this data than other classification model.</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838200" y="1825625"/>
            <a:ext cx="10515600" cy="4692406"/>
          </a:xfrm>
        </p:spPr>
        <p:txBody>
          <a:bodyPr>
            <a:normAutofit/>
          </a:bodyPr>
          <a:lstStyle/>
          <a:p>
            <a:pPr>
              <a:buNone/>
            </a:pPr>
            <a:r>
              <a:rPr lang="en-US" b="1" dirty="0" smtClean="0"/>
              <a:t>Random </a:t>
            </a:r>
            <a:r>
              <a:rPr lang="en-US" b="1" dirty="0" smtClean="0"/>
              <a:t>Forest </a:t>
            </a:r>
            <a:r>
              <a:rPr lang="en-US" b="1" dirty="0" err="1" smtClean="0"/>
              <a:t>Classification_Report</a:t>
            </a:r>
            <a:r>
              <a:rPr lang="en-US" b="1" dirty="0" smtClean="0"/>
              <a:t>:</a:t>
            </a:r>
          </a:p>
          <a:p>
            <a:pPr>
              <a:buNone/>
            </a:pPr>
            <a:r>
              <a:rPr lang="en-US" dirty="0" smtClean="0"/>
              <a:t>    </a:t>
            </a:r>
            <a:r>
              <a:rPr lang="en-US" dirty="0" smtClean="0"/>
              <a:t>		         </a:t>
            </a:r>
            <a:r>
              <a:rPr lang="en-US" dirty="0" smtClean="0"/>
              <a:t>		 </a:t>
            </a:r>
            <a:r>
              <a:rPr lang="en-US" dirty="0" smtClean="0"/>
              <a:t>precision </a:t>
            </a:r>
            <a:r>
              <a:rPr lang="en-US" dirty="0" smtClean="0"/>
              <a:t> recall  </a:t>
            </a:r>
            <a:r>
              <a:rPr lang="en-US" dirty="0" smtClean="0"/>
              <a:t>f1-score </a:t>
            </a:r>
            <a:r>
              <a:rPr lang="en-US" dirty="0" smtClean="0"/>
              <a:t> support </a:t>
            </a:r>
            <a:endParaRPr lang="en-US" dirty="0" smtClean="0"/>
          </a:p>
          <a:p>
            <a:pPr>
              <a:buNone/>
            </a:pPr>
            <a:r>
              <a:rPr lang="en-US" dirty="0" err="1" smtClean="0"/>
              <a:t>func_Non_func</a:t>
            </a:r>
            <a:r>
              <a:rPr lang="en-US" dirty="0" smtClean="0"/>
              <a:t>           </a:t>
            </a:r>
            <a:r>
              <a:rPr lang="en-US" dirty="0" smtClean="0"/>
              <a:t>	  </a:t>
            </a:r>
            <a:r>
              <a:rPr lang="en-US" dirty="0" smtClean="0"/>
              <a:t>0.94 	</a:t>
            </a:r>
            <a:r>
              <a:rPr lang="en-US" dirty="0" smtClean="0"/>
              <a:t>        0.97     0.95          8143 </a:t>
            </a:r>
            <a:endParaRPr lang="en-US" dirty="0" smtClean="0"/>
          </a:p>
          <a:p>
            <a:pPr>
              <a:buNone/>
            </a:pPr>
            <a:r>
              <a:rPr lang="en-US" dirty="0" err="1" smtClean="0"/>
              <a:t>functionalneeds</a:t>
            </a:r>
            <a:r>
              <a:rPr lang="en-US" dirty="0" smtClean="0"/>
              <a:t> repair   </a:t>
            </a:r>
            <a:r>
              <a:rPr lang="en-US" dirty="0" smtClean="0"/>
              <a:t>    0.33         0.20      0.25          671 </a:t>
            </a:r>
          </a:p>
          <a:p>
            <a:pPr>
              <a:buNone/>
            </a:pPr>
            <a:endParaRPr lang="en-US" b="1" dirty="0" smtClean="0"/>
          </a:p>
          <a:p>
            <a:pPr>
              <a:buNone/>
            </a:pPr>
            <a:r>
              <a:rPr lang="en-US" b="1" dirty="0" smtClean="0"/>
              <a:t>Naïve </a:t>
            </a:r>
            <a:r>
              <a:rPr lang="en-US" b="1" dirty="0" err="1" smtClean="0"/>
              <a:t>bayes</a:t>
            </a:r>
            <a:r>
              <a:rPr lang="en-US" b="1" dirty="0" smtClean="0"/>
              <a:t> </a:t>
            </a:r>
            <a:r>
              <a:rPr lang="en-US" b="1" dirty="0" err="1" smtClean="0"/>
              <a:t>Classification_Report</a:t>
            </a:r>
            <a:r>
              <a:rPr lang="en-US" b="1" dirty="0" smtClean="0"/>
              <a:t>:</a:t>
            </a:r>
          </a:p>
          <a:p>
            <a:pPr>
              <a:buNone/>
            </a:pPr>
            <a:r>
              <a:rPr lang="en-US" dirty="0" smtClean="0"/>
              <a:t>					precision    </a:t>
            </a:r>
            <a:r>
              <a:rPr lang="en-US" dirty="0" smtClean="0"/>
              <a:t>recall </a:t>
            </a:r>
            <a:r>
              <a:rPr lang="en-US" dirty="0" smtClean="0"/>
              <a:t>  </a:t>
            </a:r>
            <a:r>
              <a:rPr lang="en-US" dirty="0" smtClean="0"/>
              <a:t>f1-score   support          </a:t>
            </a:r>
            <a:endParaRPr lang="en-US" dirty="0" smtClean="0"/>
          </a:p>
          <a:p>
            <a:pPr>
              <a:buNone/>
            </a:pPr>
            <a:r>
              <a:rPr lang="en-US" dirty="0" smtClean="0"/>
              <a:t> </a:t>
            </a:r>
            <a:r>
              <a:rPr lang="en-US" dirty="0" err="1" smtClean="0"/>
              <a:t>func_Non_func</a:t>
            </a:r>
            <a:r>
              <a:rPr lang="en-US" dirty="0" smtClean="0"/>
              <a:t>       </a:t>
            </a:r>
            <a:r>
              <a:rPr lang="en-US" dirty="0" smtClean="0"/>
              <a:t>             0.97          </a:t>
            </a:r>
            <a:r>
              <a:rPr lang="en-US" dirty="0" smtClean="0"/>
              <a:t>0.57      0.72      8243 </a:t>
            </a:r>
            <a:endParaRPr lang="en-US" dirty="0" smtClean="0"/>
          </a:p>
          <a:p>
            <a:pPr>
              <a:buNone/>
            </a:pPr>
            <a:r>
              <a:rPr lang="en-US" dirty="0" smtClean="0"/>
              <a:t>functional </a:t>
            </a:r>
            <a:r>
              <a:rPr lang="en-US" dirty="0" smtClean="0"/>
              <a:t>needs repair       0.11      </a:t>
            </a:r>
            <a:r>
              <a:rPr lang="en-US" dirty="0" smtClean="0"/>
              <a:t>    0.74      </a:t>
            </a:r>
            <a:r>
              <a:rPr lang="en-US" dirty="0" smtClean="0"/>
              <a:t>0.18       571 </a:t>
            </a:r>
            <a:endParaRPr lang="en-US" b="1"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r>
              <a:rPr lang="en-US" dirty="0" smtClean="0"/>
              <a:t>Since we can find the 72 percentage of positive classes using this naïve </a:t>
            </a:r>
            <a:r>
              <a:rPr lang="en-US" dirty="0" err="1" smtClean="0"/>
              <a:t>bayes</a:t>
            </a:r>
            <a:r>
              <a:rPr lang="en-US" dirty="0" smtClean="0"/>
              <a:t> and while comparing other classification models this model performed good and able to give some useful outputs. So I conclude this naïve </a:t>
            </a:r>
            <a:r>
              <a:rPr lang="en-US" dirty="0" err="1" smtClean="0"/>
              <a:t>bayes</a:t>
            </a:r>
            <a:r>
              <a:rPr lang="en-US" dirty="0" smtClean="0"/>
              <a:t> model as a appropriate model for this data to classify. </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2548064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39108" y="1971153"/>
            <a:ext cx="8170984" cy="2123658"/>
          </a:xfrm>
          <a:prstGeom prst="rect">
            <a:avLst/>
          </a:prstGeom>
          <a:noFill/>
        </p:spPr>
        <p:txBody>
          <a:bodyPr wrap="square" rtlCol="0">
            <a:spAutoFit/>
          </a:bodyPr>
          <a:lstStyle/>
          <a:p>
            <a:r>
              <a:rPr lang="en-US" sz="4400" b="1" dirty="0" smtClean="0"/>
              <a:t>Predictive Model for water </a:t>
            </a:r>
            <a:r>
              <a:rPr lang="en-US" sz="4400" b="1" dirty="0" smtClean="0"/>
              <a:t>pumps</a:t>
            </a:r>
          </a:p>
          <a:p>
            <a:r>
              <a:rPr lang="en-US" sz="4400" b="1" dirty="0" smtClean="0"/>
              <a:t>          functionality </a:t>
            </a:r>
            <a:r>
              <a:rPr lang="en-US" sz="4400" b="1" dirty="0" smtClean="0"/>
              <a:t>in Tanzania </a:t>
            </a:r>
            <a:endParaRPr lang="en-US" sz="4400" dirty="0" smtClean="0"/>
          </a:p>
          <a:p>
            <a:endParaRPr lang="en-IN" sz="4400" dirty="0"/>
          </a:p>
        </p:txBody>
      </p:sp>
    </p:spTree>
    <p:extLst>
      <p:ext uri="{BB962C8B-B14F-4D97-AF65-F5344CB8AC3E}">
        <p14:creationId xmlns:p14="http://schemas.microsoft.com/office/powerpoint/2010/main" xmlns="" val="6163663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8523" y="1078523"/>
            <a:ext cx="10269415" cy="4401205"/>
          </a:xfrm>
          <a:prstGeom prst="rect">
            <a:avLst/>
          </a:prstGeom>
          <a:noFill/>
        </p:spPr>
        <p:txBody>
          <a:bodyPr wrap="square" rtlCol="0">
            <a:spAutoFit/>
          </a:bodyPr>
          <a:lstStyle/>
          <a:p>
            <a:r>
              <a:rPr lang="en-US" sz="2800" dirty="0" smtClean="0"/>
              <a:t>PROBLEM STATEMENT</a:t>
            </a:r>
          </a:p>
          <a:p>
            <a:endParaRPr lang="en-US" sz="2800" dirty="0"/>
          </a:p>
          <a:p>
            <a:r>
              <a:rPr lang="en-US" sz="2800" dirty="0" smtClean="0"/>
              <a:t>This </a:t>
            </a:r>
            <a:r>
              <a:rPr lang="en-US" sz="2800" dirty="0"/>
              <a:t>starts with analyzing the functional status of the available water points in Tanzania. In this analysis we will be looking into the dataset of water pumps in Tanzania to predict the operating condition of a water point. which brings us to the inspiration to the analysis</a:t>
            </a:r>
            <a:r>
              <a:rPr lang="en-US" sz="2800" dirty="0" smtClean="0"/>
              <a:t>.</a:t>
            </a:r>
          </a:p>
          <a:p>
            <a:endParaRPr lang="en-US" sz="2800" dirty="0"/>
          </a:p>
          <a:p>
            <a:r>
              <a:rPr lang="en-IN" sz="2800" dirty="0" smtClean="0"/>
              <a:t>By Predicting which water pump is functioning  but need repairing , the cost of maintenance of water pump can be reduced and the availability of water  in Tanzania can be improved.</a:t>
            </a:r>
          </a:p>
        </p:txBody>
      </p:sp>
    </p:spTree>
    <p:extLst>
      <p:ext uri="{BB962C8B-B14F-4D97-AF65-F5344CB8AC3E}">
        <p14:creationId xmlns:p14="http://schemas.microsoft.com/office/powerpoint/2010/main" xmlns="" val="31266809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55078" y="961291"/>
            <a:ext cx="10023230" cy="4893647"/>
          </a:xfrm>
          <a:prstGeom prst="rect">
            <a:avLst/>
          </a:prstGeom>
          <a:noFill/>
        </p:spPr>
        <p:txBody>
          <a:bodyPr wrap="square" rtlCol="0">
            <a:spAutoFit/>
          </a:bodyPr>
          <a:lstStyle/>
          <a:p>
            <a:r>
              <a:rPr lang="en-IN" sz="4800" dirty="0" smtClean="0">
                <a:solidFill>
                  <a:schemeClr val="accent3">
                    <a:lumMod val="75000"/>
                  </a:schemeClr>
                </a:solidFill>
              </a:rPr>
              <a:t>APPROACH</a:t>
            </a:r>
          </a:p>
          <a:p>
            <a:endParaRPr lang="en-US" sz="2400" dirty="0" smtClean="0"/>
          </a:p>
          <a:p>
            <a:r>
              <a:rPr lang="en-US" sz="2400" dirty="0" smtClean="0"/>
              <a:t>My </a:t>
            </a:r>
            <a:r>
              <a:rPr lang="en-US" sz="2400" dirty="0"/>
              <a:t>first approach was to find those features which would be important in predicting the result</a:t>
            </a:r>
            <a:r>
              <a:rPr lang="en-US" sz="2400" dirty="0" smtClean="0"/>
              <a:t>. Intiutively </a:t>
            </a:r>
            <a:r>
              <a:rPr lang="en-US" sz="2400" dirty="0"/>
              <a:t>we know that the location and the population around any particular water point would play vital role in the status of that water point</a:t>
            </a:r>
            <a:r>
              <a:rPr lang="en-US" sz="2400" dirty="0" smtClean="0"/>
              <a:t>.</a:t>
            </a:r>
          </a:p>
          <a:p>
            <a:endParaRPr lang="en-US" sz="2400" dirty="0">
              <a:solidFill>
                <a:schemeClr val="accent3">
                  <a:lumMod val="75000"/>
                </a:schemeClr>
              </a:solidFill>
            </a:endParaRPr>
          </a:p>
          <a:p>
            <a:r>
              <a:rPr lang="en-US" sz="2400" dirty="0"/>
              <a:t>But there was problems as features like gps_height,population,latitude and longitude had many missing data points, so I missed filled those missing data points with the mean and median(as required) of the respective feature in that particular district in which it was lying</a:t>
            </a:r>
            <a:r>
              <a:rPr lang="en-US" sz="2400" dirty="0" smtClean="0"/>
              <a:t>. So, I have </a:t>
            </a:r>
            <a:r>
              <a:rPr lang="en-US" sz="2400" dirty="0" err="1" smtClean="0"/>
              <a:t>visualised</a:t>
            </a:r>
            <a:r>
              <a:rPr lang="en-US" sz="2400" dirty="0" smtClean="0"/>
              <a:t> to check the relationship between the features.</a:t>
            </a:r>
          </a:p>
        </p:txBody>
      </p:sp>
    </p:spTree>
    <p:extLst>
      <p:ext uri="{BB962C8B-B14F-4D97-AF65-F5344CB8AC3E}">
        <p14:creationId xmlns:p14="http://schemas.microsoft.com/office/powerpoint/2010/main" xmlns="" val="33353530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91659" y="1019909"/>
            <a:ext cx="11289325" cy="4062651"/>
          </a:xfrm>
          <a:prstGeom prst="rect">
            <a:avLst/>
          </a:prstGeom>
        </p:spPr>
        <p:txBody>
          <a:bodyPr wrap="square">
            <a:spAutoFit/>
          </a:bodyPr>
          <a:lstStyle/>
          <a:p>
            <a:r>
              <a:rPr lang="en-US" sz="2400" dirty="0"/>
              <a:t>The group of features of (extraction_type, extraction_type_group, extraction_type_class), (payment, payment_type),</a:t>
            </a:r>
            <a:br>
              <a:rPr lang="en-US" sz="2400" dirty="0"/>
            </a:br>
            <a:r>
              <a:rPr lang="en-US" sz="2400" dirty="0"/>
              <a:t>(water_quality, quality_group), (source, source_class), (subvillage, region, </a:t>
            </a:r>
            <a:r>
              <a:rPr lang="en-US" sz="2400" dirty="0" smtClean="0"/>
              <a:t>region code, </a:t>
            </a:r>
            <a:r>
              <a:rPr lang="en-US" sz="2400" dirty="0"/>
              <a:t>district_code, lga, ward), and (waterpoint_type, waterpoint_type_group) all contain similar representation of data in different grains. Hence, we risk overfitting our data during training by including all the features in our analysis, which can be dropped</a:t>
            </a:r>
            <a:r>
              <a:rPr lang="en-US" sz="2400" dirty="0" smtClean="0"/>
              <a:t>.</a:t>
            </a:r>
          </a:p>
          <a:p>
            <a:endParaRPr lang="en-US" sz="2400" dirty="0"/>
          </a:p>
          <a:p>
            <a:r>
              <a:rPr lang="en-US" sz="2400" dirty="0"/>
              <a:t>Since our target is to predict the pump which requires the repair. So, we label other two labels functional and nonfunctional as one label and making the problem as a binary classifier.</a:t>
            </a:r>
          </a:p>
          <a:p>
            <a:endParaRPr lang="en-US" dirty="0"/>
          </a:p>
        </p:txBody>
      </p:sp>
    </p:spTree>
    <p:extLst>
      <p:ext uri="{BB962C8B-B14F-4D97-AF65-F5344CB8AC3E}">
        <p14:creationId xmlns:p14="http://schemas.microsoft.com/office/powerpoint/2010/main" xmlns="" val="9974789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08892" y="445479"/>
            <a:ext cx="10761785" cy="6924973"/>
          </a:xfrm>
          <a:prstGeom prst="rect">
            <a:avLst/>
          </a:prstGeom>
          <a:noFill/>
        </p:spPr>
        <p:txBody>
          <a:bodyPr wrap="square" rtlCol="0">
            <a:spAutoFit/>
          </a:bodyPr>
          <a:lstStyle/>
          <a:p>
            <a:r>
              <a:rPr lang="en-US" sz="2800" dirty="0" smtClean="0"/>
              <a:t>Data Understanding :</a:t>
            </a:r>
          </a:p>
          <a:p>
            <a:endParaRPr lang="en-US" sz="2800" dirty="0"/>
          </a:p>
          <a:p>
            <a:r>
              <a:rPr lang="en-US" sz="2400" dirty="0" smtClean="0"/>
              <a:t>We </a:t>
            </a:r>
            <a:r>
              <a:rPr lang="en-US" sz="2400" dirty="0"/>
              <a:t>have 40 predictor </a:t>
            </a:r>
            <a:r>
              <a:rPr lang="en-US" sz="2400" dirty="0" smtClean="0"/>
              <a:t>variables. Out </a:t>
            </a:r>
            <a:r>
              <a:rPr lang="en-US" sz="2400" dirty="0"/>
              <a:t>of the 40 features in the dataset, we have 31 categorical variables, 7 numerical variables, and 2 date variables</a:t>
            </a:r>
            <a:r>
              <a:rPr lang="en-US" sz="2400" dirty="0" smtClean="0"/>
              <a:t>.</a:t>
            </a:r>
          </a:p>
          <a:p>
            <a:endParaRPr lang="en-US" sz="2400" dirty="0"/>
          </a:p>
          <a:p>
            <a:r>
              <a:rPr lang="en-US" sz="2400" dirty="0"/>
              <a:t>The water pumps are either of these three categories</a:t>
            </a:r>
          </a:p>
          <a:p>
            <a:r>
              <a:rPr lang="en-US" sz="2400" dirty="0"/>
              <a:t>functional,</a:t>
            </a:r>
          </a:p>
          <a:p>
            <a:r>
              <a:rPr lang="en-US" sz="2400" dirty="0"/>
              <a:t>non-functional, or</a:t>
            </a:r>
          </a:p>
          <a:p>
            <a:r>
              <a:rPr lang="en-US" sz="2400" dirty="0"/>
              <a:t>functional but need repair</a:t>
            </a:r>
            <a:r>
              <a:rPr lang="en-US" sz="2400" dirty="0" smtClean="0"/>
              <a:t>.</a:t>
            </a:r>
          </a:p>
          <a:p>
            <a:endParaRPr lang="en-US" sz="2400" dirty="0" smtClean="0"/>
          </a:p>
          <a:p>
            <a:r>
              <a:rPr lang="en-US" sz="2400" dirty="0" smtClean="0"/>
              <a:t>We labeled both non-functional and functional as func_non_func to make the problem simple and focus more on our problem.</a:t>
            </a:r>
          </a:p>
          <a:p>
            <a:endParaRPr lang="en-US" sz="2400" dirty="0"/>
          </a:p>
          <a:p>
            <a:r>
              <a:rPr lang="en-US" sz="2400" dirty="0" smtClean="0"/>
              <a:t>We have 7%  </a:t>
            </a:r>
            <a:r>
              <a:rPr lang="en-US" sz="2400" dirty="0"/>
              <a:t>functional but need </a:t>
            </a:r>
            <a:r>
              <a:rPr lang="en-US" sz="2400" dirty="0" smtClean="0"/>
              <a:t>repair class and 93% functional and non_functional class</a:t>
            </a:r>
            <a:endParaRPr lang="en-US" sz="2400" dirty="0"/>
          </a:p>
          <a:p>
            <a:endParaRPr lang="en-US" sz="2400" dirty="0" smtClean="0"/>
          </a:p>
          <a:p>
            <a:endParaRPr lang="en-US" sz="2400" dirty="0"/>
          </a:p>
          <a:p>
            <a:endParaRPr lang="en-IN" sz="2800" dirty="0"/>
          </a:p>
        </p:txBody>
      </p:sp>
    </p:spTree>
    <p:extLst>
      <p:ext uri="{BB962C8B-B14F-4D97-AF65-F5344CB8AC3E}">
        <p14:creationId xmlns:p14="http://schemas.microsoft.com/office/powerpoint/2010/main" xmlns="" val="40910605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69629" y="935333"/>
            <a:ext cx="11439485" cy="5277897"/>
          </a:xfrm>
          <a:prstGeom prst="rect">
            <a:avLst/>
          </a:prstGeom>
        </p:spPr>
      </p:pic>
    </p:spTree>
    <p:extLst>
      <p:ext uri="{BB962C8B-B14F-4D97-AF65-F5344CB8AC3E}">
        <p14:creationId xmlns:p14="http://schemas.microsoft.com/office/powerpoint/2010/main" xmlns="" val="130828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480646"/>
            <a:ext cx="12381917" cy="5767754"/>
          </a:xfrm>
          <a:prstGeom prst="rect">
            <a:avLst/>
          </a:prstGeom>
        </p:spPr>
      </p:pic>
    </p:spTree>
    <p:extLst>
      <p:ext uri="{BB962C8B-B14F-4D97-AF65-F5344CB8AC3E}">
        <p14:creationId xmlns:p14="http://schemas.microsoft.com/office/powerpoint/2010/main" xmlns="" val="3684405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39968" y="388814"/>
            <a:ext cx="11594123" cy="6140939"/>
          </a:xfrm>
          <a:prstGeom prst="rect">
            <a:avLst/>
          </a:prstGeom>
        </p:spPr>
      </p:pic>
    </p:spTree>
    <p:extLst>
      <p:ext uri="{BB962C8B-B14F-4D97-AF65-F5344CB8AC3E}">
        <p14:creationId xmlns:p14="http://schemas.microsoft.com/office/powerpoint/2010/main" xmlns="" val="15082728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682</TotalTime>
  <Words>491</Words>
  <Application>Microsoft Office PowerPoint</Application>
  <PresentationFormat>Custom</PresentationFormat>
  <Paragraphs>56</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   Name: Kabilarasan Roll no: 1812576035</vt:lpstr>
      <vt:lpstr>Slide 2</vt:lpstr>
      <vt:lpstr>Slide 3</vt:lpstr>
      <vt:lpstr>Slide 4</vt:lpstr>
      <vt:lpstr>Slide 5</vt:lpstr>
      <vt:lpstr>Slide 6</vt:lpstr>
      <vt:lpstr>Slide 7</vt:lpstr>
      <vt:lpstr>Slide 8</vt:lpstr>
      <vt:lpstr>Slide 9</vt:lpstr>
      <vt:lpstr>Slide 10</vt:lpstr>
      <vt:lpstr>Slide 11</vt:lpstr>
      <vt:lpstr>Selection of model</vt:lpstr>
      <vt:lpstr>Slide 13</vt:lpstr>
      <vt:lpstr>   </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XXXXXX Roll no.XXXXXX</dc:title>
  <dc:creator>Mallikarjuna Doddamane [MaGE]</dc:creator>
  <cp:lastModifiedBy>kaminetivasu@outlook.com</cp:lastModifiedBy>
  <cp:revision>22</cp:revision>
  <dcterms:created xsi:type="dcterms:W3CDTF">2018-02-05T13:42:06Z</dcterms:created>
  <dcterms:modified xsi:type="dcterms:W3CDTF">2019-06-07T21:11:38Z</dcterms:modified>
</cp:coreProperties>
</file>