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57" r:id="rId3"/>
    <p:sldId id="259" r:id="rId4"/>
    <p:sldId id="260" r:id="rId5"/>
    <p:sldId id="262" r:id="rId6"/>
    <p:sldId id="265" r:id="rId7"/>
    <p:sldId id="283" r:id="rId8"/>
    <p:sldId id="284" r:id="rId9"/>
    <p:sldId id="282" r:id="rId10"/>
    <p:sldId id="294" r:id="rId11"/>
    <p:sldId id="268" r:id="rId12"/>
    <p:sldId id="271" r:id="rId13"/>
    <p:sldId id="286" r:id="rId14"/>
    <p:sldId id="287" r:id="rId15"/>
    <p:sldId id="288" r:id="rId16"/>
    <p:sldId id="289" r:id="rId17"/>
    <p:sldId id="290" r:id="rId18"/>
    <p:sldId id="291" r:id="rId19"/>
    <p:sldId id="266" r:id="rId20"/>
    <p:sldId id="285" r:id="rId21"/>
    <p:sldId id="293" r:id="rId22"/>
    <p:sldId id="275" r:id="rId23"/>
    <p:sldId id="292" r:id="rId24"/>
    <p:sldId id="276" r:id="rId25"/>
  </p:sldIdLst>
  <p:sldSz cx="18288000" cy="10287000"/>
  <p:notesSz cx="6858000" cy="9144000"/>
  <p:embeddedFontLst>
    <p:embeddedFont>
      <p:font typeface="Cambria" panose="02040503050406030204" pitchFamily="18" charset="0"/>
      <p:regular r:id="rId28"/>
      <p:bold r:id="rId29"/>
      <p:italic r:id="rId30"/>
      <p:boldItalic r:id="rId31"/>
    </p:embeddedFont>
    <p:embeddedFont>
      <p:font typeface="Cambria Bold" panose="02040803050406030204" pitchFamily="18" charset="0"/>
      <p:bold r:id="rId3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8BC23A-BCF3-4772-AEFE-8A857E5D8AA5}" v="15" dt="2025-05-26T08:16:49.3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771" autoAdjust="0"/>
  </p:normalViewPr>
  <p:slideViewPr>
    <p:cSldViewPr>
      <p:cViewPr varScale="1">
        <p:scale>
          <a:sx n="55" d="100"/>
          <a:sy n="55" d="100"/>
        </p:scale>
        <p:origin x="658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bil vishnu" userId="2bc493fdaf471e47" providerId="LiveId" clId="{224A7E5A-33C5-4B69-906C-162CD24588E6}"/>
    <pc:docChg chg="undo custSel modSld">
      <pc:chgData name="kabil vishnu" userId="2bc493fdaf471e47" providerId="LiveId" clId="{224A7E5A-33C5-4B69-906C-162CD24588E6}" dt="2025-05-22T08:55:19.361" v="453"/>
      <pc:docMkLst>
        <pc:docMk/>
      </pc:docMkLst>
      <pc:sldChg chg="modSp mod">
        <pc:chgData name="kabil vishnu" userId="2bc493fdaf471e47" providerId="LiveId" clId="{224A7E5A-33C5-4B69-906C-162CD24588E6}" dt="2025-05-22T08:55:14.107" v="447" actId="20577"/>
        <pc:sldMkLst>
          <pc:docMk/>
          <pc:sldMk cId="0" sldId="256"/>
        </pc:sldMkLst>
      </pc:sldChg>
      <pc:sldChg chg="modSp mod modNotes">
        <pc:chgData name="kabil vishnu" userId="2bc493fdaf471e47" providerId="LiveId" clId="{224A7E5A-33C5-4B69-906C-162CD24588E6}" dt="2025-05-22T08:55:19.361" v="453"/>
        <pc:sldMkLst>
          <pc:docMk/>
          <pc:sldMk cId="0" sldId="257"/>
        </pc:sldMkLst>
        <pc:spChg chg="mod">
          <ac:chgData name="kabil vishnu" userId="2bc493fdaf471e47" providerId="LiveId" clId="{224A7E5A-33C5-4B69-906C-162CD24588E6}" dt="2025-05-22T08:36:02.801" v="79" actId="14100"/>
          <ac:spMkLst>
            <pc:docMk/>
            <pc:sldMk cId="0" sldId="257"/>
            <ac:spMk id="11" creationId="{00000000-0000-0000-0000-000000000000}"/>
          </ac:spMkLst>
        </pc:spChg>
      </pc:sldChg>
      <pc:sldChg chg="modNotes">
        <pc:chgData name="kabil vishnu" userId="2bc493fdaf471e47" providerId="LiveId" clId="{224A7E5A-33C5-4B69-906C-162CD24588E6}" dt="2025-05-22T08:55:19.361" v="453"/>
        <pc:sldMkLst>
          <pc:docMk/>
          <pc:sldMk cId="0" sldId="262"/>
        </pc:sldMkLst>
      </pc:sldChg>
      <pc:sldChg chg="delSp modSp mod">
        <pc:chgData name="kabil vishnu" userId="2bc493fdaf471e47" providerId="LiveId" clId="{224A7E5A-33C5-4B69-906C-162CD24588E6}" dt="2025-05-22T08:55:18.252" v="452" actId="1076"/>
        <pc:sldMkLst>
          <pc:docMk/>
          <pc:sldMk cId="0" sldId="265"/>
        </pc:sldMkLst>
      </pc:sldChg>
      <pc:sldChg chg="delSp modSp mod modNotes">
        <pc:chgData name="kabil vishnu" userId="2bc493fdaf471e47" providerId="LiveId" clId="{224A7E5A-33C5-4B69-906C-162CD24588E6}" dt="2025-05-22T08:55:19.361" v="453"/>
        <pc:sldMkLst>
          <pc:docMk/>
          <pc:sldMk cId="0" sldId="266"/>
        </pc:sldMkLst>
      </pc:sldChg>
      <pc:sldChg chg="delSp modSp mod">
        <pc:chgData name="kabil vishnu" userId="2bc493fdaf471e47" providerId="LiveId" clId="{224A7E5A-33C5-4B69-906C-162CD24588E6}" dt="2025-05-22T08:29:34.176" v="20"/>
        <pc:sldMkLst>
          <pc:docMk/>
          <pc:sldMk cId="0" sldId="268"/>
        </pc:sldMkLst>
      </pc:sldChg>
      <pc:sldChg chg="delSp modSp mod">
        <pc:chgData name="kabil vishnu" userId="2bc493fdaf471e47" providerId="LiveId" clId="{224A7E5A-33C5-4B69-906C-162CD24588E6}" dt="2025-05-22T08:29:58.445" v="25"/>
        <pc:sldMkLst>
          <pc:docMk/>
          <pc:sldMk cId="0" sldId="271"/>
        </pc:sldMkLst>
      </pc:sldChg>
      <pc:sldChg chg="delSp modSp mod">
        <pc:chgData name="kabil vishnu" userId="2bc493fdaf471e47" providerId="LiveId" clId="{224A7E5A-33C5-4B69-906C-162CD24588E6}" dt="2025-05-22T08:31:26.783" v="70"/>
        <pc:sldMkLst>
          <pc:docMk/>
          <pc:sldMk cId="0" sldId="275"/>
        </pc:sldMkLst>
      </pc:sldChg>
      <pc:sldChg chg="delSp modSp mod">
        <pc:chgData name="kabil vishnu" userId="2bc493fdaf471e47" providerId="LiveId" clId="{224A7E5A-33C5-4B69-906C-162CD24588E6}" dt="2025-05-22T08:34:30.461" v="78" actId="1076"/>
        <pc:sldMkLst>
          <pc:docMk/>
          <pc:sldMk cId="3932243714" sldId="282"/>
        </pc:sldMkLst>
      </pc:sldChg>
      <pc:sldChg chg="delSp modSp mod">
        <pc:chgData name="kabil vishnu" userId="2bc493fdaf471e47" providerId="LiveId" clId="{224A7E5A-33C5-4B69-906C-162CD24588E6}" dt="2025-05-22T08:28:53.988" v="7"/>
        <pc:sldMkLst>
          <pc:docMk/>
          <pc:sldMk cId="0" sldId="283"/>
        </pc:sldMkLst>
      </pc:sldChg>
      <pc:sldChg chg="delSp modSp mod">
        <pc:chgData name="kabil vishnu" userId="2bc493fdaf471e47" providerId="LiveId" clId="{224A7E5A-33C5-4B69-906C-162CD24588E6}" dt="2025-05-22T08:29:06.559" v="11"/>
        <pc:sldMkLst>
          <pc:docMk/>
          <pc:sldMk cId="3932243714" sldId="284"/>
        </pc:sldMkLst>
      </pc:sldChg>
      <pc:sldChg chg="delSp modSp mod modNotes">
        <pc:chgData name="kabil vishnu" userId="2bc493fdaf471e47" providerId="LiveId" clId="{224A7E5A-33C5-4B69-906C-162CD24588E6}" dt="2025-05-22T08:55:19.361" v="453"/>
        <pc:sldMkLst>
          <pc:docMk/>
          <pc:sldMk cId="0" sldId="285"/>
        </pc:sldMkLst>
      </pc:sldChg>
      <pc:sldChg chg="delSp modSp mod">
        <pc:chgData name="kabil vishnu" userId="2bc493fdaf471e47" providerId="LiveId" clId="{224A7E5A-33C5-4B69-906C-162CD24588E6}" dt="2025-05-22T08:30:08.037" v="30" actId="478"/>
        <pc:sldMkLst>
          <pc:docMk/>
          <pc:sldMk cId="0" sldId="286"/>
        </pc:sldMkLst>
      </pc:sldChg>
      <pc:sldChg chg="delSp modSp mod">
        <pc:chgData name="kabil vishnu" userId="2bc493fdaf471e47" providerId="LiveId" clId="{224A7E5A-33C5-4B69-906C-162CD24588E6}" dt="2025-05-22T08:30:17.842" v="35"/>
        <pc:sldMkLst>
          <pc:docMk/>
          <pc:sldMk cId="0" sldId="287"/>
        </pc:sldMkLst>
      </pc:sldChg>
      <pc:sldChg chg="delSp modSp mod">
        <pc:chgData name="kabil vishnu" userId="2bc493fdaf471e47" providerId="LiveId" clId="{224A7E5A-33C5-4B69-906C-162CD24588E6}" dt="2025-05-22T08:30:26.766" v="40"/>
        <pc:sldMkLst>
          <pc:docMk/>
          <pc:sldMk cId="0" sldId="288"/>
        </pc:sldMkLst>
      </pc:sldChg>
      <pc:sldChg chg="delSp modSp mod">
        <pc:chgData name="kabil vishnu" userId="2bc493fdaf471e47" providerId="LiveId" clId="{224A7E5A-33C5-4B69-906C-162CD24588E6}" dt="2025-05-22T08:30:37.443" v="45"/>
        <pc:sldMkLst>
          <pc:docMk/>
          <pc:sldMk cId="0" sldId="289"/>
        </pc:sldMkLst>
      </pc:sldChg>
      <pc:sldChg chg="delSp modSp mod">
        <pc:chgData name="kabil vishnu" userId="2bc493fdaf471e47" providerId="LiveId" clId="{224A7E5A-33C5-4B69-906C-162CD24588E6}" dt="2025-05-22T08:30:45.274" v="50"/>
        <pc:sldMkLst>
          <pc:docMk/>
          <pc:sldMk cId="0" sldId="290"/>
        </pc:sldMkLst>
      </pc:sldChg>
      <pc:sldChg chg="delSp modSp mod">
        <pc:chgData name="kabil vishnu" userId="2bc493fdaf471e47" providerId="LiveId" clId="{224A7E5A-33C5-4B69-906C-162CD24588E6}" dt="2025-05-22T08:30:56.958" v="55"/>
        <pc:sldMkLst>
          <pc:docMk/>
          <pc:sldMk cId="0" sldId="291"/>
        </pc:sldMkLst>
      </pc:sldChg>
      <pc:sldChg chg="delSp modSp mod">
        <pc:chgData name="kabil vishnu" userId="2bc493fdaf471e47" providerId="LiveId" clId="{224A7E5A-33C5-4B69-906C-162CD24588E6}" dt="2025-05-22T08:31:36.509" v="75"/>
        <pc:sldMkLst>
          <pc:docMk/>
          <pc:sldMk cId="0" sldId="292"/>
        </pc:sldMkLst>
      </pc:sldChg>
    </pc:docChg>
  </pc:docChgLst>
  <pc:docChgLst>
    <pc:chgData name="kabil vishnu" userId="2bc493fdaf471e47" providerId="LiveId" clId="{0C8BC23A-BCF3-4772-AEFE-8A857E5D8AA5}"/>
    <pc:docChg chg="undo redo custSel addSld delSld modSld sldOrd">
      <pc:chgData name="kabil vishnu" userId="2bc493fdaf471e47" providerId="LiveId" clId="{0C8BC23A-BCF3-4772-AEFE-8A857E5D8AA5}" dt="2025-05-26T08:10:00.507" v="62" actId="20577"/>
      <pc:docMkLst>
        <pc:docMk/>
      </pc:docMkLst>
      <pc:sldChg chg="modSp mod">
        <pc:chgData name="kabil vishnu" userId="2bc493fdaf471e47" providerId="LiveId" clId="{0C8BC23A-BCF3-4772-AEFE-8A857E5D8AA5}" dt="2025-05-26T04:08:58.840" v="6"/>
        <pc:sldMkLst>
          <pc:docMk/>
          <pc:sldMk cId="0" sldId="256"/>
        </pc:sldMkLst>
        <pc:spChg chg="mod">
          <ac:chgData name="kabil vishnu" userId="2bc493fdaf471e47" providerId="LiveId" clId="{0C8BC23A-BCF3-4772-AEFE-8A857E5D8AA5}" dt="2025-05-26T04:08:58.840" v="6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kabil vishnu" userId="2bc493fdaf471e47" providerId="LiveId" clId="{0C8BC23A-BCF3-4772-AEFE-8A857E5D8AA5}" dt="2025-05-26T08:10:00.507" v="62" actId="20577"/>
        <pc:sldMkLst>
          <pc:docMk/>
          <pc:sldMk cId="0" sldId="257"/>
        </pc:sldMkLst>
        <pc:spChg chg="mod">
          <ac:chgData name="kabil vishnu" userId="2bc493fdaf471e47" providerId="LiveId" clId="{0C8BC23A-BCF3-4772-AEFE-8A857E5D8AA5}" dt="2025-05-26T08:10:00.507" v="62" actId="20577"/>
          <ac:spMkLst>
            <pc:docMk/>
            <pc:sldMk cId="0" sldId="257"/>
            <ac:spMk id="11" creationId="{00000000-0000-0000-0000-000000000000}"/>
          </ac:spMkLst>
        </pc:spChg>
      </pc:sldChg>
      <pc:sldChg chg="addSp modSp new mod">
        <pc:chgData name="kabil vishnu" userId="2bc493fdaf471e47" providerId="LiveId" clId="{0C8BC23A-BCF3-4772-AEFE-8A857E5D8AA5}" dt="2025-05-26T07:38:33.375" v="36" actId="20577"/>
        <pc:sldMkLst>
          <pc:docMk/>
          <pc:sldMk cId="990532462" sldId="293"/>
        </pc:sldMkLst>
        <pc:spChg chg="mod">
          <ac:chgData name="kabil vishnu" userId="2bc493fdaf471e47" providerId="LiveId" clId="{0C8BC23A-BCF3-4772-AEFE-8A857E5D8AA5}" dt="2025-05-26T07:34:33.722" v="16" actId="2711"/>
          <ac:spMkLst>
            <pc:docMk/>
            <pc:sldMk cId="990532462" sldId="293"/>
            <ac:spMk id="3" creationId="{7179951C-F22A-776C-1FA4-B833A9BE0C84}"/>
          </ac:spMkLst>
        </pc:spChg>
        <pc:spChg chg="add mod">
          <ac:chgData name="kabil vishnu" userId="2bc493fdaf471e47" providerId="LiveId" clId="{0C8BC23A-BCF3-4772-AEFE-8A857E5D8AA5}" dt="2025-05-26T07:38:33.375" v="36" actId="20577"/>
          <ac:spMkLst>
            <pc:docMk/>
            <pc:sldMk cId="990532462" sldId="293"/>
            <ac:spMk id="4" creationId="{B5811DFE-5D42-B75A-89BF-FBD30AAA176F}"/>
          </ac:spMkLst>
        </pc:spChg>
        <pc:grpChg chg="add mod">
          <ac:chgData name="kabil vishnu" userId="2bc493fdaf471e47" providerId="LiveId" clId="{0C8BC23A-BCF3-4772-AEFE-8A857E5D8AA5}" dt="2025-05-26T07:36:34.560" v="31" actId="1076"/>
          <ac:grpSpMkLst>
            <pc:docMk/>
            <pc:sldMk cId="990532462" sldId="293"/>
            <ac:grpSpMk id="2" creationId="{BCEB386E-54DB-315F-79D2-24249C390ED3}"/>
          </ac:grpSpMkLst>
        </pc:grpChg>
      </pc:sldChg>
      <pc:sldChg chg="new del">
        <pc:chgData name="kabil vishnu" userId="2bc493fdaf471e47" providerId="LiveId" clId="{0C8BC23A-BCF3-4772-AEFE-8A857E5D8AA5}" dt="2025-05-26T05:12:40.729" v="8" actId="680"/>
        <pc:sldMkLst>
          <pc:docMk/>
          <pc:sldMk cId="3246503924" sldId="293"/>
        </pc:sldMkLst>
      </pc:sldChg>
      <pc:sldChg chg="addSp modSp new mod ord">
        <pc:chgData name="kabil vishnu" userId="2bc493fdaf471e47" providerId="LiveId" clId="{0C8BC23A-BCF3-4772-AEFE-8A857E5D8AA5}" dt="2025-05-26T08:07:02.617" v="61" actId="2711"/>
        <pc:sldMkLst>
          <pc:docMk/>
          <pc:sldMk cId="1142554475" sldId="294"/>
        </pc:sldMkLst>
        <pc:spChg chg="mod">
          <ac:chgData name="kabil vishnu" userId="2bc493fdaf471e47" providerId="LiveId" clId="{0C8BC23A-BCF3-4772-AEFE-8A857E5D8AA5}" dt="2025-05-26T08:07:02.617" v="61" actId="2711"/>
          <ac:spMkLst>
            <pc:docMk/>
            <pc:sldMk cId="1142554475" sldId="294"/>
            <ac:spMk id="4" creationId="{160CD83F-5685-F0F8-DBE3-A9E688D7B50B}"/>
          </ac:spMkLst>
        </pc:spChg>
        <pc:grpChg chg="add mod">
          <ac:chgData name="kabil vishnu" userId="2bc493fdaf471e47" providerId="LiveId" clId="{0C8BC23A-BCF3-4772-AEFE-8A857E5D8AA5}" dt="2025-05-26T08:06:25.721" v="47"/>
          <ac:grpSpMkLst>
            <pc:docMk/>
            <pc:sldMk cId="1142554475" sldId="294"/>
            <ac:grpSpMk id="3" creationId="{9019B1F3-1889-6677-6C58-6B7B4A61EB32}"/>
          </ac:grpSpMkLst>
        </pc:grpChg>
        <pc:graphicFrameChg chg="add mod modGraphic">
          <ac:chgData name="kabil vishnu" userId="2bc493fdaf471e47" providerId="LiveId" clId="{0C8BC23A-BCF3-4772-AEFE-8A857E5D8AA5}" dt="2025-05-26T08:04:55.800" v="42" actId="255"/>
          <ac:graphicFrameMkLst>
            <pc:docMk/>
            <pc:sldMk cId="1142554475" sldId="294"/>
            <ac:graphicFrameMk id="2" creationId="{9D1D6A64-5C0F-6F79-01A8-AD4CEADBDFCB}"/>
          </ac:graphicFrameMkLst>
        </pc:graphicFrameChg>
      </pc:sldChg>
    </pc:docChg>
  </pc:docChgLst>
  <pc:docChgLst>
    <pc:chgData name="kabil vishnu" userId="2bc493fdaf471e47" providerId="LiveId" clId="{35764B4D-BEA1-4FC4-B190-EEA3BFB21592}"/>
    <pc:docChg chg="undo redo custSel addSld delSld modSld">
      <pc:chgData name="kabil vishnu" userId="2bc493fdaf471e47" providerId="LiveId" clId="{35764B4D-BEA1-4FC4-B190-EEA3BFB21592}" dt="2025-04-24T07:09:38.732" v="61" actId="14100"/>
      <pc:docMkLst>
        <pc:docMk/>
      </pc:docMkLst>
      <pc:sldChg chg="modSp mod">
        <pc:chgData name="kabil vishnu" userId="2bc493fdaf471e47" providerId="LiveId" clId="{35764B4D-BEA1-4FC4-B190-EEA3BFB21592}" dt="2025-04-24T07:08:20.088" v="55" actId="20577"/>
        <pc:sldMkLst>
          <pc:docMk/>
          <pc:sldMk cId="0" sldId="256"/>
        </pc:sldMkLst>
        <pc:spChg chg="mod">
          <ac:chgData name="kabil vishnu" userId="2bc493fdaf471e47" providerId="LiveId" clId="{35764B4D-BEA1-4FC4-B190-EEA3BFB21592}" dt="2025-04-24T07:08:20.088" v="55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kabil vishnu" userId="2bc493fdaf471e47" providerId="LiveId" clId="{35764B4D-BEA1-4FC4-B190-EEA3BFB21592}" dt="2025-04-24T06:39:43.497" v="2" actId="20577"/>
          <ac:spMkLst>
            <pc:docMk/>
            <pc:sldMk cId="0" sldId="256"/>
            <ac:spMk id="11" creationId="{A0834B3D-0864-3DE2-61C7-82EF775E4D2A}"/>
          </ac:spMkLst>
        </pc:spChg>
      </pc:sldChg>
      <pc:sldChg chg="modSp mod">
        <pc:chgData name="kabil vishnu" userId="2bc493fdaf471e47" providerId="LiveId" clId="{35764B4D-BEA1-4FC4-B190-EEA3BFB21592}" dt="2025-04-24T07:09:38.732" v="61" actId="14100"/>
        <pc:sldMkLst>
          <pc:docMk/>
          <pc:sldMk cId="0" sldId="257"/>
        </pc:sldMkLst>
        <pc:spChg chg="mod">
          <ac:chgData name="kabil vishnu" userId="2bc493fdaf471e47" providerId="LiveId" clId="{35764B4D-BEA1-4FC4-B190-EEA3BFB21592}" dt="2025-04-24T07:09:38.732" v="61" actId="14100"/>
          <ac:spMkLst>
            <pc:docMk/>
            <pc:sldMk cId="0" sldId="257"/>
            <ac:spMk id="11" creationId="{00000000-0000-0000-0000-000000000000}"/>
          </ac:spMkLst>
        </pc:spChg>
      </pc:sldChg>
      <pc:sldChg chg="modSp mod">
        <pc:chgData name="kabil vishnu" userId="2bc493fdaf471e47" providerId="LiveId" clId="{35764B4D-BEA1-4FC4-B190-EEA3BFB21592}" dt="2025-04-24T06:46:28.522" v="37" actId="20577"/>
        <pc:sldMkLst>
          <pc:docMk/>
          <pc:sldMk cId="0" sldId="285"/>
        </pc:sldMkLst>
        <pc:spChg chg="mod">
          <ac:chgData name="kabil vishnu" userId="2bc493fdaf471e47" providerId="LiveId" clId="{35764B4D-BEA1-4FC4-B190-EEA3BFB21592}" dt="2025-04-24T06:46:28.522" v="37" actId="20577"/>
          <ac:spMkLst>
            <pc:docMk/>
            <pc:sldMk cId="0" sldId="285"/>
            <ac:spMk id="10" creationId="{00000000-0000-0000-0000-000000000000}"/>
          </ac:spMkLst>
        </pc:spChg>
      </pc:sldChg>
      <pc:sldChg chg="new del">
        <pc:chgData name="kabil vishnu" userId="2bc493fdaf471e47" providerId="LiveId" clId="{35764B4D-BEA1-4FC4-B190-EEA3BFB21592}" dt="2025-04-24T06:40:09.342" v="4" actId="680"/>
        <pc:sldMkLst>
          <pc:docMk/>
          <pc:sldMk cId="460215538" sldId="29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FA0D69-23CD-E43B-516E-79F7B8BD0B5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27ED3-E085-2B30-3578-01E156FC732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A5C08-9AB9-45BE-95CC-BAA102034677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07DD88-90AB-8AAB-596C-7C85A5D28FB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F16308-22A3-6C13-4501-B7B2308620F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D9261-9E14-4929-AFD1-5F82A4203C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15172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95CEB2-83C2-4230-A8E4-BA195AD7347F}" type="datetimeFigureOut">
              <a:rPr lang="en-IN" smtClean="0"/>
              <a:pPr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DA8B92-ACA2-4706-88DA-DEFC17AB4F2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451298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DA8B92-ACA2-4706-88DA-DEFC17AB4F2E}" type="slidenum">
              <a:rPr lang="en-IN" smtClean="0"/>
              <a:pPr/>
              <a:t>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E5750-34A1-FB9B-0645-05C02EC654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8122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A8B92-ACA2-4706-88DA-DEFC17AB4F2E}" type="slidenum">
              <a:rPr lang="en-IN" smtClean="0"/>
              <a:pPr/>
              <a:t>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6232C-67B5-E2CD-E045-D12D5198D6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3949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A8B92-ACA2-4706-88DA-DEFC17AB4F2E}" type="slidenum">
              <a:rPr lang="en-IN" smtClean="0"/>
              <a:pPr/>
              <a:t>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58A5C-FB94-FC5C-3CB3-7E9250DA90A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02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DA8B92-ACA2-4706-88DA-DEFC17AB4F2E}" type="slidenum">
              <a:rPr lang="en-IN" smtClean="0"/>
              <a:pPr/>
              <a:t>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25DF9E-687B-F4B5-1EC7-B64D60F239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302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2654484" y="3664684"/>
            <a:ext cx="13216232" cy="1108550"/>
          </a:xfrm>
          <a:custGeom>
            <a:avLst/>
            <a:gdLst/>
            <a:ahLst/>
            <a:cxnLst/>
            <a:rect l="l" t="t" r="r" b="b"/>
            <a:pathLst>
              <a:path w="14700637" h="1494996">
                <a:moveTo>
                  <a:pt x="0" y="0"/>
                </a:moveTo>
                <a:lnTo>
                  <a:pt x="14700637" y="0"/>
                </a:lnTo>
                <a:lnTo>
                  <a:pt x="14700637" y="1494997"/>
                </a:lnTo>
                <a:lnTo>
                  <a:pt x="0" y="149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marL="179705" algn="ctr">
              <a:lnSpc>
                <a:spcPct val="107000"/>
              </a:lnSpc>
              <a:spcBef>
                <a:spcPts val="835"/>
              </a:spcBef>
              <a:spcAft>
                <a:spcPts val="800"/>
              </a:spcAft>
              <a:buNone/>
            </a:pP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NETWORK INTRUSION DETECTION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  <a:p>
            <a:pPr marL="179705" algn="ctr">
              <a:lnSpc>
                <a:spcPct val="107000"/>
              </a:lnSpc>
              <a:spcBef>
                <a:spcPts val="835"/>
              </a:spcBef>
              <a:spcAft>
                <a:spcPts val="800"/>
              </a:spcAft>
            </a:pPr>
            <a:r>
              <a:rPr lang="en-IN" sz="36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Latha" panose="020B0604020202020204" pitchFamily="34" charset="0"/>
              </a:rPr>
              <a:t>USING XG-BOOST ALGORITHM </a:t>
            </a:r>
            <a:endParaRPr lang="en-IN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Latha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CDC2AF-0BD3-9DAA-D6E9-78E638C4A371}"/>
              </a:ext>
            </a:extLst>
          </p:cNvPr>
          <p:cNvSpPr txBox="1">
            <a:spLocks/>
          </p:cNvSpPr>
          <p:nvPr/>
        </p:nvSpPr>
        <p:spPr>
          <a:xfrm>
            <a:off x="4476152" y="3530429"/>
            <a:ext cx="7772400" cy="1470025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Google Shape;16;p1">
            <a:extLst>
              <a:ext uri="{FF2B5EF4-FFF2-40B4-BE49-F238E27FC236}">
                <a16:creationId xmlns:a16="http://schemas.microsoft.com/office/drawing/2014/main" id="{61462F0F-469B-BC62-012F-053135C0742F}"/>
              </a:ext>
            </a:extLst>
          </p:cNvPr>
          <p:cNvSpPr txBox="1"/>
          <p:nvPr/>
        </p:nvSpPr>
        <p:spPr>
          <a:xfrm>
            <a:off x="1655167" y="2740940"/>
            <a:ext cx="14977664" cy="461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2400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 DEPARTMENT OF ELECTRONICS  AND COMMUNICATION  ENGINEERING</a:t>
            </a:r>
            <a:endParaRPr sz="240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ubtitle 5">
            <a:extLst>
              <a:ext uri="{FF2B5EF4-FFF2-40B4-BE49-F238E27FC236}">
                <a16:creationId xmlns:a16="http://schemas.microsoft.com/office/drawing/2014/main" id="{A0834B3D-0864-3DE2-61C7-82EF775E4D2A}"/>
              </a:ext>
            </a:extLst>
          </p:cNvPr>
          <p:cNvSpPr txBox="1">
            <a:spLocks/>
          </p:cNvSpPr>
          <p:nvPr/>
        </p:nvSpPr>
        <p:spPr>
          <a:xfrm>
            <a:off x="1877321" y="5881515"/>
            <a:ext cx="5238797" cy="1573382"/>
          </a:xfrm>
          <a:prstGeom prst="rect">
            <a:avLst/>
          </a:prstGeom>
        </p:spPr>
        <p:txBody>
          <a:bodyPr/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Project Members </a:t>
            </a:r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: 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GUNASEKARAN - 712220116003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KABIL S - 712220116005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KANISHKAA  P -712220116006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MANOJ K - 712220116011</a:t>
            </a:r>
          </a:p>
          <a:p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endParaRPr lang="en-IN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1859C4-E007-3B46-D483-8BE68513A3B5}"/>
              </a:ext>
            </a:extLst>
          </p:cNvPr>
          <p:cNvSpPr txBox="1"/>
          <p:nvPr/>
        </p:nvSpPr>
        <p:spPr>
          <a:xfrm>
            <a:off x="13584716" y="6068041"/>
            <a:ext cx="4572000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Guide:</a:t>
            </a:r>
          </a:p>
          <a:p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C. PREETHIBA M.E, /</a:t>
            </a:r>
            <a:r>
              <a:rPr lang="en-US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Times New Roman"/>
              </a:rPr>
              <a:t>ASP</a:t>
            </a:r>
            <a:endParaRPr lang="en-US" sz="24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E2A01D9-6F95-8935-C482-6FF76E96B9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0513" y="390972"/>
            <a:ext cx="1580406" cy="157338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C87D96F-C633-4B8F-D848-ED16F60A6E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56"/>
          <a:stretch/>
        </p:blipFill>
        <p:spPr>
          <a:xfrm>
            <a:off x="4025844" y="571466"/>
            <a:ext cx="9997622" cy="157338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9C299EA-ABE1-E44E-DA71-E863B751311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631" y="533907"/>
            <a:ext cx="1212112" cy="16045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1D6A64-5C0F-6F79-01A8-AD4CEADBDF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3543145"/>
              </p:ext>
            </p:extLst>
          </p:nvPr>
        </p:nvGraphicFramePr>
        <p:xfrm>
          <a:off x="1763712" y="2535300"/>
          <a:ext cx="15085145" cy="52724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017029">
                  <a:extLst>
                    <a:ext uri="{9D8B030D-6E8A-4147-A177-3AD203B41FA5}">
                      <a16:colId xmlns:a16="http://schemas.microsoft.com/office/drawing/2014/main" val="2051714401"/>
                    </a:ext>
                  </a:extLst>
                </a:gridCol>
                <a:gridCol w="3017029">
                  <a:extLst>
                    <a:ext uri="{9D8B030D-6E8A-4147-A177-3AD203B41FA5}">
                      <a16:colId xmlns:a16="http://schemas.microsoft.com/office/drawing/2014/main" val="134692948"/>
                    </a:ext>
                  </a:extLst>
                </a:gridCol>
                <a:gridCol w="3017029">
                  <a:extLst>
                    <a:ext uri="{9D8B030D-6E8A-4147-A177-3AD203B41FA5}">
                      <a16:colId xmlns:a16="http://schemas.microsoft.com/office/drawing/2014/main" val="130219177"/>
                    </a:ext>
                  </a:extLst>
                </a:gridCol>
                <a:gridCol w="3017029">
                  <a:extLst>
                    <a:ext uri="{9D8B030D-6E8A-4147-A177-3AD203B41FA5}">
                      <a16:colId xmlns:a16="http://schemas.microsoft.com/office/drawing/2014/main" val="1140502674"/>
                    </a:ext>
                  </a:extLst>
                </a:gridCol>
                <a:gridCol w="3017029">
                  <a:extLst>
                    <a:ext uri="{9D8B030D-6E8A-4147-A177-3AD203B41FA5}">
                      <a16:colId xmlns:a16="http://schemas.microsoft.com/office/drawing/2014/main" val="4177352053"/>
                    </a:ext>
                  </a:extLst>
                </a:gridCol>
              </a:tblGrid>
              <a:tr h="8309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Model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Accuracy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Precision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Recall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F1-score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92017473"/>
                  </a:ext>
                </a:extLst>
              </a:tr>
              <a:tr h="1203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Logistic Regression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76.5%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0.75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0.76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52482298"/>
                  </a:ext>
                </a:extLst>
              </a:tr>
              <a:tr h="1203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Decision Trees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74.0%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0.73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0.74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0.73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09676396"/>
                  </a:ext>
                </a:extLst>
              </a:tr>
              <a:tr h="120352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Random Forest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83.0%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0.82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0.82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0.85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5157253"/>
                  </a:ext>
                </a:extLst>
              </a:tr>
              <a:tr h="83096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XGBoost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91.5%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>
                          <a:effectLst/>
                        </a:rPr>
                        <a:t>0.84</a:t>
                      </a:r>
                      <a:endParaRPr lang="en-IN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0.86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000" dirty="0">
                          <a:effectLst/>
                        </a:rPr>
                        <a:t>0.85</a:t>
                      </a:r>
                      <a:endParaRPr lang="en-IN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60448344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9019B1F3-1889-6677-6C58-6B7B4A61EB32}"/>
              </a:ext>
            </a:extLst>
          </p:cNvPr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160CD83F-5685-F0F8-DBE3-A9E688D7B50B}"/>
                </a:ext>
              </a:extLst>
            </p:cNvPr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  <p:txBody>
            <a:bodyPr/>
            <a:lstStyle/>
            <a:p>
              <a:pPr algn="ctr"/>
              <a:r>
                <a:rPr lang="en-IN" sz="4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COMPARISON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42554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477000" y="557916"/>
            <a:ext cx="5867400" cy="689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63"/>
              </a:lnSpc>
            </a:pPr>
            <a:r>
              <a:rPr lang="en-US" sz="4188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</a:t>
            </a:r>
          </a:p>
        </p:txBody>
      </p:sp>
      <p:pic>
        <p:nvPicPr>
          <p:cNvPr id="8" name="Picture 7" descr="network intrusion detection block diagram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076" y="3786178"/>
            <a:ext cx="14257521" cy="342902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1. Data Collection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first step involves gathering raw network traffic data from sources like packet capture files (PCAP), network logs, or real-time sensors.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data includes various attributes such as IP addresses, ports, protocols, and time stamps.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It forms the foundation for building the intrusion detection model.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 quality and diversity of the collected data are critical for the accuracy of the system.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Both normal and malicious traffic should be included for effective classification.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2. Data Preprocessing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stage, the collected raw data is cleaned and prepared for model training.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Missing values are handled, irrelevant features are removed, and important features like duration, packet count, and flag status are extracted.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Normalization techniques such as Min-Max scaling are applied to ensure consistent data ranges.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Feature engineering may also be performed to enhance model performance.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Proper preprocessing helps in reducing noise and improving detection accuracy.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58169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3. Dataset Splitting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After preprocessing, the dataset is divided into training and testing subsets, typically using an 80-20 or 70-30 ratio.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allows the model to learn patterns from one part of the data and validate them on unseen data. Techniques like SMOTE or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undersampling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are used to handle class imbalance, where attack data is often much less than normal traffic.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step ensures the model doesn’t become biased toward the majority class. Balanced datasets lead to more reliable evaluation metrics.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4. Model Training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this core step, machine learning models XGBoost, Random Forest, Logistic Regression, and Decision Tree are trained using the training data.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algorithm contributes uniquely: XGBoost is fast and handles imbalanced data well, Random Forest is robust with high accuracy, Decision Tree provides easy interpretation, and Logistic Regression adds simplicity.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Hyperparameter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tuning is often applied for optimizing each model.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trained models learn to differentiate between attack and non-attack traffic patterns.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51706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5. Model Evaluation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Trained models are tested using the reserved test data to evaluate their performance.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Key metrics such as accuracy, precision, recall, F1-score, and ROC-AUC are calculated to assess detection quality.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metrics help identify false positives and false negatives, which are crucial in intrusion detection.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Comparative evaluation across all models helps determine the best-performing algorithm.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well-evaluated model ensures high reliability in real-time scenarios.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45243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6. Prediction &amp; Detection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Once validated, the models are used to classify new, unseen network traffic in real time. 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Each data instance is labeled as either "Attack" or "Non-Attack" based on learned patterns. 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step simulates the actual deployment environment of a NIDS. 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Fast and accurate classification is essential for quick threat mitigation. </a:t>
            </a:r>
          </a:p>
          <a:p>
            <a:pPr marL="514350" indent="-5143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Detection output can be integrated with other security systems for automated responses.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386091" y="295789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7"/>
                </a:lnTo>
                <a:lnTo>
                  <a:pt x="0" y="11089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1285820" y="2143104"/>
            <a:ext cx="15458494" cy="64633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7. Alert Generation</a:t>
            </a:r>
          </a:p>
          <a:p>
            <a:pPr algn="just">
              <a:lnSpc>
                <a:spcPct val="150000"/>
              </a:lnSpc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When an attack is detected, the system generates alerts for security personnel or automated response systems.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Alerts include relevant details like time, source IP, type of attack, and severity.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alerts can be logged, visualized in dashboards, or sent as notifications to security operations centers (SOCs).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Early alerts enable quick response, reducing potential damage. </a:t>
            </a:r>
          </a:p>
          <a:p>
            <a:pPr marL="514350" indent="-51435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This step closes the loop, allowing for continuous monitoring and threat awareness.</a:t>
            </a:r>
          </a:p>
          <a:p>
            <a:pPr>
              <a:lnSpc>
                <a:spcPct val="150000"/>
              </a:lnSpc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7389" y="3670887"/>
            <a:ext cx="14577289" cy="5623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2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4786282" y="460648"/>
            <a:ext cx="8286808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6"/>
              </a:lnSpc>
            </a:pPr>
            <a:r>
              <a:rPr lang="en-US" sz="4190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BLOCK DIAGRAM EXPLANATION</a:t>
            </a:r>
          </a:p>
        </p:txBody>
      </p:sp>
      <p:sp>
        <p:nvSpPr>
          <p:cNvPr id="23" name="Rectangle 5">
            <a:extLst>
              <a:ext uri="{FF2B5EF4-FFF2-40B4-BE49-F238E27FC236}">
                <a16:creationId xmlns:a16="http://schemas.microsoft.com/office/drawing/2014/main" id="{408C39F5-6A7E-0FC0-EF80-D71F7C60A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987413" y="505194"/>
            <a:ext cx="8769877" cy="689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63"/>
              </a:lnSpc>
            </a:pPr>
            <a:r>
              <a:rPr lang="en-US" sz="4188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System 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804" y="6005046"/>
            <a:ext cx="1526134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r>
              <a:rPr lang="en-US" sz="2795" dirty="0">
                <a:solidFill>
                  <a:srgbClr val="100F0D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1871" y="2551212"/>
            <a:ext cx="17322295" cy="495520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HARDWARE REQUIREMENT:-</a:t>
            </a:r>
            <a:endParaRPr lang="en-US" altLang="en-US" sz="2800" b="1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PROCESS : INTEL® CORE™ I9-14900K 3.20 GHZ</a:t>
            </a: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RAM : 16 GB</a:t>
            </a: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HARD DISK : 1 TB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94324" y="380286"/>
            <a:ext cx="9518485" cy="1109062"/>
            <a:chOff x="0" y="0"/>
            <a:chExt cx="9518485" cy="11090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18396" cy="1132586"/>
            </a:xfrm>
            <a:custGeom>
              <a:avLst/>
              <a:gdLst/>
              <a:ahLst/>
              <a:cxnLst/>
              <a:rect l="l" t="t" r="r" b="b"/>
              <a:pathLst>
                <a:path w="9518396" h="1132586">
                  <a:moveTo>
                    <a:pt x="9369425" y="997204"/>
                  </a:moveTo>
                  <a:cubicBezTo>
                    <a:pt x="9369425" y="995680"/>
                    <a:pt x="9370187" y="994410"/>
                    <a:pt x="9370187" y="992632"/>
                  </a:cubicBezTo>
                  <a:lnTo>
                    <a:pt x="9370187" y="116332"/>
                  </a:lnTo>
                  <a:cubicBezTo>
                    <a:pt x="9370187" y="52324"/>
                    <a:pt x="9319387" y="0"/>
                    <a:pt x="9258427" y="0"/>
                  </a:cubicBezTo>
                  <a:lnTo>
                    <a:pt x="111887" y="0"/>
                  </a:lnTo>
                  <a:cubicBezTo>
                    <a:pt x="50546" y="0"/>
                    <a:pt x="0" y="52324"/>
                    <a:pt x="0" y="116332"/>
                  </a:cubicBezTo>
                  <a:lnTo>
                    <a:pt x="0" y="992632"/>
                  </a:lnTo>
                  <a:cubicBezTo>
                    <a:pt x="0" y="1056640"/>
                    <a:pt x="50165" y="1109091"/>
                    <a:pt x="111506" y="1109091"/>
                  </a:cubicBezTo>
                  <a:lnTo>
                    <a:pt x="9257538" y="1109091"/>
                  </a:lnTo>
                  <a:cubicBezTo>
                    <a:pt x="9285351" y="1109091"/>
                    <a:pt x="9309862" y="1098804"/>
                    <a:pt x="9328912" y="1082167"/>
                  </a:cubicBezTo>
                  <a:cubicBezTo>
                    <a:pt x="9360662" y="1099058"/>
                    <a:pt x="9435211" y="1132586"/>
                    <a:pt x="9518396" y="1083437"/>
                  </a:cubicBezTo>
                  <a:cubicBezTo>
                    <a:pt x="9518396" y="1083437"/>
                    <a:pt x="9443847" y="1083691"/>
                    <a:pt x="9369298" y="997204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774181" y="489042"/>
            <a:ext cx="2402767" cy="83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06"/>
              </a:lnSpc>
            </a:pPr>
            <a:r>
              <a:rPr lang="en-US" sz="479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Abstract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" y="1490008"/>
            <a:ext cx="16344900" cy="89562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In today’s digital age,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threats are growing in complexity, necessitating advanced Network Intrusion Detection Systems (NIDS).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study explores the use of multiple machine learning algorithms XGBoost, Random Forest, Logistic Regression, and Decision Tree—to classify network traffic as "Attack" or "Non-Attack.“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These models are trained on pre-processed and normalized network data to enhance detection accuracy.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XGBoost offers scalability and effectively handles imbalanced data, while Random Forest and Decision Tree provide strong classification capabilities. Logistic Regression adds simplicity and interpretability.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Together, these models are evaluated to improve the adaptability and performance of NIDS in detecting evolving cyber threats.</a:t>
            </a:r>
            <a:endParaRPr lang="en-GB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4987413" y="505194"/>
            <a:ext cx="8769877" cy="689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63"/>
              </a:lnSpc>
            </a:pPr>
            <a:r>
              <a:rPr lang="en-US" sz="4188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System Requirements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98804" y="6005046"/>
            <a:ext cx="1526134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r>
              <a:rPr lang="en-US" sz="2795" dirty="0">
                <a:solidFill>
                  <a:srgbClr val="100F0D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159224" y="2619732"/>
            <a:ext cx="17322295" cy="56015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en-US" sz="2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SOFTWARE REQUIREMENT:-</a:t>
            </a:r>
          </a:p>
          <a:p>
            <a:pPr>
              <a:lnSpc>
                <a:spcPct val="150000"/>
              </a:lnSpc>
            </a:pP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FRONT END: HTML,CSS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BACK END : PYTHON 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FRAME WORK: FLASK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DATA </a:t>
            </a:r>
            <a:r>
              <a:rPr lang="en-IN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FRAMEWORK</a:t>
            </a: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: KAGGLE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28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charset="0"/>
                <a:cs typeface="Times New Roman" panose="02020603050405020304" charset="0"/>
                <a:sym typeface="+mn-ea"/>
              </a:rPr>
              <a:t>HIGH SPEED INTERNET CONNECTION</a:t>
            </a:r>
            <a:endParaRPr lang="en-US" altLang="en-US" sz="28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just">
              <a:lnSpc>
                <a:spcPct val="150000"/>
              </a:lnSpc>
            </a:pP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CEB386E-54DB-315F-79D2-24249C390ED3}"/>
              </a:ext>
            </a:extLst>
          </p:cNvPr>
          <p:cNvGrpSpPr>
            <a:grpSpLocks noChangeAspect="1"/>
          </p:cNvGrpSpPr>
          <p:nvPr/>
        </p:nvGrpSpPr>
        <p:grpSpPr>
          <a:xfrm>
            <a:off x="4247456" y="318964"/>
            <a:ext cx="9518485" cy="1108977"/>
            <a:chOff x="0" y="0"/>
            <a:chExt cx="9518485" cy="1108977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7179951C-F22A-776C-1FA4-B833A9BE0C84}"/>
                </a:ext>
              </a:extLst>
            </p:cNvPr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  <p:txBody>
            <a:bodyPr/>
            <a:lstStyle/>
            <a:p>
              <a:pPr algn="ctr"/>
              <a:r>
                <a:rPr lang="en-IN" sz="5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Future Enhancements</a:t>
              </a:r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B5811DFE-5D42-B75A-89BF-FBD30AAA1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39144" y="2263180"/>
            <a:ext cx="16273808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 Detection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streaming with Kafka or Spark for instant threat alerts.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Integration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Better anomaly detection and zero-day threats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&amp; Scalable Deployment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on AWS/GCP for handling large-scale traffic.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Online Learning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 models to learn from new data continuously.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05324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4536967" y="711213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6"/>
                </a:lnTo>
                <a:lnTo>
                  <a:pt x="0" y="110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6488" y="2171700"/>
            <a:ext cx="16593312" cy="74543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In conclusion, implementing machine learning algorithms such as XGBoost, Random Forest, Logistic Regression, and Decision Tree significantly enhances the effectiveness of Network Intrusion Detection Systems (NIDS).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These models, trained on well-preprocessed and normalized network data, offer improved accuracy in detecting both known and emerging cyber threats.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XGBoost ensures scalability and handles imbalanced data efficiently, while the others contribute interpretability and robust classification.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By combining their strengths, this multi-model approach delivers a more adaptive and intelligent defense mechanism. </a:t>
            </a:r>
          </a:p>
          <a:p>
            <a:pPr marL="514350" indent="-514350" algn="just">
              <a:lnSpc>
                <a:spcPct val="150000"/>
              </a:lnSpc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Such advanced systems are crucial for maintaining </a:t>
            </a:r>
            <a:r>
              <a:rPr lang="en-US" sz="28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in an era of increasingly complex and dynamic digital threats.</a:t>
            </a:r>
            <a:endParaRPr lang="en-US" sz="2800" i="1" dirty="0">
              <a:solidFill>
                <a:srgbClr val="0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  <a:sym typeface="Cambri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715108" y="928658"/>
            <a:ext cx="3963904" cy="7566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3"/>
              </a:lnSpc>
            </a:pPr>
            <a:r>
              <a:rPr lang="en-US" sz="4188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CONCLUSION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/>
          <p:nvPr/>
        </p:nvSpPr>
        <p:spPr>
          <a:xfrm>
            <a:off x="4536967" y="711213"/>
            <a:ext cx="9518485" cy="1108977"/>
          </a:xfrm>
          <a:custGeom>
            <a:avLst/>
            <a:gdLst/>
            <a:ahLst/>
            <a:cxnLst/>
            <a:rect l="l" t="t" r="r" b="b"/>
            <a:pathLst>
              <a:path w="9518485" h="1108977">
                <a:moveTo>
                  <a:pt x="0" y="0"/>
                </a:moveTo>
                <a:lnTo>
                  <a:pt x="9518485" y="0"/>
                </a:lnTo>
                <a:lnTo>
                  <a:pt x="9518485" y="1108976"/>
                </a:lnTo>
                <a:lnTo>
                  <a:pt x="0" y="11089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856488" y="2171700"/>
            <a:ext cx="16593312" cy="72020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EunSeong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JeongEun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Junhee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Seok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,"Adversarial Attack of ML-based Intrusion Detection System on In-vehicle System using GAN" 2023 Fourteenth International Conference on Ubiquitous and Future Networks (ICUFN) 10.1109/ICUFN57995.2023.10200297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K.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Ramkumar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Laith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Alzubaidi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V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Malathy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T.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Venkatesh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Kruthika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G,"Intrusion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Detection System in Wireless Sensor Networks using Modified Recurrent Neural Network with Long Short-Term Memory" 2024 International Conference on Integrated Circuits and Communication Systems (ICICACS) 10.1109/ICICACS60521.2024.10498333</a:t>
            </a:r>
          </a:p>
          <a:p>
            <a:pPr algn="just">
              <a:lnSpc>
                <a:spcPct val="150000"/>
              </a:lnSpc>
              <a:spcBef>
                <a:spcPct val="20000"/>
              </a:spcBef>
            </a:pP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Cheolhee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Jonghoon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Youngsoo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Kim; Jong-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Geun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Park;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Hyunjin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Kim;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Dowon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Hong,"An</a:t>
            </a:r>
            <a:r>
              <a:rPr lang="en-US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Enhanced AI-Based Network Intrusion Detection System Using Generative Adversarial Networks" IEEE Internet of Things Journal ( Volume: 10, Issue: 3, 01 February 2023) 10.1109/JIOT.2022.3211346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i="1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7947917" y="876738"/>
            <a:ext cx="2749458" cy="720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63"/>
              </a:lnSpc>
            </a:pPr>
            <a:r>
              <a:rPr lang="en-US" sz="4188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References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979040" y="2767841"/>
            <a:ext cx="11144126" cy="4751327"/>
          </a:xfrm>
          <a:custGeom>
            <a:avLst/>
            <a:gdLst/>
            <a:ahLst/>
            <a:cxnLst/>
            <a:rect l="l" t="t" r="r" b="b"/>
            <a:pathLst>
              <a:path w="11144126" h="4751327">
                <a:moveTo>
                  <a:pt x="0" y="0"/>
                </a:moveTo>
                <a:lnTo>
                  <a:pt x="11144126" y="0"/>
                </a:lnTo>
                <a:lnTo>
                  <a:pt x="11144126" y="4751327"/>
                </a:lnTo>
                <a:lnTo>
                  <a:pt x="0" y="47513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93" r="-3294"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80286"/>
            <a:ext cx="9518485" cy="1109062"/>
            <a:chOff x="0" y="0"/>
            <a:chExt cx="9518485" cy="11090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18396" cy="1132586"/>
            </a:xfrm>
            <a:custGeom>
              <a:avLst/>
              <a:gdLst/>
              <a:ahLst/>
              <a:cxnLst/>
              <a:rect l="l" t="t" r="r" b="b"/>
              <a:pathLst>
                <a:path w="9518396" h="1132586">
                  <a:moveTo>
                    <a:pt x="9369425" y="997204"/>
                  </a:moveTo>
                  <a:cubicBezTo>
                    <a:pt x="9369425" y="995680"/>
                    <a:pt x="9370187" y="994410"/>
                    <a:pt x="9370187" y="992632"/>
                  </a:cubicBezTo>
                  <a:lnTo>
                    <a:pt x="9370187" y="116332"/>
                  </a:lnTo>
                  <a:cubicBezTo>
                    <a:pt x="9370187" y="52324"/>
                    <a:pt x="9319387" y="0"/>
                    <a:pt x="9258427" y="0"/>
                  </a:cubicBezTo>
                  <a:lnTo>
                    <a:pt x="111887" y="0"/>
                  </a:lnTo>
                  <a:cubicBezTo>
                    <a:pt x="50546" y="0"/>
                    <a:pt x="0" y="52324"/>
                    <a:pt x="0" y="116332"/>
                  </a:cubicBezTo>
                  <a:lnTo>
                    <a:pt x="0" y="992632"/>
                  </a:lnTo>
                  <a:cubicBezTo>
                    <a:pt x="0" y="1056640"/>
                    <a:pt x="50165" y="1109091"/>
                    <a:pt x="111506" y="1109091"/>
                  </a:cubicBezTo>
                  <a:lnTo>
                    <a:pt x="9257538" y="1109091"/>
                  </a:lnTo>
                  <a:cubicBezTo>
                    <a:pt x="9285351" y="1109091"/>
                    <a:pt x="9309862" y="1098804"/>
                    <a:pt x="9328912" y="1082167"/>
                  </a:cubicBezTo>
                  <a:cubicBezTo>
                    <a:pt x="9360662" y="1099058"/>
                    <a:pt x="9435211" y="1132586"/>
                    <a:pt x="9518396" y="1083437"/>
                  </a:cubicBezTo>
                  <a:cubicBezTo>
                    <a:pt x="9518396" y="1083437"/>
                    <a:pt x="9443847" y="1083691"/>
                    <a:pt x="9369298" y="997204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7185403" y="489042"/>
            <a:ext cx="3627110" cy="8306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06"/>
              </a:lnSpc>
            </a:pPr>
            <a:r>
              <a:rPr lang="en-US" sz="4790" b="1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Introduction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785754" y="1571600"/>
            <a:ext cx="16942857" cy="8125301"/>
            <a:chOff x="-104583" y="2085425"/>
            <a:chExt cx="22590475" cy="10833730"/>
          </a:xfrm>
        </p:grpSpPr>
        <p:sp>
          <p:nvSpPr>
            <p:cNvPr id="8" name="TextBox 8"/>
            <p:cNvSpPr txBox="1"/>
            <p:nvPr/>
          </p:nvSpPr>
          <p:spPr>
            <a:xfrm>
              <a:off x="-104583" y="2085425"/>
              <a:ext cx="22485891" cy="1083373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514350" indent="-5143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As cyber threats grow more advanced in today’s hyper-connected world, securing digital networks has become a top priority. </a:t>
              </a:r>
            </a:p>
            <a:p>
              <a:pPr marL="514350" indent="-5143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Traditional Network Intrusion Detection Systems (NIDS) often fall short in identifying novel attacks and managing imbalanced datasets. </a:t>
              </a:r>
            </a:p>
            <a:p>
              <a:pPr marL="514350" indent="-5143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This research presents a robust, data-driven approach using four powerful machine learning algorithms—XGBoost, Random Forest, Logistic Regression, and Decision Tree—to effectively detect and classify network intrusions. </a:t>
              </a:r>
            </a:p>
            <a:p>
              <a:pPr marL="514350" indent="-5143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By extracting and normalizing features from network traffic, these models work together to improve detection accuracy and system responsiveness. </a:t>
              </a:r>
            </a:p>
            <a:p>
              <a:pPr marL="514350" indent="-514350" algn="just">
                <a:lnSpc>
                  <a:spcPct val="150000"/>
                </a:lnSpc>
                <a:buFont typeface="Arial" pitchFamily="34" charset="0"/>
                <a:buChar char="•"/>
              </a:pP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This integrated strategy aims to build a more intelligent, adaptive NIDS capable of defending against modern and evolving </a:t>
              </a:r>
              <a:r>
                <a:rPr lang="en-US" sz="3200" dirty="0" err="1">
                  <a:latin typeface="Times New Roman" pitchFamily="18" charset="0"/>
                  <a:cs typeface="Times New Roman" pitchFamily="18" charset="0"/>
                </a:rPr>
                <a:t>cybersecurity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 threats.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8925426"/>
              <a:ext cx="22485892" cy="65935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just">
                <a:lnSpc>
                  <a:spcPts val="449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80286"/>
            <a:ext cx="9518485" cy="1109062"/>
            <a:chOff x="0" y="0"/>
            <a:chExt cx="9518485" cy="11090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18396" cy="1132586"/>
            </a:xfrm>
            <a:custGeom>
              <a:avLst/>
              <a:gdLst/>
              <a:ahLst/>
              <a:cxnLst/>
              <a:rect l="l" t="t" r="r" b="b"/>
              <a:pathLst>
                <a:path w="9518396" h="1132586">
                  <a:moveTo>
                    <a:pt x="9369425" y="997204"/>
                  </a:moveTo>
                  <a:cubicBezTo>
                    <a:pt x="9369425" y="995680"/>
                    <a:pt x="9370187" y="994410"/>
                    <a:pt x="9370187" y="992632"/>
                  </a:cubicBezTo>
                  <a:lnTo>
                    <a:pt x="9370187" y="116332"/>
                  </a:lnTo>
                  <a:cubicBezTo>
                    <a:pt x="9370187" y="52324"/>
                    <a:pt x="9319387" y="0"/>
                    <a:pt x="9258427" y="0"/>
                  </a:cubicBezTo>
                  <a:lnTo>
                    <a:pt x="111887" y="0"/>
                  </a:lnTo>
                  <a:cubicBezTo>
                    <a:pt x="50546" y="0"/>
                    <a:pt x="0" y="52324"/>
                    <a:pt x="0" y="116332"/>
                  </a:cubicBezTo>
                  <a:lnTo>
                    <a:pt x="0" y="992632"/>
                  </a:lnTo>
                  <a:cubicBezTo>
                    <a:pt x="0" y="1056640"/>
                    <a:pt x="50165" y="1109091"/>
                    <a:pt x="111506" y="1109091"/>
                  </a:cubicBezTo>
                  <a:lnTo>
                    <a:pt x="9257538" y="1109091"/>
                  </a:lnTo>
                  <a:cubicBezTo>
                    <a:pt x="9285351" y="1109091"/>
                    <a:pt x="9309862" y="1098804"/>
                    <a:pt x="9328912" y="1082167"/>
                  </a:cubicBezTo>
                  <a:cubicBezTo>
                    <a:pt x="9360662" y="1099058"/>
                    <a:pt x="9435211" y="1132586"/>
                    <a:pt x="9518396" y="1083437"/>
                  </a:cubicBezTo>
                  <a:cubicBezTo>
                    <a:pt x="9518396" y="1083437"/>
                    <a:pt x="9443847" y="1083691"/>
                    <a:pt x="9369298" y="997204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236521" y="1599091"/>
            <a:ext cx="17779658" cy="7389981"/>
          </a:xfrm>
          <a:custGeom>
            <a:avLst/>
            <a:gdLst/>
            <a:ahLst/>
            <a:cxnLst/>
            <a:rect l="l" t="t" r="r" b="b"/>
            <a:pathLst>
              <a:path w="17446781" h="8712984">
                <a:moveTo>
                  <a:pt x="0" y="0"/>
                </a:moveTo>
                <a:lnTo>
                  <a:pt x="17446780" y="0"/>
                </a:lnTo>
                <a:lnTo>
                  <a:pt x="17446780" y="8712984"/>
                </a:lnTo>
                <a:lnTo>
                  <a:pt x="0" y="87129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algn="l">
              <a:lnSpc>
                <a:spcPts val="2520"/>
              </a:lnSpc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6467599" y="489042"/>
            <a:ext cx="5091598" cy="7766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06"/>
              </a:lnSpc>
            </a:pPr>
            <a:r>
              <a:rPr lang="en-US" sz="4400" b="1" dirty="0">
                <a:solidFill>
                  <a:srgbClr val="000000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Literature 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1779" y="1718520"/>
            <a:ext cx="412042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400" b="1" dirty="0" err="1">
                <a:solidFill>
                  <a:srgbClr val="FFFFFF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S.No</a:t>
            </a:r>
            <a:endParaRPr lang="en-US" sz="1400" b="1" dirty="0">
              <a:solidFill>
                <a:srgbClr val="FFFFFF"/>
              </a:solidFill>
              <a:latin typeface="Times New Roman" pitchFamily="18" charset="0"/>
              <a:ea typeface="Cambria Bold"/>
              <a:cs typeface="Times New Roman" pitchFamily="18" charset="0"/>
              <a:sym typeface="Cambria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805685" y="1718520"/>
            <a:ext cx="446780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400" b="1" spc="1">
                <a:solidFill>
                  <a:srgbClr val="FFFFFF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Title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55180" y="1718520"/>
            <a:ext cx="421348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400" b="1">
                <a:solidFill>
                  <a:srgbClr val="FFFFFF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Year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51802" y="1718520"/>
            <a:ext cx="1296295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400" b="1">
                <a:solidFill>
                  <a:srgbClr val="FFFFFF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Journal Name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68986" y="1718520"/>
            <a:ext cx="1602067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400" b="1">
                <a:solidFill>
                  <a:srgbClr val="FFFFFF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Techniques Used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57650" y="1718520"/>
            <a:ext cx="1373619" cy="2821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400" b="1">
                <a:solidFill>
                  <a:srgbClr val="FFFFFF"/>
                </a:solidFill>
                <a:latin typeface="Times New Roman" pitchFamily="18" charset="0"/>
                <a:ea typeface="Cambria Bold"/>
                <a:cs typeface="Times New Roman" pitchFamily="18" charset="0"/>
                <a:sym typeface="Cambria Bold"/>
              </a:rPr>
              <a:t>Disadvantages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805891" y="2619261"/>
            <a:ext cx="138322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1.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44367" y="4906279"/>
            <a:ext cx="19969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3.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805890" y="5935608"/>
            <a:ext cx="27793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4.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805889" y="7050593"/>
            <a:ext cx="27793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5.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07451" y="3777633"/>
            <a:ext cx="199692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2. 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520726" y="7048792"/>
            <a:ext cx="5046552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Intrusion Detection System Using Generative Adversarial Network (GAN) Variations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520726" y="5748515"/>
            <a:ext cx="5010789" cy="751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Network Intrusion Detection Using GAN and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 Optimized with Particle Swarm Optimization</a:t>
            </a:r>
          </a:p>
          <a:p>
            <a:pPr algn="l">
              <a:lnSpc>
                <a:spcPts val="2520"/>
              </a:lnSpc>
            </a:pP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99254" y="2553766"/>
            <a:ext cx="501078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TMG-GAN: Generative Adversarial Networks-Based Imbalanced Learning for Network Intrusion Detection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520728" y="4750628"/>
            <a:ext cx="501078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Early Detection of Network Intrusions Using a GAN-Based One-Class Classifier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520728" y="3678530"/>
            <a:ext cx="5010788" cy="4308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An Enhanced AI-Based Network Intrusion Detection System Using Generative Adversarial Networks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164323" y="2619261"/>
            <a:ext cx="545177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2023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164324" y="3799852"/>
            <a:ext cx="56705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2022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192748" y="5011524"/>
            <a:ext cx="532075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2022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112378" y="7102203"/>
            <a:ext cx="693954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2022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8450593" y="3751659"/>
            <a:ext cx="1447066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 IEEE Internet of Things Journal (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35" name="TextBox 35"/>
          <p:cNvSpPr txBox="1"/>
          <p:nvPr/>
        </p:nvSpPr>
        <p:spPr>
          <a:xfrm>
            <a:off x="8496900" y="6090879"/>
            <a:ext cx="1395334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 (ICAC3N)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8686620" y="7051731"/>
            <a:ext cx="914759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Sprin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(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InCACCT</a:t>
            </a: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)</a:t>
            </a:r>
            <a:r>
              <a:rPr lang="en-US" sz="1400" dirty="0" err="1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ger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38" name="TextBox 38"/>
          <p:cNvSpPr txBox="1"/>
          <p:nvPr/>
        </p:nvSpPr>
        <p:spPr>
          <a:xfrm>
            <a:off x="8465072" y="4984679"/>
            <a:ext cx="1458991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IEEE Access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8247658" y="2158786"/>
            <a:ext cx="2106230" cy="102592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TRANSACTIONS ON INFORMATION FORENSICS AND SECURITY, VOL. 19, 2024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41" name="TextBox 41"/>
          <p:cNvSpPr txBox="1"/>
          <p:nvPr/>
        </p:nvSpPr>
        <p:spPr>
          <a:xfrm>
            <a:off x="10778614" y="4534081"/>
            <a:ext cx="3196752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GAN, One-Class Classification, Anomaly Detection.</a:t>
            </a:r>
            <a:endParaRPr lang="en-US" sz="14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10809094" y="2548483"/>
            <a:ext cx="2819623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1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GAN, 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Deep Neural Networks (DNNs)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47" name="TextBox 47"/>
          <p:cNvSpPr txBox="1"/>
          <p:nvPr/>
        </p:nvSpPr>
        <p:spPr>
          <a:xfrm>
            <a:off x="10778614" y="3317339"/>
            <a:ext cx="2984916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285750" indent="-285750" algn="just">
              <a:lnSpc>
                <a:spcPts val="3333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AI, Generative Adversarial Networks (GAN),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48" name="TextBox 48"/>
          <p:cNvSpPr txBox="1"/>
          <p:nvPr/>
        </p:nvSpPr>
        <p:spPr>
          <a:xfrm>
            <a:off x="10778614" y="5690101"/>
            <a:ext cx="320541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GAN, </a:t>
            </a: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ResNet</a:t>
            </a: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, Particle Swarm Optimization (PSO), Intrusion Detection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49" name="TextBox 49"/>
          <p:cNvSpPr txBox="1"/>
          <p:nvPr/>
        </p:nvSpPr>
        <p:spPr>
          <a:xfrm>
            <a:off x="14343278" y="3563243"/>
            <a:ext cx="3690551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High training complexity, mode collapse, adversarial vulnerability.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  <a:sym typeface="Cambria"/>
            </a:endParaRPr>
          </a:p>
        </p:txBody>
      </p:sp>
      <p:sp>
        <p:nvSpPr>
          <p:cNvPr id="50" name="TextBox 50"/>
          <p:cNvSpPr txBox="1"/>
          <p:nvPr/>
        </p:nvSpPr>
        <p:spPr>
          <a:xfrm>
            <a:off x="14351582" y="2249282"/>
            <a:ext cx="3239871" cy="9618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1"/>
              </a:lnSpc>
              <a:buFont typeface="Arial" panose="020B0604020202020204" pitchFamily="34" charset="0"/>
              <a:buChar char="•"/>
            </a:pPr>
            <a:r>
              <a:rPr lang="en-IN" sz="14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endParaRPr lang="en-IN" sz="14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 algn="just">
              <a:lnSpc>
                <a:spcPts val="2521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High-computation</a:t>
            </a:r>
          </a:p>
          <a:p>
            <a:pPr marL="285750" indent="-285750" algn="just">
              <a:lnSpc>
                <a:spcPts val="2521"/>
              </a:lnSpc>
              <a:buFont typeface="Arial" panose="020B0604020202020204" pitchFamily="34" charset="0"/>
              <a:buChar char="•"/>
            </a:pPr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Data-quality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51" name="TextBox 51"/>
          <p:cNvSpPr txBox="1"/>
          <p:nvPr/>
        </p:nvSpPr>
        <p:spPr>
          <a:xfrm>
            <a:off x="14351582" y="4641787"/>
            <a:ext cx="3306900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Imbalanced learning, mode collapse, high computational cost.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 panose="02040503050406030204" pitchFamily="18" charset="0"/>
              <a:cs typeface="Times New Roman" pitchFamily="18" charset="0"/>
              <a:sym typeface="Cambria"/>
            </a:endParaRPr>
          </a:p>
        </p:txBody>
      </p:sp>
      <p:sp>
        <p:nvSpPr>
          <p:cNvPr id="52" name="TextBox 52"/>
          <p:cNvSpPr txBox="1"/>
          <p:nvPr/>
        </p:nvSpPr>
        <p:spPr>
          <a:xfrm>
            <a:off x="17047502" y="2618365"/>
            <a:ext cx="262299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 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4351582" y="5620121"/>
            <a:ext cx="3269226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285750" indent="-28575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High computational cost, slow convergence, risk of </a:t>
            </a:r>
            <a:r>
              <a:rPr lang="en-GB" sz="1400" dirty="0" err="1">
                <a:latin typeface="Times New Roman" pitchFamily="18" charset="0"/>
                <a:cs typeface="Times New Roman" pitchFamily="18" charset="0"/>
              </a:rPr>
              <a:t>overfitting</a:t>
            </a: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63" name="TextBox 63"/>
          <p:cNvSpPr txBox="1"/>
          <p:nvPr/>
        </p:nvSpPr>
        <p:spPr>
          <a:xfrm>
            <a:off x="14198222" y="6939753"/>
            <a:ext cx="63656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endParaRPr lang="en-US" sz="1400" spc="-11" dirty="0">
              <a:solidFill>
                <a:srgbClr val="000000"/>
              </a:solidFill>
              <a:latin typeface="Times New Roman" pitchFamily="18" charset="0"/>
              <a:ea typeface="IBM Plex Sans Condensed"/>
              <a:cs typeface="Times New Roman" pitchFamily="18" charset="0"/>
              <a:sym typeface="IBM Plex Sans Condensed"/>
            </a:endParaRPr>
          </a:p>
        </p:txBody>
      </p:sp>
      <p:sp>
        <p:nvSpPr>
          <p:cNvPr id="64" name="TextBox 64"/>
          <p:cNvSpPr txBox="1"/>
          <p:nvPr/>
        </p:nvSpPr>
        <p:spPr>
          <a:xfrm>
            <a:off x="14198222" y="7632030"/>
            <a:ext cx="63656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endParaRPr lang="en-US" sz="1400" spc="-11" dirty="0">
              <a:solidFill>
                <a:srgbClr val="000000"/>
              </a:solidFill>
              <a:latin typeface="Times New Roman" pitchFamily="18" charset="0"/>
              <a:ea typeface="IBM Plex Sans Condensed"/>
              <a:cs typeface="Times New Roman" pitchFamily="18" charset="0"/>
              <a:sym typeface="IBM Plex Sans Condensed"/>
            </a:endParaRPr>
          </a:p>
        </p:txBody>
      </p:sp>
      <p:sp>
        <p:nvSpPr>
          <p:cNvPr id="65" name="TextBox 65"/>
          <p:cNvSpPr txBox="1"/>
          <p:nvPr/>
        </p:nvSpPr>
        <p:spPr>
          <a:xfrm>
            <a:off x="14198222" y="8272110"/>
            <a:ext cx="63656" cy="256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endParaRPr lang="en-US" sz="1400" spc="-11" dirty="0">
              <a:solidFill>
                <a:srgbClr val="000000"/>
              </a:solidFill>
              <a:latin typeface="Times New Roman" pitchFamily="18" charset="0"/>
              <a:ea typeface="IBM Plex Sans Condensed"/>
              <a:cs typeface="Times New Roman" pitchFamily="18" charset="0"/>
              <a:sym typeface="IBM Plex Sans Condensed"/>
            </a:endParaRPr>
          </a:p>
        </p:txBody>
      </p:sp>
      <p:sp>
        <p:nvSpPr>
          <p:cNvPr id="71" name="TextBox 30">
            <a:extLst>
              <a:ext uri="{FF2B5EF4-FFF2-40B4-BE49-F238E27FC236}">
                <a16:creationId xmlns:a16="http://schemas.microsoft.com/office/drawing/2014/main" id="{0258CD28-61A4-A98D-D12A-024F16E43EBA}"/>
              </a:ext>
            </a:extLst>
          </p:cNvPr>
          <p:cNvSpPr txBox="1"/>
          <p:nvPr/>
        </p:nvSpPr>
        <p:spPr>
          <a:xfrm>
            <a:off x="7186198" y="6096713"/>
            <a:ext cx="545177" cy="256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US" sz="1400" spc="2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2023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F961F0D-976B-B50F-0330-45A1593F3C5C}"/>
              </a:ext>
            </a:extLst>
          </p:cNvPr>
          <p:cNvSpPr txBox="1"/>
          <p:nvPr/>
        </p:nvSpPr>
        <p:spPr>
          <a:xfrm>
            <a:off x="10668001" y="6673620"/>
            <a:ext cx="359387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GAN Variations, Intrusion Detection, Adversarial Learning.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63D59B-E177-16FC-E130-F6768DA48D92}"/>
              </a:ext>
            </a:extLst>
          </p:cNvPr>
          <p:cNvSpPr txBox="1"/>
          <p:nvPr/>
        </p:nvSpPr>
        <p:spPr>
          <a:xfrm>
            <a:off x="14261879" y="6711391"/>
            <a:ext cx="3593878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ts val="2520"/>
              </a:lnSpc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Mode collapse, high training complexity, adversarial instability.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C86FE42-F5A5-734B-419E-4A89A547345A}"/>
              </a:ext>
            </a:extLst>
          </p:cNvPr>
          <p:cNvSpPr txBox="1"/>
          <p:nvPr/>
        </p:nvSpPr>
        <p:spPr>
          <a:xfrm>
            <a:off x="1427728" y="7972420"/>
            <a:ext cx="5082314" cy="733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520"/>
              </a:lnSpc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Exploring the Effectiveness of Synthetic Data in Network Intrusion Detection through XAI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A8A7502-7D49-88C4-0C62-9AD044E629EE}"/>
              </a:ext>
            </a:extLst>
          </p:cNvPr>
          <p:cNvSpPr txBox="1"/>
          <p:nvPr/>
        </p:nvSpPr>
        <p:spPr>
          <a:xfrm>
            <a:off x="738191" y="8224812"/>
            <a:ext cx="4120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6.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47E09F3-B17D-F105-F455-0A0BAAC2939A}"/>
              </a:ext>
            </a:extLst>
          </p:cNvPr>
          <p:cNvSpPr txBox="1"/>
          <p:nvPr/>
        </p:nvSpPr>
        <p:spPr>
          <a:xfrm>
            <a:off x="7164323" y="8224812"/>
            <a:ext cx="6939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>
                <a:latin typeface="Times New Roman" pitchFamily="18" charset="0"/>
                <a:cs typeface="Times New Roman" pitchFamily="18" charset="0"/>
              </a:rPr>
              <a:t>2024</a:t>
            </a:r>
          </a:p>
        </p:txBody>
      </p:sp>
      <p:sp>
        <p:nvSpPr>
          <p:cNvPr id="79" name="TextBox 36">
            <a:extLst>
              <a:ext uri="{FF2B5EF4-FFF2-40B4-BE49-F238E27FC236}">
                <a16:creationId xmlns:a16="http://schemas.microsoft.com/office/drawing/2014/main" id="{49AA31F7-8082-5739-8DC2-90F00275436D}"/>
              </a:ext>
            </a:extLst>
          </p:cNvPr>
          <p:cNvSpPr txBox="1"/>
          <p:nvPr/>
        </p:nvSpPr>
        <p:spPr>
          <a:xfrm>
            <a:off x="8149204" y="7972420"/>
            <a:ext cx="1982738" cy="51296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965"/>
              </a:lnSpc>
            </a:pPr>
            <a:r>
              <a:rPr lang="en-GB" sz="1400" dirty="0">
                <a:solidFill>
                  <a:srgbClr val="000000"/>
                </a:solidFill>
                <a:latin typeface="Times New Roman" pitchFamily="18" charset="0"/>
                <a:ea typeface="Cambria"/>
                <a:cs typeface="Times New Roman" pitchFamily="18" charset="0"/>
                <a:sym typeface="Cambria"/>
              </a:rPr>
              <a:t> 2024 Cyber Awareness and Research Symposium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0507FD0-56E6-5E9D-A510-144DF4E84C7B}"/>
              </a:ext>
            </a:extLst>
          </p:cNvPr>
          <p:cNvSpPr txBox="1"/>
          <p:nvPr/>
        </p:nvSpPr>
        <p:spPr>
          <a:xfrm>
            <a:off x="10681436" y="7794288"/>
            <a:ext cx="32939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Synthetic Data, XAI, Machine Learning, Intrusion Detection.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50D6A5EF-3092-348B-E212-33B6BADE9DDE}"/>
              </a:ext>
            </a:extLst>
          </p:cNvPr>
          <p:cNvSpPr txBox="1"/>
          <p:nvPr/>
        </p:nvSpPr>
        <p:spPr>
          <a:xfrm>
            <a:off x="14266293" y="7789265"/>
            <a:ext cx="34774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1400" dirty="0">
                <a:latin typeface="Times New Roman" pitchFamily="18" charset="0"/>
                <a:cs typeface="Times New Roman" pitchFamily="18" charset="0"/>
              </a:rPr>
              <a:t>Potential bias, lack of real-world variability, interpretability challenges.</a:t>
            </a:r>
            <a:endParaRPr lang="en-US" sz="1400" dirty="0">
              <a:solidFill>
                <a:srgbClr val="000000"/>
              </a:solidFill>
              <a:latin typeface="Times New Roman" pitchFamily="18" charset="0"/>
              <a:ea typeface="Cambria"/>
              <a:cs typeface="Times New Roman" pitchFamily="18" charset="0"/>
              <a:sym typeface="Cambr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164577" y="400560"/>
            <a:ext cx="9518485" cy="1109062"/>
            <a:chOff x="0" y="0"/>
            <a:chExt cx="9518485" cy="110906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18396" cy="1132586"/>
            </a:xfrm>
            <a:custGeom>
              <a:avLst/>
              <a:gdLst/>
              <a:ahLst/>
              <a:cxnLst/>
              <a:rect l="l" t="t" r="r" b="b"/>
              <a:pathLst>
                <a:path w="9518396" h="1132586">
                  <a:moveTo>
                    <a:pt x="9369425" y="997204"/>
                  </a:moveTo>
                  <a:cubicBezTo>
                    <a:pt x="9369425" y="995680"/>
                    <a:pt x="9370187" y="994410"/>
                    <a:pt x="9370187" y="992632"/>
                  </a:cubicBezTo>
                  <a:lnTo>
                    <a:pt x="9370187" y="116332"/>
                  </a:lnTo>
                  <a:cubicBezTo>
                    <a:pt x="9370187" y="52324"/>
                    <a:pt x="9319387" y="0"/>
                    <a:pt x="9258427" y="0"/>
                  </a:cubicBezTo>
                  <a:lnTo>
                    <a:pt x="111887" y="0"/>
                  </a:lnTo>
                  <a:cubicBezTo>
                    <a:pt x="50546" y="0"/>
                    <a:pt x="0" y="52324"/>
                    <a:pt x="0" y="116332"/>
                  </a:cubicBezTo>
                  <a:lnTo>
                    <a:pt x="0" y="992632"/>
                  </a:lnTo>
                  <a:cubicBezTo>
                    <a:pt x="0" y="1056640"/>
                    <a:pt x="50165" y="1109091"/>
                    <a:pt x="111506" y="1109091"/>
                  </a:cubicBezTo>
                  <a:lnTo>
                    <a:pt x="9257538" y="1109091"/>
                  </a:lnTo>
                  <a:cubicBezTo>
                    <a:pt x="9285351" y="1109091"/>
                    <a:pt x="9309862" y="1098804"/>
                    <a:pt x="9328912" y="1082167"/>
                  </a:cubicBezTo>
                  <a:cubicBezTo>
                    <a:pt x="9360662" y="1099058"/>
                    <a:pt x="9435211" y="1132586"/>
                    <a:pt x="9518396" y="1083437"/>
                  </a:cubicBezTo>
                  <a:cubicBezTo>
                    <a:pt x="9518396" y="1083437"/>
                    <a:pt x="9443847" y="1083691"/>
                    <a:pt x="9369298" y="997204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467599" y="489042"/>
            <a:ext cx="5091598" cy="784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06"/>
              </a:lnSpc>
            </a:pPr>
            <a:r>
              <a:rPr lang="en-US" sz="4790" b="1" dirty="0">
                <a:solidFill>
                  <a:srgbClr val="000000"/>
                </a:solidFill>
                <a:latin typeface="Cambria Bold"/>
                <a:sym typeface="Cambria Bold"/>
              </a:rPr>
              <a:t>Literature</a:t>
            </a:r>
            <a:r>
              <a:rPr lang="en-US" sz="1600" b="1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 </a:t>
            </a:r>
            <a:r>
              <a:rPr lang="en-US" sz="4790" b="1" dirty="0">
                <a:solidFill>
                  <a:srgbClr val="000000"/>
                </a:solidFill>
                <a:latin typeface="Cambria Bold"/>
                <a:sym typeface="Cambria Bold"/>
              </a:rPr>
              <a:t>Review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72084" y="1718520"/>
            <a:ext cx="412042" cy="25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6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S.No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807590" y="1718520"/>
            <a:ext cx="446780" cy="25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600" b="1" spc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Title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59114" y="1718520"/>
            <a:ext cx="421348" cy="25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6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Year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555993" y="1718520"/>
            <a:ext cx="1296295" cy="25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6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Journal Name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1476606" y="1718520"/>
            <a:ext cx="1599800" cy="25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6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Techniques Used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299179" y="1718520"/>
            <a:ext cx="1375686" cy="2581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34"/>
              </a:lnSpc>
            </a:pPr>
            <a:r>
              <a:rPr lang="en-US" sz="1600" b="1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 Bold"/>
                <a:sym typeface="Cambria Bold"/>
              </a:rPr>
              <a:t>Disadvantages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5371950" y="2369077"/>
            <a:ext cx="394430" cy="28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010506" y="2369077"/>
            <a:ext cx="374228" cy="2871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endParaRPr lang="en-US" sz="1600" dirty="0">
              <a:solidFill>
                <a:srgbClr val="000000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6630774" y="2426227"/>
            <a:ext cx="336918" cy="2413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965"/>
              </a:lnSpc>
            </a:pPr>
            <a:r>
              <a:rPr lang="en-US" sz="1600" dirty="0">
                <a:solidFill>
                  <a:srgbClr val="00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/>
                <a:sym typeface="Cambria"/>
              </a:rPr>
              <a:t> 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6022539"/>
              </p:ext>
            </p:extLst>
          </p:nvPr>
        </p:nvGraphicFramePr>
        <p:xfrm>
          <a:off x="1084125" y="1910347"/>
          <a:ext cx="15590740" cy="4989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181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181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81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181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181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27390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Generating Synthetic Tabular Data for </a:t>
                      </a:r>
                      <a:r>
                        <a:rPr lang="en-GB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DDoS</a:t>
                      </a:r>
                      <a:r>
                        <a:rPr lang="en-GB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 Detection Using Generative Models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Cambri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spc="2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2023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(</a:t>
                      </a:r>
                      <a:r>
                        <a:rPr lang="en-US" sz="2400" b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TrustCom</a:t>
                      </a:r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)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GANs, Variational Autoencoders (VAEs), Synthetic Data Generation.</a:t>
                      </a: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</a:t>
                      </a:r>
                      <a:endParaRPr lang="en-US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  <a:sym typeface="Cambria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b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400" b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collapse, data bias, limited generalization.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334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Generating Synthetic Tabular Data for </a:t>
                      </a:r>
                      <a:r>
                        <a:rPr lang="en-GB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DDoS</a:t>
                      </a:r>
                      <a:r>
                        <a:rPr lang="en-GB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 Detection Using Generative Models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spc="1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2023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(</a:t>
                      </a:r>
                      <a:r>
                        <a:rPr lang="en-US" sz="2400" dirty="0" err="1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TrustCom</a:t>
                      </a:r>
                      <a:r>
                        <a:rPr lang="en-US" sz="2400" dirty="0">
                          <a:solidFill>
                            <a:srgbClr val="000000"/>
                          </a:solidFill>
                          <a:latin typeface="Times New Roman" panose="020206030504050203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  <a:sym typeface="Cambria"/>
                        </a:rPr>
                        <a:t>)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sv-SE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GANs, Variational Autoencoders (VAEs), Synthetic Data Generation.</a:t>
                      </a:r>
                      <a:endParaRPr lang="en-IN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IN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 collapse, data bias, limited generalization.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877554" y="502977"/>
            <a:ext cx="5543045" cy="68961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863"/>
              </a:lnSpc>
            </a:pPr>
            <a:r>
              <a:rPr lang="en-US" sz="4188" b="1" dirty="0">
                <a:solidFill>
                  <a:srgbClr val="000000"/>
                </a:solidFill>
                <a:latin typeface="Cambria Bold"/>
                <a:ea typeface="Cambria Bold"/>
                <a:cs typeface="Cambria Bold"/>
                <a:sym typeface="Cambria Bold"/>
              </a:rPr>
              <a:t>EXISTING SYSTEM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42944" y="1511521"/>
            <a:ext cx="16531533" cy="8775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Network Intrusion Detection Systems (NIDS) rely on machine learning algorithms like decision trees, random forests, support vector machines, and neural networks to analyze network traffic and detect malicious activities.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systems operate by collecting and pre-processing network traffic data, extracting relevant features such as packet size, protocol type, and source/destination IP addresses.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processed data is then used to train a classifier that distinguishes between benign and malicious traffic. While effective, these traditional methods often face challenges such as imbalanced datasets, difficulty in detecting zero-day attacks, and limited adaptability to evolving threats.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limitations highlight the need for more advanced techniques, such as GANs, to enhance NIDS performance.</a:t>
            </a:r>
          </a:p>
          <a:p>
            <a:pPr algn="just">
              <a:lnSpc>
                <a:spcPct val="150000"/>
              </a:lnSpc>
            </a:pP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95528" y="5997692"/>
            <a:ext cx="17419911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spc="19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8804" y="6627085"/>
            <a:ext cx="5484485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857984" y="428592"/>
            <a:ext cx="5543045" cy="894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015208" y="2656158"/>
            <a:ext cx="16531533" cy="42473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in Detecting Zero-Day Attacks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GB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Adaptability to Evolving Threats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 Engineering Complexity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</a:t>
            </a:r>
            <a:endParaRPr lang="en-GB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GB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95528" y="5997692"/>
            <a:ext cx="17419911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spc="19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8804" y="6627085"/>
            <a:ext cx="5484485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877554" y="502977"/>
            <a:ext cx="5543045" cy="6989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863"/>
              </a:lnSpc>
            </a:pPr>
            <a:r>
              <a:rPr lang="en-US" sz="4400" b="1" dirty="0">
                <a:latin typeface="Times New Roman" pitchFamily="18" charset="0"/>
                <a:ea typeface="Cambria" panose="02040503050406030204" pitchFamily="18" charset="0"/>
                <a:cs typeface="Times New Roman" pitchFamily="18" charset="0"/>
              </a:rPr>
              <a:t>PROPOSED SYSTEM</a:t>
            </a:r>
            <a:endParaRPr lang="en-US" sz="4188" b="1" dirty="0">
              <a:solidFill>
                <a:srgbClr val="000000"/>
              </a:solidFill>
              <a:latin typeface="Cambria Bold"/>
              <a:ea typeface="Cambria Bold"/>
              <a:cs typeface="Cambria Bold"/>
              <a:sym typeface="Cambria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71506" y="1714476"/>
            <a:ext cx="16531533" cy="5170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proposed Network Intrusion Detection System (NIDS) leverages the XGBoost algorithm to enhance cybersecurity by accurately classifying network traffic as "Attack" or "Non-Attack."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XGBoost effectively handles data imbalance and learns complex attack patterns, improving detection accuracy.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Its gradient boosting approach reduces false positives and enhances anomaly detection, enabling robust, real-time threat identification.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This system offers a proactive and scalable solution to evolving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cybersecurity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challenges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95528" y="5997692"/>
            <a:ext cx="17419911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spc="19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8804" y="6627085"/>
            <a:ext cx="5484485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3224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>
            <a:off x="4204354" y="337699"/>
            <a:ext cx="9518485" cy="1108977"/>
            <a:chOff x="0" y="0"/>
            <a:chExt cx="9518485" cy="1108977"/>
          </a:xfrm>
        </p:grpSpPr>
        <p:sp>
          <p:nvSpPr>
            <p:cNvPr id="3" name="Freeform 3"/>
            <p:cNvSpPr/>
            <p:nvPr/>
          </p:nvSpPr>
          <p:spPr>
            <a:xfrm>
              <a:off x="0" y="35814"/>
              <a:ext cx="9518523" cy="1058418"/>
            </a:xfrm>
            <a:custGeom>
              <a:avLst/>
              <a:gdLst/>
              <a:ahLst/>
              <a:cxnLst/>
              <a:rect l="l" t="t" r="r" b="b"/>
              <a:pathLst>
                <a:path w="9518523" h="1058418">
                  <a:moveTo>
                    <a:pt x="31369" y="0"/>
                  </a:moveTo>
                  <a:cubicBezTo>
                    <a:pt x="11938" y="20955"/>
                    <a:pt x="0" y="49403"/>
                    <a:pt x="0" y="80518"/>
                  </a:cubicBezTo>
                  <a:lnTo>
                    <a:pt x="0" y="956691"/>
                  </a:lnTo>
                  <a:cubicBezTo>
                    <a:pt x="0" y="1000252"/>
                    <a:pt x="23241" y="1038352"/>
                    <a:pt x="57404" y="1058418"/>
                  </a:cubicBezTo>
                  <a:lnTo>
                    <a:pt x="9312148" y="1058418"/>
                  </a:lnTo>
                  <a:cubicBezTo>
                    <a:pt x="9318117" y="1054862"/>
                    <a:pt x="9323832" y="1050798"/>
                    <a:pt x="9329039" y="1046226"/>
                  </a:cubicBezTo>
                  <a:cubicBezTo>
                    <a:pt x="9335770" y="1049782"/>
                    <a:pt x="9344533" y="1054227"/>
                    <a:pt x="9354947" y="1058418"/>
                  </a:cubicBezTo>
                  <a:lnTo>
                    <a:pt x="9497187" y="1058418"/>
                  </a:lnTo>
                  <a:cubicBezTo>
                    <a:pt x="9504172" y="1055370"/>
                    <a:pt x="9511284" y="1051687"/>
                    <a:pt x="9518523" y="1047496"/>
                  </a:cubicBezTo>
                  <a:lnTo>
                    <a:pt x="9518523" y="1047496"/>
                  </a:lnTo>
                  <a:cubicBezTo>
                    <a:pt x="9518523" y="1047496"/>
                    <a:pt x="9518523" y="1047496"/>
                    <a:pt x="9518523" y="1047496"/>
                  </a:cubicBezTo>
                  <a:cubicBezTo>
                    <a:pt x="9517507" y="1047496"/>
                    <a:pt x="9443466" y="1047242"/>
                    <a:pt x="9369425" y="961263"/>
                  </a:cubicBezTo>
                  <a:lnTo>
                    <a:pt x="9369425" y="961263"/>
                  </a:lnTo>
                  <a:cubicBezTo>
                    <a:pt x="9369425" y="959739"/>
                    <a:pt x="9370187" y="958596"/>
                    <a:pt x="9370187" y="956818"/>
                  </a:cubicBezTo>
                  <a:lnTo>
                    <a:pt x="9370187" y="80518"/>
                  </a:lnTo>
                  <a:cubicBezTo>
                    <a:pt x="9370187" y="49403"/>
                    <a:pt x="9358122" y="20955"/>
                    <a:pt x="9338818" y="0"/>
                  </a:cubicBezTo>
                  <a:close/>
                </a:path>
              </a:pathLst>
            </a:custGeom>
            <a:solidFill>
              <a:srgbClr val="D0D8E8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6857984" y="428592"/>
            <a:ext cx="5543045" cy="89402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</a:pPr>
            <a:r>
              <a:rPr lang="en-GB" sz="4400" b="1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677522" y="2283588"/>
            <a:ext cx="16531533" cy="43434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High Detection Accuracy 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Handles Imbalanced Data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Fast and Scalable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Low False Positive Rate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Adaptability</a:t>
            </a:r>
          </a:p>
          <a:p>
            <a:pPr marL="342900" indent="-342900" algn="just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Proactive Defense</a:t>
            </a:r>
            <a:endParaRPr lang="en-GB" sz="3200" dirty="0">
              <a:latin typeface="Times New Roman" pitchFamily="18" charset="0"/>
              <a:ea typeface="Cambria" panose="02040503050406030204" pitchFamily="18" charset="0"/>
              <a:cs typeface="Times New Roman" pitchFamily="18" charset="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95528" y="5997692"/>
            <a:ext cx="17419911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spc="19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98804" y="6627085"/>
            <a:ext cx="5484485" cy="5527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1"/>
              </a:lnSpc>
            </a:pPr>
            <a:endParaRPr lang="en-US" sz="2795" dirty="0">
              <a:solidFill>
                <a:srgbClr val="100F0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322437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1340</TotalTime>
  <Words>1862</Words>
  <Application>Microsoft Office PowerPoint</Application>
  <PresentationFormat>Custom</PresentationFormat>
  <Paragraphs>224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Cambria</vt:lpstr>
      <vt:lpstr>Cambria Bold</vt:lpstr>
      <vt:lpstr>Wingdings</vt:lpstr>
      <vt:lpstr>Times New Roman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Nithyashri &amp; Team - Zeroth Review New (2).pdf</dc:title>
  <dc:creator>santhoshbm</dc:creator>
  <cp:lastModifiedBy>kabil vishnu</cp:lastModifiedBy>
  <cp:revision>31</cp:revision>
  <dcterms:created xsi:type="dcterms:W3CDTF">2006-08-16T00:00:00Z</dcterms:created>
  <dcterms:modified xsi:type="dcterms:W3CDTF">2025-05-26T08:16:58Z</dcterms:modified>
  <dc:identifier>DAGhENe55ew</dc:identifier>
</cp:coreProperties>
</file>