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0" d="100"/>
          <a:sy n="80" d="100"/>
        </p:scale>
        <p:origin x="6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8B78C-7333-4F9E-B998-1F95A556EA6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0549-7F77-438B-B074-A9B40D9174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6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8B78C-7333-4F9E-B998-1F95A556EA6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168221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8B78C-7333-4F9E-B998-1F95A556EA6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376795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8B78C-7333-4F9E-B998-1F95A556EA6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410210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8B78C-7333-4F9E-B998-1F95A556EA6A}" type="datetimeFigureOut">
              <a:rPr lang="en-US" smtClean="0"/>
              <a:t>24-Sep-20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D0549-7F77-438B-B074-A9B40D9174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45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8B78C-7333-4F9E-B998-1F95A556EA6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184500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8B78C-7333-4F9E-B998-1F95A556EA6A}" type="datetimeFigureOut">
              <a:rPr lang="en-US" smtClean="0"/>
              <a:t>24-Sep-20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70657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8B78C-7333-4F9E-B998-1F95A556EA6A}" type="datetimeFigureOut">
              <a:rPr lang="en-US" smtClean="0"/>
              <a:t>24-Sep-20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172337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C8B78C-7333-4F9E-B998-1F95A556EA6A}" type="datetimeFigureOut">
              <a:rPr lang="en-US" smtClean="0"/>
              <a:t>24-Sep-20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39813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C8B78C-7333-4F9E-B998-1F95A556EA6A}" type="datetimeFigureOut">
              <a:rPr lang="en-US" smtClean="0"/>
              <a:t>24-Sep-20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0D0549-7F77-438B-B074-A9B40D9174F1}" type="slidenum">
              <a:rPr lang="en-US" smtClean="0"/>
              <a:t>‹#›</a:t>
            </a:fld>
            <a:endParaRPr lang="en-US"/>
          </a:p>
        </p:txBody>
      </p:sp>
    </p:spTree>
    <p:extLst>
      <p:ext uri="{BB962C8B-B14F-4D97-AF65-F5344CB8AC3E}">
        <p14:creationId xmlns:p14="http://schemas.microsoft.com/office/powerpoint/2010/main" val="63199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8B78C-7333-4F9E-B998-1F95A556EA6A}" type="datetimeFigureOut">
              <a:rPr lang="en-US" smtClean="0"/>
              <a:t>24-Sep-20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D0549-7F77-438B-B074-A9B40D9174F1}" type="slidenum">
              <a:rPr lang="en-US" smtClean="0"/>
              <a:t>‹#›</a:t>
            </a:fld>
            <a:endParaRPr lang="en-US"/>
          </a:p>
        </p:txBody>
      </p:sp>
    </p:spTree>
    <p:extLst>
      <p:ext uri="{BB962C8B-B14F-4D97-AF65-F5344CB8AC3E}">
        <p14:creationId xmlns:p14="http://schemas.microsoft.com/office/powerpoint/2010/main" val="157419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C8B78C-7333-4F9E-B998-1F95A556EA6A}" type="datetimeFigureOut">
              <a:rPr lang="en-US" smtClean="0"/>
              <a:t>24-Sep-20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0D0549-7F77-438B-B074-A9B40D9174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6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attletimes.com/seattle-news/data/housing-cars-or-housing-people-debate-rages-as-number-of-cars-in-seattle-hits-new-high/#:~:text=As%20of%202016%2C%20the%20total,are%20the%20number%20of%20cars" TargetMode="External"/><Relationship Id="rId2" Type="http://schemas.openxmlformats.org/officeDocument/2006/relationships/hyperlink" Target="https://www.macrotrends.net/cities/23140/seattle/population#:~:text=The%20current%20metro%20area%20population,a%201.2%25%20increase%20from%202017" TargetMode="External"/><Relationship Id="rId1" Type="http://schemas.openxmlformats.org/officeDocument/2006/relationships/slideLayout" Target="../slideLayouts/slideLayout2.xml"/><Relationship Id="rId6" Type="http://schemas.openxmlformats.org/officeDocument/2006/relationships/hyperlink" Target="https://wsdot.wa.gov/" TargetMode="External"/><Relationship Id="rId5" Type="http://schemas.openxmlformats.org/officeDocument/2006/relationships/hyperlink" Target="https://www.nhtsa.gov/" TargetMode="External"/><Relationship Id="rId4" Type="http://schemas.openxmlformats.org/officeDocument/2006/relationships/hyperlink" Target="https://www.asirt.org/safe-travel/road-safety-fa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0535-E7B7-45FD-A031-540BACA7A3FE}"/>
              </a:ext>
            </a:extLst>
          </p:cNvPr>
          <p:cNvSpPr>
            <a:spLocks noGrp="1"/>
          </p:cNvSpPr>
          <p:nvPr>
            <p:ph type="ctrTitle"/>
          </p:nvPr>
        </p:nvSpPr>
        <p:spPr/>
        <p:txBody>
          <a:bodyPr/>
          <a:lstStyle/>
          <a:p>
            <a:r>
              <a:rPr lang="en-US" dirty="0"/>
              <a:t>Car Accident Severity Analysis</a:t>
            </a:r>
            <a:r>
              <a:rPr lang="en-US" sz="5400" dirty="0"/>
              <a:t> </a:t>
            </a:r>
            <a:endParaRPr lang="en-US" dirty="0"/>
          </a:p>
        </p:txBody>
      </p:sp>
      <p:sp>
        <p:nvSpPr>
          <p:cNvPr id="3" name="Subtitle 2">
            <a:extLst>
              <a:ext uri="{FF2B5EF4-FFF2-40B4-BE49-F238E27FC236}">
                <a16:creationId xmlns:a16="http://schemas.microsoft.com/office/drawing/2014/main" id="{231FF169-EF64-459A-A04F-CA6500F2BAD8}"/>
              </a:ext>
            </a:extLst>
          </p:cNvPr>
          <p:cNvSpPr>
            <a:spLocks noGrp="1"/>
          </p:cNvSpPr>
          <p:nvPr>
            <p:ph type="subTitle" idx="1"/>
          </p:nvPr>
        </p:nvSpPr>
        <p:spPr/>
        <p:txBody>
          <a:bodyPr/>
          <a:lstStyle/>
          <a:p>
            <a:r>
              <a:rPr lang="en-US" dirty="0"/>
              <a:t>Applied data science capstone project</a:t>
            </a:r>
          </a:p>
        </p:txBody>
      </p:sp>
    </p:spTree>
    <p:extLst>
      <p:ext uri="{BB962C8B-B14F-4D97-AF65-F5344CB8AC3E}">
        <p14:creationId xmlns:p14="http://schemas.microsoft.com/office/powerpoint/2010/main" val="167119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6CA6-079D-4E97-8B02-4C08722ED2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1DE6FF-0817-4114-8AA9-6B97E76E43BF}"/>
              </a:ext>
            </a:extLst>
          </p:cNvPr>
          <p:cNvSpPr>
            <a:spLocks noGrp="1"/>
          </p:cNvSpPr>
          <p:nvPr>
            <p:ph idx="1"/>
          </p:nvPr>
        </p:nvSpPr>
        <p:spPr/>
        <p:txBody>
          <a:bodyPr/>
          <a:lstStyle/>
          <a:p>
            <a:pPr lvl="0">
              <a:buFont typeface="Wingdings" panose="05000000000000000000" pitchFamily="2" charset="2"/>
              <a:buChar char="q"/>
            </a:pPr>
            <a:r>
              <a:rPr lang="en-US" i="1" u="sng" dirty="0">
                <a:hlinkClick r:id="rId2"/>
              </a:rPr>
              <a:t>https://www.macrotrends.net/cities/23140/seattle/population#:~:text=The%20current%20metro%20area%20population,a%201.2%25%20increase%20from%202017</a:t>
            </a:r>
            <a:r>
              <a:rPr lang="en-US" i="1" dirty="0"/>
              <a:t>.</a:t>
            </a:r>
            <a:endParaRPr lang="en-US" dirty="0"/>
          </a:p>
          <a:p>
            <a:pPr lvl="0">
              <a:buFont typeface="Wingdings" panose="05000000000000000000" pitchFamily="2" charset="2"/>
              <a:buChar char="q"/>
            </a:pPr>
            <a:r>
              <a:rPr lang="en-US" i="1" u="sng" dirty="0">
                <a:hlinkClick r:id="rId3"/>
              </a:rPr>
              <a:t>https://www.seattletimes.com/seattle-news/data/housing-cars-or-housing-people-debate-rages-as-number-of-cars-in-seattle-hits-new-high/#:~:text=As%20of%202016%2C%20the%20total,are%20the%20number%20of%20cars</a:t>
            </a:r>
            <a:r>
              <a:rPr lang="en-US" i="1" dirty="0"/>
              <a:t>.</a:t>
            </a:r>
            <a:endParaRPr lang="en-US" dirty="0"/>
          </a:p>
          <a:p>
            <a:pPr lvl="0">
              <a:buFont typeface="Wingdings" panose="05000000000000000000" pitchFamily="2" charset="2"/>
              <a:buChar char="q"/>
            </a:pPr>
            <a:r>
              <a:rPr lang="en-US" i="1" u="sng" dirty="0">
                <a:hlinkClick r:id="rId4"/>
              </a:rPr>
              <a:t>https://www.asirt.org/safe-travel/road-safety-facts/</a:t>
            </a:r>
            <a:endParaRPr lang="en-US" dirty="0"/>
          </a:p>
          <a:p>
            <a:pPr lvl="0">
              <a:buFont typeface="Wingdings" panose="05000000000000000000" pitchFamily="2" charset="2"/>
              <a:buChar char="q"/>
            </a:pPr>
            <a:r>
              <a:rPr lang="en-US" i="1" u="sng" dirty="0">
                <a:hlinkClick r:id="rId5"/>
              </a:rPr>
              <a:t>https://www.nhtsa.gov/</a:t>
            </a:r>
            <a:endParaRPr lang="en-US" dirty="0"/>
          </a:p>
          <a:p>
            <a:pPr lvl="0">
              <a:buFont typeface="Wingdings" panose="05000000000000000000" pitchFamily="2" charset="2"/>
              <a:buChar char="q"/>
            </a:pPr>
            <a:r>
              <a:rPr lang="en-US" i="1" u="sng" dirty="0">
                <a:hlinkClick r:id="rId6"/>
              </a:rPr>
              <a:t>https://wsdot.wa.gov/</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38403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3431-05AC-46C2-B339-805FD50E2A04}"/>
              </a:ext>
            </a:extLst>
          </p:cNvPr>
          <p:cNvSpPr>
            <a:spLocks noGrp="1"/>
          </p:cNvSpPr>
          <p:nvPr>
            <p:ph type="title"/>
          </p:nvPr>
        </p:nvSpPr>
        <p:spPr/>
        <p:txBody>
          <a:bodyPr/>
          <a:lstStyle/>
          <a:p>
            <a:r>
              <a:rPr lang="en-US" b="1" dirty="0"/>
              <a:t>Recommendations</a:t>
            </a:r>
            <a:endParaRPr lang="en-US" dirty="0"/>
          </a:p>
        </p:txBody>
      </p:sp>
      <p:sp>
        <p:nvSpPr>
          <p:cNvPr id="3" name="Content Placeholder 2">
            <a:extLst>
              <a:ext uri="{FF2B5EF4-FFF2-40B4-BE49-F238E27FC236}">
                <a16:creationId xmlns:a16="http://schemas.microsoft.com/office/drawing/2014/main" id="{3A84E74F-92E2-428D-84E3-FE9D69293652}"/>
              </a:ext>
            </a:extLst>
          </p:cNvPr>
          <p:cNvSpPr>
            <a:spLocks noGrp="1"/>
          </p:cNvSpPr>
          <p:nvPr>
            <p:ph idx="1"/>
          </p:nvPr>
        </p:nvSpPr>
        <p:spPr/>
        <p:txBody>
          <a:bodyPr/>
          <a:lstStyle/>
          <a:p>
            <a:pPr>
              <a:buFont typeface="Wingdings" panose="05000000000000000000" pitchFamily="2" charset="2"/>
              <a:buChar char="q"/>
            </a:pPr>
            <a:r>
              <a:rPr lang="en-US" dirty="0"/>
              <a:t>  After assessing the data and the output of the Machine Learning models, a few recommendations can be made for the stakeholders. </a:t>
            </a:r>
          </a:p>
          <a:p>
            <a:pPr>
              <a:buFont typeface="Wingdings" panose="05000000000000000000" pitchFamily="2" charset="2"/>
              <a:buChar char="q"/>
            </a:pPr>
            <a:r>
              <a:rPr lang="en-US" dirty="0"/>
              <a:t>  The developmental body for Seattle city can assess how much of these accidents have occurred in a place where road or light conditions were not ideal for that specific area and could launch development projects for those areas where most severe accidents take place in order to minimize the effects of these two factors. </a:t>
            </a:r>
          </a:p>
          <a:p>
            <a:pPr>
              <a:buFont typeface="Wingdings" panose="05000000000000000000" pitchFamily="2" charset="2"/>
              <a:buChar char="q"/>
            </a:pPr>
            <a:r>
              <a:rPr lang="en-US" dirty="0"/>
              <a:t>  The car drivers could also use this data to assess when to take extra precautions on the road under the given circumstances of light condition, road condition and weather, in order to avoid a severe accident, if any.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13422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33FE-B0D9-4784-9627-65B7E85257B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6A78861C-D143-45D1-B6AC-8E978A4B1E78}"/>
              </a:ext>
            </a:extLst>
          </p:cNvPr>
          <p:cNvSpPr>
            <a:spLocks noGrp="1"/>
          </p:cNvSpPr>
          <p:nvPr>
            <p:ph idx="1"/>
          </p:nvPr>
        </p:nvSpPr>
        <p:spPr/>
        <p:txBody>
          <a:bodyPr/>
          <a:lstStyle/>
          <a:p>
            <a:pPr>
              <a:buFont typeface="Wingdings" panose="05000000000000000000" pitchFamily="2" charset="2"/>
              <a:buChar char="q"/>
            </a:pPr>
            <a:r>
              <a:rPr lang="en-US" dirty="0"/>
              <a:t>  Car accidents are one of the major problems that found across the world.</a:t>
            </a:r>
          </a:p>
          <a:p>
            <a:pPr>
              <a:buFont typeface="Wingdings" panose="05000000000000000000" pitchFamily="2" charset="2"/>
              <a:buChar char="q"/>
            </a:pPr>
            <a:r>
              <a:rPr lang="en-US" dirty="0"/>
              <a:t>  Causes of car accidents may be due to lack of focus or due to natural reasons or even due to      the other drivers.</a:t>
            </a:r>
          </a:p>
          <a:p>
            <a:pPr>
              <a:buFont typeface="Wingdings" panose="05000000000000000000" pitchFamily="2" charset="2"/>
              <a:buChar char="q"/>
            </a:pPr>
            <a:r>
              <a:rPr lang="en-US" dirty="0"/>
              <a:t>  The severity of car accidents are very high because there is a high probability of causing people's death.</a:t>
            </a:r>
          </a:p>
          <a:p>
            <a:pPr>
              <a:buFont typeface="Wingdings" panose="05000000000000000000" pitchFamily="2" charset="2"/>
              <a:buChar char="q"/>
            </a:pPr>
            <a:r>
              <a:rPr lang="en-US" dirty="0"/>
              <a:t>  The main question that this project will be addressing is,</a:t>
            </a:r>
          </a:p>
          <a:p>
            <a:pPr marL="0" indent="0">
              <a:buNone/>
            </a:pPr>
            <a:r>
              <a:rPr lang="en-US" dirty="0"/>
              <a:t>"What are the main factors of the Car accidents and how the severity can be reduced?"</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4620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0F7-C965-4649-BB49-12204ED1E74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8596680-69FF-4E94-AFCE-0E64513ED8F5}"/>
              </a:ext>
            </a:extLst>
          </p:cNvPr>
          <p:cNvSpPr>
            <a:spLocks noGrp="1"/>
          </p:cNvSpPr>
          <p:nvPr>
            <p:ph idx="1"/>
          </p:nvPr>
        </p:nvSpPr>
        <p:spPr/>
        <p:txBody>
          <a:bodyPr/>
          <a:lstStyle/>
          <a:p>
            <a:pPr marL="0" indent="0">
              <a:buNone/>
            </a:pPr>
            <a:endParaRPr lang="en-US" dirty="0"/>
          </a:p>
          <a:p>
            <a:pPr>
              <a:buFont typeface="Wingdings" panose="05000000000000000000" pitchFamily="2" charset="2"/>
              <a:buChar char="q"/>
            </a:pPr>
            <a:r>
              <a:rPr lang="en-US" dirty="0"/>
              <a:t>  The dataset we used in the project is on the car accidents that taken place in Seattle city from 2004 to 2020.</a:t>
            </a:r>
          </a:p>
          <a:p>
            <a:pPr>
              <a:buFont typeface="Wingdings" panose="05000000000000000000" pitchFamily="2" charset="2"/>
              <a:buChar char="q"/>
            </a:pPr>
            <a:r>
              <a:rPr lang="en-US" dirty="0"/>
              <a:t>  The dataset has it's first attribute of Severity Code. The Severity Code 1 means "Property Damage Only" and 2 means "Physical Injury". </a:t>
            </a:r>
          </a:p>
          <a:p>
            <a:pPr>
              <a:buFont typeface="Wingdings" panose="05000000000000000000" pitchFamily="2" charset="2"/>
              <a:buChar char="q"/>
            </a:pPr>
            <a:r>
              <a:rPr lang="en-US" dirty="0"/>
              <a:t>  The redundant data are removed from the dataset and the new modified dataset will be taken for further analysis with the necessary attributes.</a:t>
            </a:r>
          </a:p>
          <a:p>
            <a:endParaRPr lang="en-US" dirty="0"/>
          </a:p>
          <a:p>
            <a:endParaRPr lang="en-US" dirty="0"/>
          </a:p>
        </p:txBody>
      </p:sp>
    </p:spTree>
    <p:extLst>
      <p:ext uri="{BB962C8B-B14F-4D97-AF65-F5344CB8AC3E}">
        <p14:creationId xmlns:p14="http://schemas.microsoft.com/office/powerpoint/2010/main" val="53270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ACF5-1B5D-4B67-80A7-7C792728FB12}"/>
              </a:ext>
            </a:extLst>
          </p:cNvPr>
          <p:cNvSpPr>
            <a:spLocks noGrp="1"/>
          </p:cNvSpPr>
          <p:nvPr>
            <p:ph type="title"/>
          </p:nvPr>
        </p:nvSpPr>
        <p:spPr/>
        <p:txBody>
          <a:bodyPr/>
          <a:lstStyle/>
          <a:p>
            <a:r>
              <a:rPr lang="en-US" dirty="0"/>
              <a:t>Feature Variables</a:t>
            </a:r>
          </a:p>
        </p:txBody>
      </p:sp>
      <p:sp>
        <p:nvSpPr>
          <p:cNvPr id="3" name="Content Placeholder 2">
            <a:extLst>
              <a:ext uri="{FF2B5EF4-FFF2-40B4-BE49-F238E27FC236}">
                <a16:creationId xmlns:a16="http://schemas.microsoft.com/office/drawing/2014/main" id="{EA87294B-82AF-4B98-92F8-C5FADAE14F61}"/>
              </a:ext>
            </a:extLst>
          </p:cNvPr>
          <p:cNvSpPr>
            <a:spLocks noGrp="1"/>
          </p:cNvSpPr>
          <p:nvPr>
            <p:ph idx="1"/>
          </p:nvPr>
        </p:nvSpPr>
        <p:spPr/>
        <p:txBody>
          <a:bodyPr/>
          <a:lstStyle/>
          <a:p>
            <a:pPr>
              <a:buFont typeface="Wingdings" panose="05000000000000000000" pitchFamily="2" charset="2"/>
              <a:buChar char="q"/>
            </a:pPr>
            <a:r>
              <a:rPr lang="en-US" dirty="0"/>
              <a:t>  The feature variables that we took from the dataset for the project are,</a:t>
            </a:r>
          </a:p>
          <a:p>
            <a:pPr>
              <a:buFont typeface="Wingdings" panose="05000000000000000000" pitchFamily="2" charset="2"/>
              <a:buChar char="q"/>
            </a:pPr>
            <a:endParaRPr lang="en-US" dirty="0"/>
          </a:p>
          <a:p>
            <a:pPr lvl="1">
              <a:buFont typeface="Wingdings" panose="05000000000000000000" pitchFamily="2" charset="2"/>
              <a:buChar char="§"/>
            </a:pPr>
            <a:r>
              <a:rPr lang="en-US" dirty="0"/>
              <a:t>SPEEDING - Whether the car was above the speed limit at the time of collision</a:t>
            </a:r>
          </a:p>
          <a:p>
            <a:pPr lvl="1">
              <a:buFont typeface="Wingdings" panose="05000000000000000000" pitchFamily="2" charset="2"/>
              <a:buChar char="§"/>
            </a:pPr>
            <a:r>
              <a:rPr lang="en-US" dirty="0"/>
              <a:t>ROADCOND - Road condition during the collision</a:t>
            </a:r>
          </a:p>
          <a:p>
            <a:pPr lvl="1">
              <a:buFont typeface="Wingdings" panose="05000000000000000000" pitchFamily="2" charset="2"/>
              <a:buChar char="§"/>
            </a:pPr>
            <a:r>
              <a:rPr lang="en-US" dirty="0"/>
              <a:t>INATTENTIONIND - Whether or not the driver was inattentive</a:t>
            </a:r>
          </a:p>
          <a:p>
            <a:pPr lvl="1">
              <a:buFont typeface="Wingdings" panose="05000000000000000000" pitchFamily="2" charset="2"/>
              <a:buChar char="§"/>
            </a:pPr>
            <a:r>
              <a:rPr lang="en-US" dirty="0"/>
              <a:t>UNDERINFL - Whether or not the driver is under influence</a:t>
            </a:r>
          </a:p>
          <a:p>
            <a:pPr lvl="1">
              <a:buFont typeface="Wingdings" panose="05000000000000000000" pitchFamily="2" charset="2"/>
              <a:buChar char="§"/>
            </a:pPr>
            <a:r>
              <a:rPr lang="en-US" dirty="0"/>
              <a:t>LIGHTCOND - Light conditions during the collision</a:t>
            </a:r>
          </a:p>
          <a:p>
            <a:pPr lvl="1">
              <a:buFont typeface="Wingdings" panose="05000000000000000000" pitchFamily="2" charset="2"/>
              <a:buChar char="§"/>
            </a:pPr>
            <a:r>
              <a:rPr lang="en-US" dirty="0"/>
              <a:t>WEATHER – Weather condition during the time of collision</a:t>
            </a:r>
          </a:p>
          <a:p>
            <a:endParaRPr lang="en-US" dirty="0"/>
          </a:p>
        </p:txBody>
      </p:sp>
    </p:spTree>
    <p:extLst>
      <p:ext uri="{BB962C8B-B14F-4D97-AF65-F5344CB8AC3E}">
        <p14:creationId xmlns:p14="http://schemas.microsoft.com/office/powerpoint/2010/main" val="326843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553D-DD4B-4738-8FFA-BB7BACCDA779}"/>
              </a:ext>
            </a:extLst>
          </p:cNvPr>
          <p:cNvSpPr>
            <a:spLocks noGrp="1"/>
          </p:cNvSpPr>
          <p:nvPr>
            <p:ph type="title"/>
          </p:nvPr>
        </p:nvSpPr>
        <p:spPr/>
        <p:txBody>
          <a:bodyPr/>
          <a:lstStyle/>
          <a:p>
            <a:r>
              <a:rPr lang="en-US" dirty="0"/>
              <a:t>Decision Tree Model </a:t>
            </a:r>
          </a:p>
        </p:txBody>
      </p:sp>
      <p:sp>
        <p:nvSpPr>
          <p:cNvPr id="3" name="Content Placeholder 2">
            <a:extLst>
              <a:ext uri="{FF2B5EF4-FFF2-40B4-BE49-F238E27FC236}">
                <a16:creationId xmlns:a16="http://schemas.microsoft.com/office/drawing/2014/main" id="{E8D30473-40B3-4579-8EC9-F841765C8B2E}"/>
              </a:ext>
            </a:extLst>
          </p:cNvPr>
          <p:cNvSpPr>
            <a:spLocks noGrp="1"/>
          </p:cNvSpPr>
          <p:nvPr>
            <p:ph idx="1"/>
          </p:nvPr>
        </p:nvSpPr>
        <p:spPr/>
        <p:txBody>
          <a:bodyPr/>
          <a:lstStyle/>
          <a:p>
            <a:pPr>
              <a:buFont typeface="Wingdings" panose="05000000000000000000" pitchFamily="2" charset="2"/>
              <a:buChar char="q"/>
            </a:pPr>
            <a:r>
              <a:rPr lang="en-US" dirty="0"/>
              <a:t>  Decision Tree Classifier from the </a:t>
            </a:r>
            <a:r>
              <a:rPr lang="en-US" dirty="0" err="1"/>
              <a:t>scikit</a:t>
            </a:r>
            <a:r>
              <a:rPr lang="en-US" dirty="0"/>
              <a:t>-learn library was used to run the Decision Tree Classification model on the Car Accident Severity data. </a:t>
            </a:r>
          </a:p>
          <a:p>
            <a:pPr>
              <a:buFont typeface="Wingdings" panose="05000000000000000000" pitchFamily="2" charset="2"/>
              <a:buChar char="q"/>
            </a:pPr>
            <a:r>
              <a:rPr lang="en-US" dirty="0"/>
              <a:t>  The criterion chosen for the classifier was ‘entropy’ and the max depth was ‘6’. </a:t>
            </a:r>
          </a:p>
          <a:p>
            <a:pPr>
              <a:buFont typeface="Wingdings" panose="05000000000000000000" pitchFamily="2" charset="2"/>
              <a:buChar char="q"/>
            </a:pPr>
            <a:r>
              <a:rPr lang="en-US" dirty="0"/>
              <a:t>  The post-SMOTE balanced data was used to predict and fit the Decision Tree Classifier.</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8995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B797-6FB9-4135-9B5E-CCFAE7F3E0B1}"/>
              </a:ext>
            </a:extLst>
          </p:cNvPr>
          <p:cNvSpPr>
            <a:spLocks noGrp="1"/>
          </p:cNvSpPr>
          <p:nvPr>
            <p:ph type="title"/>
          </p:nvPr>
        </p:nvSpPr>
        <p:spPr/>
        <p:txBody>
          <a:bodyPr/>
          <a:lstStyle/>
          <a:p>
            <a:r>
              <a:rPr lang="en-US" dirty="0"/>
              <a:t>1</a:t>
            </a:r>
            <a:r>
              <a:rPr lang="en-US" baseline="30000" dirty="0"/>
              <a:t>st</a:t>
            </a:r>
            <a:r>
              <a:rPr lang="en-US" dirty="0"/>
              <a:t> Model &amp; Performance </a:t>
            </a:r>
          </a:p>
        </p:txBody>
      </p:sp>
      <p:sp>
        <p:nvSpPr>
          <p:cNvPr id="3" name="Content Placeholder 2">
            <a:extLst>
              <a:ext uri="{FF2B5EF4-FFF2-40B4-BE49-F238E27FC236}">
                <a16:creationId xmlns:a16="http://schemas.microsoft.com/office/drawing/2014/main" id="{46E3417E-2B1A-4AA0-9A0C-D718BBEC82A6}"/>
              </a:ext>
            </a:extLst>
          </p:cNvPr>
          <p:cNvSpPr>
            <a:spLocks noGrp="1"/>
          </p:cNvSpPr>
          <p:nvPr>
            <p:ph idx="1"/>
          </p:nvPr>
        </p:nvSpPr>
        <p:spPr/>
        <p:txBody>
          <a:bodyPr/>
          <a:lstStyle/>
          <a:p>
            <a:pPr>
              <a:buFont typeface="Wingdings" panose="05000000000000000000" pitchFamily="2" charset="2"/>
              <a:buChar char="q"/>
            </a:pPr>
            <a:r>
              <a:rPr lang="en-US" dirty="0"/>
              <a:t>  Accuracy of Decision Tree is 0.58</a:t>
            </a:r>
          </a:p>
          <a:p>
            <a:pPr>
              <a:buFont typeface="Wingdings" panose="05000000000000000000" pitchFamily="2" charset="2"/>
              <a:buChar char="q"/>
            </a:pPr>
            <a:r>
              <a:rPr lang="en-US" dirty="0"/>
              <a:t>  Recall for predicting injury is 0.34</a:t>
            </a:r>
          </a:p>
          <a:p>
            <a:endParaRPr lang="en-US" dirty="0"/>
          </a:p>
          <a:p>
            <a:endParaRPr lang="en-US" dirty="0"/>
          </a:p>
          <a:p>
            <a:endParaRPr lang="en-US" dirty="0"/>
          </a:p>
          <a:p>
            <a:endParaRPr lang="en-US" dirty="0"/>
          </a:p>
          <a:p>
            <a:endParaRPr lang="en-US" dirty="0"/>
          </a:p>
        </p:txBody>
      </p:sp>
      <p:pic>
        <p:nvPicPr>
          <p:cNvPr id="4" name="Content Placeholder 4" descr="Table&#10;&#10;Description automatically generated">
            <a:extLst>
              <a:ext uri="{FF2B5EF4-FFF2-40B4-BE49-F238E27FC236}">
                <a16:creationId xmlns:a16="http://schemas.microsoft.com/office/drawing/2014/main" id="{2ED95C6E-2902-4425-B127-BAB93E994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063" y="3326231"/>
            <a:ext cx="6198283" cy="1651182"/>
          </a:xfrm>
          <a:prstGeom prst="rect">
            <a:avLst/>
          </a:prstGeom>
        </p:spPr>
      </p:pic>
    </p:spTree>
    <p:extLst>
      <p:ext uri="{BB962C8B-B14F-4D97-AF65-F5344CB8AC3E}">
        <p14:creationId xmlns:p14="http://schemas.microsoft.com/office/powerpoint/2010/main" val="36885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BFB3-AF93-40A9-80E5-530C40D98784}"/>
              </a:ext>
            </a:extLst>
          </p:cNvPr>
          <p:cNvSpPr>
            <a:spLocks noGrp="1"/>
          </p:cNvSpPr>
          <p:nvPr>
            <p:ph type="title"/>
          </p:nvPr>
        </p:nvSpPr>
        <p:spPr/>
        <p:txBody>
          <a:bodyPr/>
          <a:lstStyle/>
          <a:p>
            <a:r>
              <a:rPr lang="en-US" dirty="0"/>
              <a:t>Logistic Regression Model</a:t>
            </a:r>
          </a:p>
        </p:txBody>
      </p:sp>
      <p:sp>
        <p:nvSpPr>
          <p:cNvPr id="3" name="Content Placeholder 2">
            <a:extLst>
              <a:ext uri="{FF2B5EF4-FFF2-40B4-BE49-F238E27FC236}">
                <a16:creationId xmlns:a16="http://schemas.microsoft.com/office/drawing/2014/main" id="{C2867268-F483-4F57-B8E6-687026324F46}"/>
              </a:ext>
            </a:extLst>
          </p:cNvPr>
          <p:cNvSpPr>
            <a:spLocks noGrp="1"/>
          </p:cNvSpPr>
          <p:nvPr>
            <p:ph idx="1"/>
          </p:nvPr>
        </p:nvSpPr>
        <p:spPr/>
        <p:txBody>
          <a:bodyPr/>
          <a:lstStyle/>
          <a:p>
            <a:pPr>
              <a:buFont typeface="Wingdings" panose="05000000000000000000" pitchFamily="2" charset="2"/>
              <a:buChar char="q"/>
            </a:pPr>
            <a:r>
              <a:rPr lang="en-US" dirty="0"/>
              <a:t>  Logistic Regression from the </a:t>
            </a:r>
            <a:r>
              <a:rPr lang="en-US" dirty="0" err="1"/>
              <a:t>scikit</a:t>
            </a:r>
            <a:r>
              <a:rPr lang="en-US" dirty="0"/>
              <a:t>-learn library was used to run the Logistic Regression Classification model on the Car Accident Severity data. </a:t>
            </a:r>
          </a:p>
          <a:p>
            <a:pPr>
              <a:buFont typeface="Wingdings" panose="05000000000000000000" pitchFamily="2" charset="2"/>
              <a:buChar char="q"/>
            </a:pPr>
            <a:r>
              <a:rPr lang="en-US" dirty="0"/>
              <a:t>  The C used for regularization strength was ‘0.01’ whereas the solver used was ‘</a:t>
            </a:r>
            <a:r>
              <a:rPr lang="en-US" dirty="0" err="1"/>
              <a:t>liblinear</a:t>
            </a:r>
            <a:r>
              <a:rPr lang="en-US" dirty="0"/>
              <a:t>’. </a:t>
            </a:r>
          </a:p>
          <a:p>
            <a:pPr>
              <a:buFont typeface="Wingdings" panose="05000000000000000000" pitchFamily="2" charset="2"/>
              <a:buChar char="q"/>
            </a:pPr>
            <a:r>
              <a:rPr lang="en-US" dirty="0"/>
              <a:t>  The post-SMOTE balanced data was used to predict and fit the Logistic Regression Classifier</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95175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938F-1DC4-45CC-AC28-B9852899CA4D}"/>
              </a:ext>
            </a:extLst>
          </p:cNvPr>
          <p:cNvSpPr>
            <a:spLocks noGrp="1"/>
          </p:cNvSpPr>
          <p:nvPr>
            <p:ph type="title"/>
          </p:nvPr>
        </p:nvSpPr>
        <p:spPr/>
        <p:txBody>
          <a:bodyPr/>
          <a:lstStyle/>
          <a:p>
            <a:r>
              <a:rPr lang="en-US" dirty="0"/>
              <a:t>2</a:t>
            </a:r>
            <a:r>
              <a:rPr lang="en-US" baseline="30000" dirty="0"/>
              <a:t>nd</a:t>
            </a:r>
            <a:r>
              <a:rPr lang="en-US" dirty="0"/>
              <a:t> Model &amp; Performance </a:t>
            </a:r>
          </a:p>
        </p:txBody>
      </p:sp>
      <p:sp>
        <p:nvSpPr>
          <p:cNvPr id="3" name="Content Placeholder 2">
            <a:extLst>
              <a:ext uri="{FF2B5EF4-FFF2-40B4-BE49-F238E27FC236}">
                <a16:creationId xmlns:a16="http://schemas.microsoft.com/office/drawing/2014/main" id="{70E6EA04-2256-4B19-A856-449B2C0BC02F}"/>
              </a:ext>
            </a:extLst>
          </p:cNvPr>
          <p:cNvSpPr>
            <a:spLocks noGrp="1"/>
          </p:cNvSpPr>
          <p:nvPr>
            <p:ph idx="1"/>
          </p:nvPr>
        </p:nvSpPr>
        <p:spPr/>
        <p:txBody>
          <a:bodyPr/>
          <a:lstStyle/>
          <a:p>
            <a:pPr>
              <a:buFont typeface="Wingdings" panose="05000000000000000000" pitchFamily="2" charset="2"/>
              <a:buChar char="q"/>
            </a:pPr>
            <a:r>
              <a:rPr lang="en-US" dirty="0"/>
              <a:t>  Accuracy of Decision Tree is 0.58</a:t>
            </a:r>
          </a:p>
          <a:p>
            <a:pPr>
              <a:buFont typeface="Wingdings" panose="05000000000000000000" pitchFamily="2" charset="2"/>
              <a:buChar char="q"/>
            </a:pPr>
            <a:r>
              <a:rPr lang="en-US" dirty="0"/>
              <a:t>  Recall for predicting injury is 0.34</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5" name="Picture 4" descr="Table&#10;&#10;Description automatically generated">
            <a:extLst>
              <a:ext uri="{FF2B5EF4-FFF2-40B4-BE49-F238E27FC236}">
                <a16:creationId xmlns:a16="http://schemas.microsoft.com/office/drawing/2014/main" id="{C1D6AEA4-4FAF-46EC-8BA9-02447F7B8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831" y="3293262"/>
            <a:ext cx="6206751" cy="1909444"/>
          </a:xfrm>
          <a:prstGeom prst="rect">
            <a:avLst/>
          </a:prstGeom>
        </p:spPr>
      </p:pic>
    </p:spTree>
    <p:extLst>
      <p:ext uri="{BB962C8B-B14F-4D97-AF65-F5344CB8AC3E}">
        <p14:creationId xmlns:p14="http://schemas.microsoft.com/office/powerpoint/2010/main" val="316168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FDFE-AB4D-4890-BBCF-A027C9FA419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2BE28B4-AB2C-4B94-890B-87513123529E}"/>
              </a:ext>
            </a:extLst>
          </p:cNvPr>
          <p:cNvSpPr>
            <a:spLocks noGrp="1"/>
          </p:cNvSpPr>
          <p:nvPr>
            <p:ph idx="1"/>
          </p:nvPr>
        </p:nvSpPr>
        <p:spPr/>
        <p:txBody>
          <a:bodyPr>
            <a:normAutofit/>
          </a:bodyPr>
          <a:lstStyle/>
          <a:p>
            <a:pPr>
              <a:buFont typeface="Wingdings" panose="05000000000000000000" pitchFamily="2" charset="2"/>
              <a:buChar char="q"/>
            </a:pPr>
            <a:r>
              <a:rPr lang="en-US" dirty="0"/>
              <a:t>  When comparing these scores to the benchmarks within the industry, it can be seen that they perform well but not as good as the benchmarks. These models could have performed better if a few more things were present and possible.</a:t>
            </a:r>
          </a:p>
          <a:p>
            <a:r>
              <a:rPr lang="en-US" dirty="0"/>
              <a:t> </a:t>
            </a:r>
          </a:p>
          <a:p>
            <a:pPr lvl="1">
              <a:buFont typeface="Wingdings" panose="05000000000000000000" pitchFamily="2" charset="2"/>
              <a:buChar char="§"/>
            </a:pPr>
            <a:r>
              <a:rPr lang="en-US" dirty="0"/>
              <a:t>A balanced dataset for the target variable</a:t>
            </a:r>
          </a:p>
          <a:p>
            <a:pPr lvl="1">
              <a:buFont typeface="Wingdings" panose="05000000000000000000" pitchFamily="2" charset="2"/>
              <a:buChar char="§"/>
            </a:pPr>
            <a:r>
              <a:rPr lang="en-US" dirty="0"/>
              <a:t>More instances recorded of all the accidents taken place in Seattle, Washington</a:t>
            </a:r>
          </a:p>
          <a:p>
            <a:pPr lvl="1">
              <a:buFont typeface="Wingdings" panose="05000000000000000000" pitchFamily="2" charset="2"/>
              <a:buChar char="§"/>
            </a:pPr>
            <a:r>
              <a:rPr lang="en-US" dirty="0"/>
              <a:t>Less missing values within the dataset for variables such as Speeding and Under the influence</a:t>
            </a:r>
          </a:p>
          <a:p>
            <a:pPr lvl="1">
              <a:buFont typeface="Wingdings" panose="05000000000000000000" pitchFamily="2" charset="2"/>
              <a:buChar char="§"/>
            </a:pPr>
            <a:r>
              <a:rPr lang="en-US" dirty="0"/>
              <a:t>More factors, such as precautionary measures taken when driving, etc.</a:t>
            </a:r>
          </a:p>
          <a:p>
            <a:endParaRPr lang="en-US" dirty="0"/>
          </a:p>
        </p:txBody>
      </p:sp>
    </p:spTree>
    <p:extLst>
      <p:ext uri="{BB962C8B-B14F-4D97-AF65-F5344CB8AC3E}">
        <p14:creationId xmlns:p14="http://schemas.microsoft.com/office/powerpoint/2010/main" val="1367444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TotalTime>
  <Words>730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Car Accident Severity Analysis </vt:lpstr>
      <vt:lpstr>Business Problem</vt:lpstr>
      <vt:lpstr>Data</vt:lpstr>
      <vt:lpstr>Feature Variables</vt:lpstr>
      <vt:lpstr>Decision Tree Model </vt:lpstr>
      <vt:lpstr>1st Model &amp; Performance </vt:lpstr>
      <vt:lpstr>Logistic Regression Model</vt:lpstr>
      <vt:lpstr>2nd Model &amp; Performance </vt:lpstr>
      <vt:lpstr>Conclusion</vt:lpstr>
      <vt:lpstr>References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Analysis</dc:title>
  <dc:creator>Kabileshwaran M</dc:creator>
  <cp:lastModifiedBy>Kabileshwaran M</cp:lastModifiedBy>
  <cp:revision>4</cp:revision>
  <dcterms:created xsi:type="dcterms:W3CDTF">2020-09-24T14:32:54Z</dcterms:created>
  <dcterms:modified xsi:type="dcterms:W3CDTF">2020-09-24T15:01:03Z</dcterms:modified>
</cp:coreProperties>
</file>