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4" r:id="rId7"/>
    <p:sldId id="260" r:id="rId8"/>
    <p:sldId id="265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bilan942/Hugging-Face/blob/main/KPMG/KPMG_Task_2.ipynb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7683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endParaRPr lang="en-US" b="1" dirty="0"/>
          </a:p>
          <a:p>
            <a:r>
              <a:rPr lang="en-US" b="1" dirty="0"/>
              <a:t>Kabilan P</a:t>
            </a:r>
            <a:r>
              <a:rPr lang="en-US" dirty="0"/>
              <a:t> </a:t>
            </a:r>
            <a:r>
              <a:rPr dirty="0"/>
              <a:t>- Junior Consultant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2633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b="0" dirty="0">
                <a:latin typeface="Georgia" panose="02040502050405020303" pitchFamily="18" charset="0"/>
              </a:rPr>
              <a:t>The code of the analysis and the rank list can be found here: </a:t>
            </a:r>
            <a:r>
              <a:rPr lang="en-US" b="0" dirty="0">
                <a:latin typeface="Georgia" panose="02040502050405020303" pitchFamily="18" charset="0"/>
                <a:hlinkClick r:id="rId2"/>
              </a:rPr>
              <a:t>https://colab.research.google.com/drive/1UHzHj7kZE06ray99BVa1FGEru9GErqLs?authuser=3#scrollTo=nMpQnfk6RWQB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000" b="0" dirty="0">
              <a:latin typeface="Georgia" panose="02040502050405020303" pitchFamily="18" charset="0"/>
              <a:hlinkClick r:id="rId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0" dirty="0">
                <a:latin typeface="Georgia" panose="02040502050405020303" pitchFamily="18" charset="0"/>
              </a:rPr>
              <a:t>The GitHub version of the code can be found here:</a:t>
            </a:r>
            <a:r>
              <a:rPr lang="en-US" b="0" dirty="0">
                <a:latin typeface="Georgia" panose="02040502050405020303" pitchFamily="18" charset="0"/>
              </a:rPr>
              <a:t> </a:t>
            </a:r>
            <a:r>
              <a:rPr lang="en-US" sz="2000" b="0" dirty="0">
                <a:latin typeface="Georgia" panose="02040502050405020303" pitchFamily="18" charset="0"/>
                <a:hlinkClick r:id="rId2"/>
              </a:rPr>
              <a:t>https://github.com/kabilan942/Hugging-Face/blob/main/KPMG/KPMG_Task_2.ipynb</a:t>
            </a:r>
            <a:endParaRPr lang="en-US" sz="2000" b="0" dirty="0">
              <a:latin typeface="Georgia" panose="02040502050405020303" pitchFamily="18" charset="0"/>
            </a:endParaRP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1298452"/>
            <a:ext cx="8565600" cy="2388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The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3 datasets (Customer demographic, customer address and transactions)</a:t>
            </a:r>
            <a:r>
              <a:rPr lang="en-US" sz="1800" b="0" dirty="0">
                <a:latin typeface="Georgia" panose="02040502050405020303" pitchFamily="18" charset="0"/>
              </a:rPr>
              <a:t> are analyzed to recommend which of the customers in New Customer List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should be targeted to drive the most value for the organization. </a:t>
            </a:r>
          </a:p>
          <a:p>
            <a:endParaRPr lang="en-US" sz="1800" b="0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800" b="0" dirty="0">
                <a:solidFill>
                  <a:srgbClr val="333333"/>
                </a:solidFill>
                <a:latin typeface="Georgia" panose="02040502050405020303" pitchFamily="18" charset="0"/>
              </a:rPr>
              <a:t>Python and its libraries [Pandas (data manipulation), NumPy (numerical computing), Scikit Learn (for modelling)] are used to analyze and derive conclusions from the datasets.</a:t>
            </a:r>
            <a:endParaRPr sz="1800" b="0" dirty="0">
              <a:latin typeface="Georgia" panose="02040502050405020303" pitchFamily="18" charset="0"/>
            </a:endParaRPr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105999"/>
            <a:ext cx="8565600" cy="6627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dirty="0">
                <a:latin typeface="Georgia" panose="02040502050405020303" pitchFamily="18" charset="0"/>
              </a:rPr>
              <a:t>The dimensions of the 4 datasets (including new customer list) were:</a:t>
            </a:r>
          </a:p>
          <a:p>
            <a:endParaRPr lang="en-US" sz="1100" b="0" dirty="0">
              <a:latin typeface="Georgia" panose="02040502050405020303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58B59D-235C-1002-1390-D64A0211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04" y="1632763"/>
            <a:ext cx="5146421" cy="1021880"/>
          </a:xfrm>
          <a:prstGeom prst="rect">
            <a:avLst/>
          </a:prstGeom>
        </p:spPr>
      </p:pic>
      <p:sp>
        <p:nvSpPr>
          <p:cNvPr id="5" name="Shape 81">
            <a:extLst>
              <a:ext uri="{FF2B5EF4-FFF2-40B4-BE49-F238E27FC236}">
                <a16:creationId xmlns:a16="http://schemas.microsoft.com/office/drawing/2014/main" id="{2FF4E5D4-96F8-4C48-5C04-7277418C2D05}"/>
              </a:ext>
            </a:extLst>
          </p:cNvPr>
          <p:cNvSpPr/>
          <p:nvPr/>
        </p:nvSpPr>
        <p:spPr>
          <a:xfrm>
            <a:off x="205025" y="2707710"/>
            <a:ext cx="8565600" cy="2052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dirty="0">
                <a:latin typeface="Georgia" panose="02040502050405020303" pitchFamily="18" charset="0"/>
              </a:rPr>
              <a:t>The 3 datasets (Customer demographic, customer address and transactions) are merged based on the Customer ID across these datasets. </a:t>
            </a:r>
          </a:p>
          <a:p>
            <a:endParaRPr lang="en-US" sz="1600" b="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dirty="0">
                <a:latin typeface="Georgia" panose="02040502050405020303" pitchFamily="18" charset="0"/>
              </a:rPr>
              <a:t>Some columns are removed which doesn’t provide much value to the model such as :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first_name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last_name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job_title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deceased_indicator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'default’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'address'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'postcode'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'state'</a:t>
            </a:r>
            <a:r>
              <a:rPr lang="en-US" sz="1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'country’]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934620"/>
            <a:ext cx="8565600" cy="44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dirty="0">
                <a:latin typeface="Georgia" panose="02040502050405020303" pitchFamily="18" charset="0"/>
              </a:rPr>
              <a:t>There are many rows in the Data frame which contains missing values in certain features  </a:t>
            </a:r>
          </a:p>
        </p:txBody>
      </p:sp>
      <p:sp>
        <p:nvSpPr>
          <p:cNvPr id="133" name="Shape 82"/>
          <p:cNvSpPr/>
          <p:nvPr/>
        </p:nvSpPr>
        <p:spPr>
          <a:xfrm>
            <a:off x="297400" y="3112555"/>
            <a:ext cx="8565599" cy="1844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lang="en-US" sz="1600" b="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0" dirty="0">
                <a:latin typeface="Georgia" panose="02040502050405020303" pitchFamily="18" charset="0"/>
              </a:rPr>
              <a:t>The rows which contains missing values are removed from the Data Frame since during modelling its better to </a:t>
            </a:r>
            <a:r>
              <a:rPr lang="en-US" sz="1600" dirty="0">
                <a:latin typeface="Georgia" panose="02040502050405020303" pitchFamily="18" charset="0"/>
              </a:rPr>
              <a:t>have accurate data than to impute (Data imputation is the substitution of estimated values for missing or inconsistent data items) values for these missing places.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600" dirty="0">
              <a:latin typeface="Georgia" panose="02040502050405020303" pitchFamily="18" charset="0"/>
            </a:endParaRP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2FF4E5D4-96F8-4C48-5C04-7277418C2D05}"/>
              </a:ext>
            </a:extLst>
          </p:cNvPr>
          <p:cNvSpPr/>
          <p:nvPr/>
        </p:nvSpPr>
        <p:spPr>
          <a:xfrm>
            <a:off x="205025" y="2461821"/>
            <a:ext cx="8565600" cy="424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147566-AE7C-4A1C-1B79-7823A3E38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1591858"/>
            <a:ext cx="5146135" cy="15727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47910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849564"/>
            <a:ext cx="8565600" cy="5008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b="0" dirty="0">
                <a:latin typeface="Georgia" panose="02040502050405020303" pitchFamily="18" charset="0"/>
              </a:rPr>
              <a:t>The following preprocessing is done on the columns of the Data Frame for the model to interpret it and for faster convergence.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Male is encoded as 1 and Female as 0.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DOB is converted to age and then encoded between 1 to 6 based on their age group.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If customer owns a car, encoded as 1; otherwise as 0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Job Industry Category and Wealth segment has categorical variables, so they are ordinally encoded using scikit-</a:t>
            </a:r>
            <a:r>
              <a:rPr lang="en-US" sz="1700" b="0" dirty="0" err="1">
                <a:latin typeface="Georgia" panose="02040502050405020303" pitchFamily="18" charset="0"/>
              </a:rPr>
              <a:t>learn.preprocessing.OrdinalEncoder</a:t>
            </a:r>
            <a:r>
              <a:rPr lang="en-US" sz="1700" b="0" dirty="0">
                <a:latin typeface="Georgia" panose="02040502050405020303" pitchFamily="18" charset="0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Tenure, Past 3 years bike related purchases and Property valuation are scaled to between [0,1] for faster convergence during modelling.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These processed data is now converted to NumPy format from data frame for modelling.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700" b="0" dirty="0">
                <a:latin typeface="Georgia" panose="02040502050405020303" pitchFamily="18" charset="0"/>
              </a:rPr>
              <a:t>The data frame has 2853 customer details after removing customer ids whose details were missing</a:t>
            </a:r>
          </a:p>
          <a:p>
            <a:pPr marL="228600" indent="-228600">
              <a:buFont typeface="+mj-lt"/>
              <a:buAutoNum type="arabicPeriod"/>
            </a:pPr>
            <a:endParaRPr lang="en-US" sz="1700" b="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700" b="0" dirty="0">
              <a:latin typeface="Georgia" panose="02040502050405020303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sz="1700" b="0" dirty="0">
              <a:latin typeface="Georgia" panose="02040502050405020303" pitchFamily="18" charset="0"/>
            </a:endParaRPr>
          </a:p>
        </p:txBody>
      </p:sp>
      <p:sp>
        <p:nvSpPr>
          <p:cNvPr id="133" name="Shape 82"/>
          <p:cNvSpPr/>
          <p:nvPr/>
        </p:nvSpPr>
        <p:spPr>
          <a:xfrm>
            <a:off x="-594114" y="1811077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5" name="Shape 81">
            <a:extLst>
              <a:ext uri="{FF2B5EF4-FFF2-40B4-BE49-F238E27FC236}">
                <a16:creationId xmlns:a16="http://schemas.microsoft.com/office/drawing/2014/main" id="{2FF4E5D4-96F8-4C48-5C04-7277418C2D05}"/>
              </a:ext>
            </a:extLst>
          </p:cNvPr>
          <p:cNvSpPr/>
          <p:nvPr/>
        </p:nvSpPr>
        <p:spPr>
          <a:xfrm>
            <a:off x="205025" y="2709737"/>
            <a:ext cx="8565600" cy="4445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600" b="0" dirty="0">
                <a:latin typeface="Georgia" panose="02040502050405020303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57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143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Since the dataset is a relatively small dataset (2853 samples) for a machine learning model, a type of gradient boosting algorithm- </a:t>
            </a:r>
            <a:r>
              <a:rPr lang="en-US" sz="1800" b="0" dirty="0" err="1">
                <a:latin typeface="Georgia" panose="02040502050405020303" pitchFamily="18" charset="0"/>
              </a:rPr>
              <a:t>XGBoost</a:t>
            </a:r>
            <a:r>
              <a:rPr lang="en-US" sz="1800" b="0" dirty="0">
                <a:latin typeface="Georgia" panose="02040502050405020303" pitchFamily="18" charset="0"/>
              </a:rPr>
              <a:t> is used. 2850 samples are used for training the model with each customer’s net transactions as the label, and 3 samples for testing the results of the trained model.</a:t>
            </a:r>
            <a:endParaRPr sz="1800" dirty="0"/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F5A9DC-EB43-AB9C-374E-B7E7FCFDC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22" y="2783614"/>
            <a:ext cx="6873103" cy="1564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A4CF8E-E0E2-D031-F723-835342F26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69" y="2783614"/>
            <a:ext cx="896807" cy="156467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89200" y="1406029"/>
            <a:ext cx="8565600" cy="206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The trained model is used to predict the label of the test dataset and is compared with the actual transactions of those customers.</a:t>
            </a: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The results are as follows:</a:t>
            </a: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r>
              <a:rPr lang="en-US" sz="1800" b="0" dirty="0">
                <a:latin typeface="Georgia" panose="02040502050405020303" pitchFamily="18" charset="0"/>
              </a:rPr>
              <a:t>      Predicted Transactions:			       Actual Transactions: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A3112-B04F-9D1F-9264-1C33C00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18" y="3487482"/>
            <a:ext cx="3638550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E61545-7C47-8E4D-BA8B-B244267B7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023" y="3487482"/>
            <a:ext cx="29813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51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553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sz="2400" dirty="0"/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49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Customers whose values are removed from the new customer list and the remaining customer’s (818 after removing) transaction predictions are made by testing their features with the trained </a:t>
            </a:r>
            <a:r>
              <a:rPr lang="en-US" sz="1800" b="0" dirty="0" err="1">
                <a:latin typeface="Georgia" panose="02040502050405020303" pitchFamily="18" charset="0"/>
              </a:rPr>
              <a:t>XGBoost</a:t>
            </a:r>
            <a:r>
              <a:rPr lang="en-US" sz="1800" b="0" dirty="0">
                <a:latin typeface="Georgia" panose="02040502050405020303" pitchFamily="18" charset="0"/>
              </a:rPr>
              <a:t> model and are ranked based on their ‘Transaction’ value.</a:t>
            </a: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Based on this rank the new customers can be targeted, since they are predicted based on the trained </a:t>
            </a:r>
            <a:r>
              <a:rPr lang="en-US" sz="1800" b="0" dirty="0" err="1">
                <a:latin typeface="Georgia" panose="02040502050405020303" pitchFamily="18" charset="0"/>
              </a:rPr>
              <a:t>XGBoost</a:t>
            </a:r>
            <a:r>
              <a:rPr lang="en-US" sz="1800" b="0" dirty="0">
                <a:latin typeface="Georgia" panose="02040502050405020303" pitchFamily="18" charset="0"/>
              </a:rPr>
              <a:t> model to drive the most value for the organization.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800" b="0" dirty="0">
              <a:latin typeface="Georgia" panose="0204050205040502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0" dirty="0">
                <a:latin typeface="Georgia" panose="02040502050405020303" pitchFamily="18" charset="0"/>
              </a:rPr>
              <a:t>The link for the code in Google </a:t>
            </a:r>
            <a:r>
              <a:rPr lang="en-US" sz="1800" b="0" dirty="0" err="1">
                <a:latin typeface="Georgia" panose="02040502050405020303" pitchFamily="18" charset="0"/>
              </a:rPr>
              <a:t>Colab</a:t>
            </a:r>
            <a:r>
              <a:rPr lang="en-US" sz="1800" b="0" dirty="0">
                <a:latin typeface="Georgia" panose="02040502050405020303" pitchFamily="18" charset="0"/>
              </a:rPr>
              <a:t> and GitHub versions are added in the Appendix that follows.</a:t>
            </a: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endParaRPr lang="en-US" sz="1800" b="0" dirty="0">
              <a:latin typeface="Georgia" panose="02040502050405020303" pitchFamily="18" charset="0"/>
            </a:endParaRPr>
          </a:p>
          <a:p>
            <a:r>
              <a:rPr lang="en-US" sz="1800" b="0" dirty="0">
                <a:latin typeface="Georgia" panose="02040502050405020303" pitchFamily="18" charset="0"/>
              </a:rPr>
              <a:t> </a:t>
            </a:r>
            <a:endParaRPr sz="1800"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       Note: </a:t>
            </a:r>
            <a:r>
              <a:rPr b="0" dirty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994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Courier New</vt:lpstr>
      <vt:lpstr>Georgia</vt:lpstr>
      <vt:lpstr>Open Sans</vt:lpstr>
      <vt:lpstr>Open Sans Extrabold</vt:lpstr>
      <vt:lpstr>Open Sans Light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Kabilan P</cp:lastModifiedBy>
  <cp:revision>34</cp:revision>
  <dcterms:modified xsi:type="dcterms:W3CDTF">2022-11-09T14:03:27Z</dcterms:modified>
</cp:coreProperties>
</file>