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9" roundtripDataSignature="AMtx7mhBMSduwfddtKjKIowqIO8gqv9jR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6FFDB71-DC11-4CA8-8DDF-AC41C0955831}">
  <a:tblStyle styleId="{36FFDB71-DC11-4CA8-8DDF-AC41C0955831}"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BAE0CB0D-60E7-4DEC-972C-540819B1E25E}"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6161746B-A9B0-423E-8EAE-86E33F877A59}" styleName="Table_2">
    <a:wholeTbl>
      <a:tcTxStyle b="off" i="off">
        <a:font>
          <a:latin typeface="Calibri"/>
          <a:ea typeface="Calibri"/>
          <a:cs typeface="Calibri"/>
        </a:font>
        <a:schemeClr val="dk1"/>
      </a:tcTxStyle>
      <a:tcStyle>
        <a:tcBdr>
          <a:left>
            <a:ln cap="flat" cmpd="sng" w="12700">
              <a:solidFill>
                <a:schemeClr val="accent3"/>
              </a:solidFill>
              <a:prstDash val="solid"/>
              <a:round/>
              <a:headEnd len="sm" w="sm" type="none"/>
              <a:tailEnd len="sm" w="sm" type="none"/>
            </a:ln>
          </a:left>
          <a:right>
            <a:ln cap="flat" cmpd="sng" w="12700">
              <a:solidFill>
                <a:schemeClr val="accent3"/>
              </a:solidFill>
              <a:prstDash val="solid"/>
              <a:round/>
              <a:headEnd len="sm" w="sm" type="none"/>
              <a:tailEnd len="sm" w="sm" type="none"/>
            </a:ln>
          </a:right>
          <a:top>
            <a:ln cap="flat" cmpd="sng" w="12700">
              <a:solidFill>
                <a:schemeClr val="accent3"/>
              </a:solidFill>
              <a:prstDash val="solid"/>
              <a:round/>
              <a:headEnd len="sm" w="sm" type="none"/>
              <a:tailEnd len="sm" w="sm" type="none"/>
            </a:ln>
          </a:top>
          <a:bottom>
            <a:ln cap="flat" cmpd="sng" w="12700">
              <a:solidFill>
                <a:schemeClr val="accent3"/>
              </a:solidFill>
              <a:prstDash val="solid"/>
              <a:round/>
              <a:headEnd len="sm" w="sm" type="none"/>
              <a:tailEnd len="sm" w="sm" type="none"/>
            </a:ln>
          </a:bottom>
          <a:insideH>
            <a:ln cap="flat" cmpd="sng" w="12700">
              <a:solidFill>
                <a:schemeClr val="accent3"/>
              </a:solidFill>
              <a:prstDash val="solid"/>
              <a:round/>
              <a:headEnd len="sm" w="sm" type="none"/>
              <a:tailEnd len="sm" w="sm" type="none"/>
            </a:ln>
          </a:insideH>
          <a:insideV>
            <a:ln cap="flat" cmpd="sng" w="12700">
              <a:solidFill>
                <a:schemeClr val="accent3"/>
              </a:solidFill>
              <a:prstDash val="solid"/>
              <a:round/>
              <a:headEnd len="sm" w="sm" type="none"/>
              <a:tailEnd len="sm" w="sm" type="none"/>
            </a:ln>
          </a:insideV>
        </a:tcBdr>
        <a:fill>
          <a:solidFill>
            <a:srgbClr val="FFFFFF">
              <a:alpha val="0"/>
            </a:srgbClr>
          </a:solidFill>
        </a:fill>
      </a:tcStyle>
    </a:wholeTbl>
    <a:band1H>
      <a:tcTxStyle/>
      <a:tcStyle>
        <a:fill>
          <a:solidFill>
            <a:schemeClr val="accent3">
              <a:alpha val="20000"/>
            </a:schemeClr>
          </a:solidFill>
        </a:fill>
      </a:tcStyle>
    </a:band1H>
    <a:band2H>
      <a:tcTxStyle/>
    </a:band2H>
    <a:band1V>
      <a:tcTxStyle/>
      <a:tcStyle>
        <a:fill>
          <a:solidFill>
            <a:schemeClr val="accent3">
              <a:alpha val="20000"/>
            </a:schemeClr>
          </a:solidFill>
        </a:fill>
      </a:tcStyle>
    </a:band1V>
    <a:band2V>
      <a:tcTxStyle/>
    </a:band2V>
    <a:lastCol>
      <a:tcTxStyle b="on" i="off"/>
    </a:lastCol>
    <a:firstCol>
      <a:tcTxStyle b="on" i="off"/>
    </a:firstCol>
    <a:lastRow>
      <a:tcTxStyle b="on" i="off"/>
      <a:tcStyle>
        <a:tcBdr>
          <a:top>
            <a:ln cap="flat" cmpd="sng" w="50800">
              <a:solidFill>
                <a:schemeClr val="accent3"/>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25400">
              <a:solidFill>
                <a:schemeClr val="accent3"/>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 name="Google Shape;8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88" name="Google Shape;88;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Calibri"/>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184" name="Google Shape;18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195" name="Google Shape;19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206" name="Google Shape;20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215" name="Google Shape;21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99" name="Google Shape;9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109" name="Google Shape;10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118" name="Google Shape;11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130" name="Google Shape;13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140" name="Google Shape;14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151" name="Google Shape;15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162" name="Google Shape;16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173" name="Google Shape;17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5" name="Shape 15"/>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24"/>
          <p:cNvSpPr/>
          <p:nvPr>
            <p:ph idx="2" type="pic"/>
          </p:nvPr>
        </p:nvSpPr>
        <p:spPr>
          <a:xfrm>
            <a:off x="5183188" y="987425"/>
            <a:ext cx="6172200" cy="4873625"/>
          </a:xfrm>
          <a:prstGeom prst="rect">
            <a:avLst/>
          </a:prstGeom>
          <a:noFill/>
          <a:ln>
            <a:noFill/>
          </a:ln>
        </p:spPr>
      </p:sp>
      <p:sp>
        <p:nvSpPr>
          <p:cNvPr id="69" name="Google Shape;69;p2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2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2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2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9" name="Google Shape;19;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1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1" name="Google Shape;3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2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2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2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2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2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2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2" name="Google Shape;62;p2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mailto:jayanthig@sret.edu.in" TargetMode="External"/><Relationship Id="rId5" Type="http://schemas.openxmlformats.org/officeDocument/2006/relationships/hyperlink" Target="mailto:chiranjeevi@sret.edu.i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s://github.com/2022-SRET-INT300/Cardiovascular-Disease" TargetMode="External"/><Relationship Id="rId4" Type="http://schemas.openxmlformats.org/officeDocument/2006/relationships/hyperlink" Target="https://public.tableau.com/app/profile/joselyn.diana.cindrella#!/"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
          <p:cNvSpPr txBox="1"/>
          <p:nvPr/>
        </p:nvSpPr>
        <p:spPr>
          <a:xfrm>
            <a:off x="165434" y="2421889"/>
            <a:ext cx="11665295" cy="1140697"/>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rgbClr val="000000"/>
              </a:buClr>
              <a:buSzPts val="2400"/>
              <a:buFont typeface="Arial"/>
              <a:buNone/>
            </a:pPr>
            <a:r>
              <a:rPr b="1" i="0" lang="en-US" sz="2400" u="none" cap="none" strike="noStrike">
                <a:solidFill>
                  <a:srgbClr val="000066"/>
                </a:solidFill>
                <a:latin typeface="Arial"/>
                <a:ea typeface="Arial"/>
                <a:cs typeface="Arial"/>
                <a:sym typeface="Arial"/>
              </a:rPr>
              <a:t>Streamlining</a:t>
            </a:r>
            <a:r>
              <a:rPr b="0" i="0" lang="en-US" sz="2400" u="none" cap="none" strike="noStrike">
                <a:solidFill>
                  <a:srgbClr val="000000"/>
                </a:solidFill>
                <a:latin typeface="Calibri"/>
                <a:ea typeface="Calibri"/>
                <a:cs typeface="Calibri"/>
                <a:sym typeface="Calibri"/>
              </a:rPr>
              <a:t> </a:t>
            </a:r>
            <a:r>
              <a:rPr b="1" i="0" lang="en-US" sz="2400" u="none" cap="none" strike="noStrike">
                <a:solidFill>
                  <a:srgbClr val="000066"/>
                </a:solidFill>
                <a:latin typeface="Arial"/>
                <a:ea typeface="Arial"/>
                <a:cs typeface="Arial"/>
                <a:sym typeface="Arial"/>
              </a:rPr>
              <a:t>ML</a:t>
            </a:r>
            <a:r>
              <a:rPr b="0" i="0" lang="en-US" sz="2400" u="none" cap="none" strike="noStrike">
                <a:solidFill>
                  <a:srgbClr val="000000"/>
                </a:solidFill>
                <a:latin typeface="Calibri"/>
                <a:ea typeface="Calibri"/>
                <a:cs typeface="Calibri"/>
                <a:sym typeface="Calibri"/>
              </a:rPr>
              <a:t> </a:t>
            </a:r>
            <a:r>
              <a:rPr b="1" i="0" lang="en-US" sz="2400" u="none" cap="none" strike="noStrike">
                <a:solidFill>
                  <a:srgbClr val="000066"/>
                </a:solidFill>
                <a:latin typeface="Arial"/>
                <a:ea typeface="Arial"/>
                <a:cs typeface="Arial"/>
                <a:sym typeface="Arial"/>
              </a:rPr>
              <a:t>pipelines</a:t>
            </a:r>
            <a:r>
              <a:rPr b="0" i="0" lang="en-US" sz="2400" u="none" cap="none" strike="noStrike">
                <a:solidFill>
                  <a:srgbClr val="000000"/>
                </a:solidFill>
                <a:latin typeface="Calibri"/>
                <a:ea typeface="Calibri"/>
                <a:cs typeface="Calibri"/>
                <a:sym typeface="Calibri"/>
              </a:rPr>
              <a:t> </a:t>
            </a:r>
            <a:r>
              <a:rPr b="1" i="0" lang="en-US" sz="2400" u="none" cap="none" strike="noStrike">
                <a:solidFill>
                  <a:srgbClr val="000066"/>
                </a:solidFill>
                <a:latin typeface="Arial"/>
                <a:ea typeface="Arial"/>
                <a:cs typeface="Arial"/>
                <a:sym typeface="Arial"/>
              </a:rPr>
              <a:t>for</a:t>
            </a:r>
            <a:r>
              <a:rPr b="0" i="0" lang="en-US" sz="2400" u="none" cap="none" strike="noStrike">
                <a:solidFill>
                  <a:srgbClr val="000000"/>
                </a:solidFill>
                <a:latin typeface="Calibri"/>
                <a:ea typeface="Calibri"/>
                <a:cs typeface="Calibri"/>
                <a:sym typeface="Calibri"/>
              </a:rPr>
              <a:t> </a:t>
            </a:r>
            <a:r>
              <a:rPr b="1" i="0" lang="en-US" sz="2400" u="none" cap="none" strike="noStrike">
                <a:solidFill>
                  <a:srgbClr val="000066"/>
                </a:solidFill>
                <a:latin typeface="Arial"/>
                <a:ea typeface="Arial"/>
                <a:cs typeface="Arial"/>
                <a:sym typeface="Arial"/>
              </a:rPr>
              <a:t>clinical</a:t>
            </a:r>
            <a:r>
              <a:rPr b="0" i="0" lang="en-US" sz="2400" u="none" cap="none" strike="noStrike">
                <a:solidFill>
                  <a:srgbClr val="000000"/>
                </a:solidFill>
                <a:latin typeface="Calibri"/>
                <a:ea typeface="Calibri"/>
                <a:cs typeface="Calibri"/>
                <a:sym typeface="Calibri"/>
              </a:rPr>
              <a:t> </a:t>
            </a:r>
            <a:r>
              <a:rPr b="1" i="0" lang="en-US" sz="2400" u="none" cap="none" strike="noStrike">
                <a:solidFill>
                  <a:srgbClr val="000066"/>
                </a:solidFill>
                <a:latin typeface="Arial"/>
                <a:ea typeface="Arial"/>
                <a:cs typeface="Arial"/>
                <a:sym typeface="Arial"/>
              </a:rPr>
              <a:t>workflow</a:t>
            </a:r>
            <a:r>
              <a:rPr b="0" i="0" lang="en-US" sz="2400" u="none" cap="none" strike="noStrike">
                <a:solidFill>
                  <a:srgbClr val="000000"/>
                </a:solidFill>
                <a:latin typeface="Calibri"/>
                <a:ea typeface="Calibri"/>
                <a:cs typeface="Calibri"/>
                <a:sym typeface="Calibri"/>
              </a:rPr>
              <a:t> </a:t>
            </a:r>
            <a:r>
              <a:rPr b="1" i="0" lang="en-US" sz="2400" u="none" cap="none" strike="noStrike">
                <a:solidFill>
                  <a:srgbClr val="000066"/>
                </a:solidFill>
                <a:latin typeface="Arial"/>
                <a:ea typeface="Arial"/>
                <a:cs typeface="Arial"/>
                <a:sym typeface="Arial"/>
              </a:rPr>
              <a:t>in</a:t>
            </a:r>
            <a:r>
              <a:rPr b="0" i="0" lang="en-US" sz="2400" u="none" cap="none" strike="noStrike">
                <a:solidFill>
                  <a:srgbClr val="000000"/>
                </a:solidFill>
                <a:latin typeface="Calibri"/>
                <a:ea typeface="Calibri"/>
                <a:cs typeface="Calibri"/>
                <a:sym typeface="Calibri"/>
              </a:rPr>
              <a:t> </a:t>
            </a:r>
            <a:r>
              <a:rPr b="1" i="0" lang="en-US" sz="2400" u="none" cap="none" strike="noStrike">
                <a:solidFill>
                  <a:srgbClr val="000066"/>
                </a:solidFill>
                <a:latin typeface="Arial"/>
                <a:ea typeface="Arial"/>
                <a:cs typeface="Arial"/>
                <a:sym typeface="Arial"/>
              </a:rPr>
              <a:t>risk</a:t>
            </a:r>
            <a:r>
              <a:rPr b="0" i="0" lang="en-US" sz="2400" u="none" cap="none" strike="noStrike">
                <a:solidFill>
                  <a:srgbClr val="000000"/>
                </a:solidFill>
                <a:latin typeface="Calibri"/>
                <a:ea typeface="Calibri"/>
                <a:cs typeface="Calibri"/>
                <a:sym typeface="Calibri"/>
              </a:rPr>
              <a:t> </a:t>
            </a:r>
            <a:r>
              <a:rPr b="1" i="0" lang="en-US" sz="2400" u="none" cap="none" strike="noStrike">
                <a:solidFill>
                  <a:srgbClr val="000066"/>
                </a:solidFill>
                <a:latin typeface="Arial"/>
                <a:ea typeface="Arial"/>
                <a:cs typeface="Arial"/>
                <a:sym typeface="Arial"/>
              </a:rPr>
              <a:t>factor</a:t>
            </a:r>
            <a:r>
              <a:rPr b="0" i="0" lang="en-US" sz="2400" u="none" cap="none" strike="noStrike">
                <a:solidFill>
                  <a:srgbClr val="000000"/>
                </a:solidFill>
                <a:latin typeface="Calibri"/>
                <a:ea typeface="Calibri"/>
                <a:cs typeface="Calibri"/>
                <a:sym typeface="Calibri"/>
              </a:rPr>
              <a:t> </a:t>
            </a:r>
            <a:r>
              <a:rPr b="1" i="0" lang="en-US" sz="2400" u="none" cap="none" strike="noStrike">
                <a:solidFill>
                  <a:srgbClr val="000066"/>
                </a:solidFill>
                <a:latin typeface="Arial"/>
                <a:ea typeface="Arial"/>
                <a:cs typeface="Arial"/>
                <a:sym typeface="Arial"/>
              </a:rPr>
              <a:t>analysis</a:t>
            </a:r>
            <a:r>
              <a:rPr b="0" i="0" lang="en-US" sz="2400" u="none" cap="none" strike="noStrike">
                <a:solidFill>
                  <a:srgbClr val="000000"/>
                </a:solidFill>
                <a:latin typeface="Calibri"/>
                <a:ea typeface="Calibri"/>
                <a:cs typeface="Calibri"/>
                <a:sym typeface="Calibri"/>
              </a:rPr>
              <a:t> </a:t>
            </a:r>
            <a:r>
              <a:rPr b="1" i="0" lang="en-US" sz="2400" u="none" cap="none" strike="noStrike">
                <a:solidFill>
                  <a:srgbClr val="000066"/>
                </a:solidFill>
                <a:latin typeface="Arial"/>
                <a:ea typeface="Arial"/>
                <a:cs typeface="Arial"/>
                <a:sym typeface="Arial"/>
              </a:rPr>
              <a:t>for</a:t>
            </a:r>
            <a:r>
              <a:rPr b="0" i="0" lang="en-US" sz="2400" u="none" cap="none" strike="noStrike">
                <a:solidFill>
                  <a:srgbClr val="000000"/>
                </a:solidFill>
                <a:latin typeface="Calibri"/>
                <a:ea typeface="Calibri"/>
                <a:cs typeface="Calibri"/>
                <a:sym typeface="Calibri"/>
              </a:rPr>
              <a:t> </a:t>
            </a:r>
            <a:r>
              <a:rPr b="1" i="0" lang="en-US" sz="2400" u="none" cap="none" strike="noStrike">
                <a:solidFill>
                  <a:srgbClr val="000066"/>
                </a:solidFill>
                <a:latin typeface="Arial"/>
                <a:ea typeface="Arial"/>
                <a:cs typeface="Arial"/>
                <a:sym typeface="Arial"/>
              </a:rPr>
              <a:t>cardiovascular</a:t>
            </a:r>
            <a:r>
              <a:rPr b="0" i="0" lang="en-US" sz="2400" u="none" cap="none" strike="noStrike">
                <a:solidFill>
                  <a:srgbClr val="000000"/>
                </a:solidFill>
                <a:latin typeface="Calibri"/>
                <a:ea typeface="Calibri"/>
                <a:cs typeface="Calibri"/>
                <a:sym typeface="Calibri"/>
              </a:rPr>
              <a:t> </a:t>
            </a:r>
            <a:r>
              <a:rPr b="1" i="0" lang="en-US" sz="2400" u="none" cap="none" strike="noStrike">
                <a:solidFill>
                  <a:srgbClr val="000066"/>
                </a:solidFill>
                <a:latin typeface="Arial"/>
                <a:ea typeface="Arial"/>
                <a:cs typeface="Arial"/>
                <a:sym typeface="Arial"/>
              </a:rPr>
              <a:t>disease</a:t>
            </a:r>
            <a:r>
              <a:rPr b="0" i="0" lang="en-US" sz="2400" u="none" cap="none" strike="noStrike">
                <a:solidFill>
                  <a:srgbClr val="000000"/>
                </a:solidFill>
                <a:latin typeface="Calibri"/>
                <a:ea typeface="Calibri"/>
                <a:cs typeface="Calibri"/>
                <a:sym typeface="Calibri"/>
              </a:rPr>
              <a:t> (</a:t>
            </a:r>
            <a:r>
              <a:rPr b="1" i="0" lang="en-US" sz="2400" u="none" cap="none" strike="noStrike">
                <a:solidFill>
                  <a:srgbClr val="000066"/>
                </a:solidFill>
                <a:latin typeface="Arial"/>
                <a:ea typeface="Arial"/>
                <a:cs typeface="Arial"/>
                <a:sym typeface="Arial"/>
              </a:rPr>
              <a:t>CVD</a:t>
            </a:r>
            <a:r>
              <a:rPr b="0" i="0" lang="en-US" sz="2400" u="none" cap="none" strike="noStrike">
                <a:solidFill>
                  <a:srgbClr val="000000"/>
                </a:solidFill>
                <a:latin typeface="Calibri"/>
                <a:ea typeface="Calibri"/>
                <a:cs typeface="Calibri"/>
                <a:sym typeface="Calibri"/>
              </a:rPr>
              <a:t>)</a:t>
            </a:r>
            <a:endParaRPr b="1" i="0" sz="2400" u="none" cap="none" strike="noStrike">
              <a:solidFill>
                <a:srgbClr val="000066"/>
              </a:solidFill>
              <a:latin typeface="Arial"/>
              <a:ea typeface="Arial"/>
              <a:cs typeface="Arial"/>
              <a:sym typeface="Arial"/>
            </a:endParaRPr>
          </a:p>
        </p:txBody>
      </p:sp>
      <p:pic>
        <p:nvPicPr>
          <p:cNvPr id="91" name="Google Shape;91;p1"/>
          <p:cNvPicPr preferRelativeResize="0"/>
          <p:nvPr/>
        </p:nvPicPr>
        <p:blipFill rotWithShape="1">
          <a:blip r:embed="rId3">
            <a:alphaModFix/>
          </a:blip>
          <a:srcRect b="0" l="0" r="0" t="0"/>
          <a:stretch/>
        </p:blipFill>
        <p:spPr>
          <a:xfrm>
            <a:off x="2361678" y="44236"/>
            <a:ext cx="7272808" cy="1008500"/>
          </a:xfrm>
          <a:prstGeom prst="rect">
            <a:avLst/>
          </a:prstGeom>
          <a:noFill/>
          <a:ln>
            <a:noFill/>
          </a:ln>
        </p:spPr>
      </p:pic>
      <p:sp>
        <p:nvSpPr>
          <p:cNvPr id="92" name="Google Shape;92;p1"/>
          <p:cNvSpPr txBox="1"/>
          <p:nvPr/>
        </p:nvSpPr>
        <p:spPr>
          <a:xfrm>
            <a:off x="3029544" y="1224068"/>
            <a:ext cx="6534334" cy="1200288"/>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rgbClr val="000000"/>
              </a:buClr>
              <a:buSzPts val="2400"/>
              <a:buFont typeface="Arial"/>
              <a:buNone/>
            </a:pPr>
            <a:r>
              <a:rPr b="1" i="0" lang="en-US" sz="2400" u="none" cap="none" strike="noStrike">
                <a:solidFill>
                  <a:srgbClr val="C00000"/>
                </a:solidFill>
                <a:latin typeface="Arial"/>
                <a:ea typeface="Arial"/>
                <a:cs typeface="Arial"/>
                <a:sym typeface="Arial"/>
              </a:rPr>
              <a:t>INT 300 INTERNSHIP II : FINAL REVIEW</a:t>
            </a:r>
            <a:endParaRPr b="0" i="0" sz="1400" u="none" cap="none" strike="noStrike">
              <a:solidFill>
                <a:srgbClr val="000000"/>
              </a:solidFill>
              <a:latin typeface="Arial"/>
              <a:ea typeface="Arial"/>
              <a:cs typeface="Arial"/>
              <a:sym typeface="Arial"/>
            </a:endParaRPr>
          </a:p>
          <a:p>
            <a:pPr indent="0" lvl="0" marL="0" marR="0" rtl="0" algn="ctr">
              <a:lnSpc>
                <a:spcPct val="150000"/>
              </a:lnSpc>
              <a:spcBef>
                <a:spcPts val="0"/>
              </a:spcBef>
              <a:spcAft>
                <a:spcPts val="0"/>
              </a:spcAft>
              <a:buClr>
                <a:srgbClr val="000000"/>
              </a:buClr>
              <a:buSzPts val="2400"/>
              <a:buFont typeface="Arial"/>
              <a:buNone/>
            </a:pPr>
            <a:r>
              <a:rPr b="1" i="0" lang="en-US" sz="2400" u="none" cap="none" strike="noStrike">
                <a:solidFill>
                  <a:srgbClr val="C00000"/>
                </a:solidFill>
                <a:latin typeface="Arial"/>
                <a:ea typeface="Arial"/>
                <a:cs typeface="Arial"/>
                <a:sym typeface="Arial"/>
              </a:rPr>
              <a:t>Date : 31-MARCH-2022</a:t>
            </a:r>
            <a:endParaRPr b="0" i="0" sz="1400" u="none" cap="none" strike="noStrike">
              <a:solidFill>
                <a:srgbClr val="000000"/>
              </a:solidFill>
              <a:latin typeface="Arial"/>
              <a:ea typeface="Arial"/>
              <a:cs typeface="Arial"/>
              <a:sym typeface="Arial"/>
            </a:endParaRPr>
          </a:p>
        </p:txBody>
      </p:sp>
      <p:sp>
        <p:nvSpPr>
          <p:cNvPr id="93" name="Google Shape;93;p1"/>
          <p:cNvSpPr txBox="1"/>
          <p:nvPr/>
        </p:nvSpPr>
        <p:spPr>
          <a:xfrm>
            <a:off x="595184" y="6543654"/>
            <a:ext cx="1422400" cy="22220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660033"/>
                </a:solidFill>
                <a:latin typeface="Arial"/>
                <a:ea typeface="Arial"/>
                <a:cs typeface="Arial"/>
                <a:sym typeface="Arial"/>
              </a:rPr>
              <a:t>31 March 2022</a:t>
            </a:r>
            <a:endParaRPr b="0" i="0" sz="1400" u="none" cap="none" strike="noStrike">
              <a:solidFill>
                <a:srgbClr val="000000"/>
              </a:solidFill>
              <a:latin typeface="Arial"/>
              <a:ea typeface="Arial"/>
              <a:cs typeface="Arial"/>
              <a:sym typeface="Arial"/>
            </a:endParaRPr>
          </a:p>
        </p:txBody>
      </p:sp>
      <p:sp>
        <p:nvSpPr>
          <p:cNvPr id="94" name="Google Shape;94;p1"/>
          <p:cNvSpPr txBox="1"/>
          <p:nvPr/>
        </p:nvSpPr>
        <p:spPr>
          <a:xfrm>
            <a:off x="5042622" y="6525344"/>
            <a:ext cx="2543166" cy="24618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660033"/>
                </a:solidFill>
                <a:latin typeface="Arial"/>
                <a:ea typeface="Arial"/>
                <a:cs typeface="Arial"/>
                <a:sym typeface="Arial"/>
              </a:rPr>
              <a:t>INT 300 Internship II : Final Review</a:t>
            </a:r>
            <a:endParaRPr b="0" i="0" sz="1400" u="none" cap="none" strike="noStrike">
              <a:solidFill>
                <a:srgbClr val="000000"/>
              </a:solidFill>
              <a:latin typeface="Arial"/>
              <a:ea typeface="Arial"/>
              <a:cs typeface="Arial"/>
              <a:sym typeface="Arial"/>
            </a:endParaRPr>
          </a:p>
        </p:txBody>
      </p:sp>
      <p:sp>
        <p:nvSpPr>
          <p:cNvPr id="95" name="Google Shape;95;p1"/>
          <p:cNvSpPr txBox="1"/>
          <p:nvPr/>
        </p:nvSpPr>
        <p:spPr>
          <a:xfrm>
            <a:off x="11787715" y="6459494"/>
            <a:ext cx="438150" cy="3905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fld id="{00000000-1234-1234-1234-123412341234}" type="slidenum">
              <a:rPr b="1" i="0" lang="en-US" sz="1000" u="none" cap="none" strike="noStrike">
                <a:solidFill>
                  <a:srgbClr val="660033"/>
                </a:solidFill>
                <a:latin typeface="Arial"/>
                <a:ea typeface="Arial"/>
                <a:cs typeface="Arial"/>
                <a:sym typeface="Arial"/>
              </a:rPr>
              <a:t>‹#›</a:t>
            </a:fld>
            <a:endParaRPr b="1" i="0" sz="1000" u="none" cap="none" strike="noStrike">
              <a:solidFill>
                <a:srgbClr val="660033"/>
              </a:solidFill>
              <a:latin typeface="Arial"/>
              <a:ea typeface="Arial"/>
              <a:cs typeface="Arial"/>
              <a:sym typeface="Arial"/>
            </a:endParaRPr>
          </a:p>
        </p:txBody>
      </p:sp>
      <p:graphicFrame>
        <p:nvGraphicFramePr>
          <p:cNvPr id="96" name="Google Shape;96;p1"/>
          <p:cNvGraphicFramePr/>
          <p:nvPr/>
        </p:nvGraphicFramePr>
        <p:xfrm>
          <a:off x="693339" y="3562586"/>
          <a:ext cx="3000000" cy="3000000"/>
        </p:xfrm>
        <a:graphic>
          <a:graphicData uri="http://schemas.openxmlformats.org/drawingml/2006/table">
            <a:tbl>
              <a:tblPr bandRow="1" firstRow="1">
                <a:noFill/>
                <a:tableStyleId>{36FFDB71-DC11-4CA8-8DDF-AC41C0955831}</a:tableStyleId>
              </a:tblPr>
              <a:tblGrid>
                <a:gridCol w="5481150"/>
                <a:gridCol w="5481150"/>
              </a:tblGrid>
              <a:tr h="370850">
                <a:tc>
                  <a:txBody>
                    <a:bodyPr/>
                    <a:lstStyle/>
                    <a:p>
                      <a:pPr indent="0" lvl="0" marL="0" marR="0" rtl="0" algn="ctr">
                        <a:lnSpc>
                          <a:spcPct val="100000"/>
                        </a:lnSpc>
                        <a:spcBef>
                          <a:spcPts val="0"/>
                        </a:spcBef>
                        <a:spcAft>
                          <a:spcPts val="0"/>
                        </a:spcAft>
                        <a:buClr>
                          <a:srgbClr val="000000"/>
                        </a:buClr>
                        <a:buSzPts val="2400"/>
                        <a:buFont typeface="Arial"/>
                        <a:buNone/>
                      </a:pPr>
                      <a:r>
                        <a:rPr lang="en-US" sz="2400" u="none" cap="none" strike="noStrike">
                          <a:solidFill>
                            <a:srgbClr val="000066"/>
                          </a:solidFill>
                        </a:rPr>
                        <a:t>Project Mentor</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400"/>
                        <a:buFont typeface="Arial"/>
                        <a:buNone/>
                      </a:pPr>
                      <a:r>
                        <a:rPr lang="en-US" sz="2400">
                          <a:solidFill>
                            <a:srgbClr val="000066"/>
                          </a:solidFill>
                        </a:rPr>
                        <a:t>Presented By</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66"/>
                        </a:buClr>
                        <a:buSzPts val="1800"/>
                        <a:buFont typeface="Arial"/>
                        <a:buNone/>
                      </a:pPr>
                      <a:r>
                        <a:rPr b="1" lang="en-US" sz="1800" u="none" cap="none" strike="noStrike">
                          <a:solidFill>
                            <a:srgbClr val="000066"/>
                          </a:solidFill>
                        </a:rPr>
                        <a:t>G. Jayanthi Ph. D.,</a:t>
                      </a:r>
                      <a:endParaRPr sz="1400" u="none" cap="none" strike="noStrike"/>
                    </a:p>
                    <a:p>
                      <a:pPr indent="0" lvl="0" marL="0" marR="0" rtl="0" algn="l">
                        <a:lnSpc>
                          <a:spcPct val="100000"/>
                        </a:lnSpc>
                        <a:spcBef>
                          <a:spcPts val="0"/>
                        </a:spcBef>
                        <a:spcAft>
                          <a:spcPts val="0"/>
                        </a:spcAft>
                        <a:buClr>
                          <a:srgbClr val="000066"/>
                        </a:buClr>
                        <a:buSzPts val="1800"/>
                        <a:buFont typeface="Arial"/>
                        <a:buNone/>
                      </a:pPr>
                      <a:r>
                        <a:rPr lang="en-US" sz="1800" u="sng" cap="none" strike="noStrike">
                          <a:solidFill>
                            <a:srgbClr val="000066"/>
                          </a:solidFill>
                          <a:hlinkClick r:id="rId4">
                            <a:extLst>
                              <a:ext uri="{A12FA001-AC4F-418D-AE19-62706E023703}">
                                <ahyp:hlinkClr val="tx"/>
                              </a:ext>
                            </a:extLst>
                          </a:hlinkClick>
                        </a:rPr>
                        <a:t>jayanthig@sret.edu.in</a:t>
                      </a:r>
                      <a:endParaRPr sz="1800" u="none" cap="none" strike="noStrike">
                        <a:solidFill>
                          <a:srgbClr val="000066"/>
                        </a:solidFill>
                        <a:latin typeface="Arial"/>
                        <a:ea typeface="Arial"/>
                        <a:cs typeface="Arial"/>
                        <a:sym typeface="Arial"/>
                      </a:endParaRPr>
                    </a:p>
                  </a:txBody>
                  <a:tcPr marT="45725" marB="45725" marR="91450" marL="91450"/>
                </a:tc>
                <a:tc rowSpan="4">
                  <a:txBody>
                    <a:bodyPr/>
                    <a:lstStyle/>
                    <a:p>
                      <a:pPr indent="0" lvl="0" marL="457200" marR="0" rtl="0" algn="l">
                        <a:lnSpc>
                          <a:spcPct val="200000"/>
                        </a:lnSpc>
                        <a:spcBef>
                          <a:spcPts val="0"/>
                        </a:spcBef>
                        <a:spcAft>
                          <a:spcPts val="0"/>
                        </a:spcAft>
                        <a:buNone/>
                      </a:pPr>
                      <a:r>
                        <a:t/>
                      </a:r>
                      <a:endParaRPr sz="1400" u="none" cap="none" strike="noStrike"/>
                    </a:p>
                    <a:p>
                      <a:pPr indent="-342900" lvl="0" marL="342900" marR="0" rtl="0" algn="l">
                        <a:lnSpc>
                          <a:spcPct val="200000"/>
                        </a:lnSpc>
                        <a:spcBef>
                          <a:spcPts val="0"/>
                        </a:spcBef>
                        <a:spcAft>
                          <a:spcPts val="0"/>
                        </a:spcAft>
                        <a:buClr>
                          <a:srgbClr val="000066"/>
                        </a:buClr>
                        <a:buSzPts val="1800"/>
                        <a:buFont typeface="Arial"/>
                        <a:buAutoNum type="arabicPeriod"/>
                      </a:pPr>
                      <a:r>
                        <a:rPr lang="en-US" sz="1800" u="none" cap="none" strike="noStrike">
                          <a:solidFill>
                            <a:srgbClr val="000066"/>
                          </a:solidFill>
                        </a:rPr>
                        <a:t>Joselyn Diana Cindrella M – E0120017</a:t>
                      </a:r>
                      <a:endParaRPr sz="1400" u="none" cap="none" strike="noStrike"/>
                    </a:p>
                    <a:p>
                      <a:pPr indent="0" lvl="0" marL="0" marR="0" rtl="0" algn="l">
                        <a:lnSpc>
                          <a:spcPct val="200000"/>
                        </a:lnSpc>
                        <a:spcBef>
                          <a:spcPts val="0"/>
                        </a:spcBef>
                        <a:spcAft>
                          <a:spcPts val="0"/>
                        </a:spcAft>
                        <a:buNone/>
                      </a:pPr>
                      <a:r>
                        <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800"/>
                        <a:buFont typeface="Calibri"/>
                        <a:buNone/>
                      </a:pPr>
                      <a:r>
                        <a:t/>
                      </a:r>
                      <a:endParaRPr sz="1800" u="none" cap="none" strike="noStrike">
                        <a:solidFill>
                          <a:srgbClr val="000066"/>
                        </a:solidFill>
                        <a:latin typeface="Arial"/>
                        <a:ea typeface="Arial"/>
                        <a:cs typeface="Arial"/>
                        <a:sym typeface="Arial"/>
                      </a:endParaRPr>
                    </a:p>
                  </a:txBody>
                  <a:tcPr marT="45725" marB="45725" marR="91450" marL="91450"/>
                </a:tc>
                <a:tc vMerge="1"/>
              </a:tr>
              <a:tr h="370850">
                <a:tc>
                  <a:txBody>
                    <a:bodyPr/>
                    <a:lstStyle/>
                    <a:p>
                      <a:pPr indent="0" lvl="0" marL="0" marR="0" rtl="0" algn="l">
                        <a:lnSpc>
                          <a:spcPct val="100000"/>
                        </a:lnSpc>
                        <a:spcBef>
                          <a:spcPts val="0"/>
                        </a:spcBef>
                        <a:spcAft>
                          <a:spcPts val="0"/>
                        </a:spcAft>
                        <a:buClr>
                          <a:srgbClr val="000066"/>
                        </a:buClr>
                        <a:buSzPts val="1800"/>
                        <a:buFont typeface="Arial"/>
                        <a:buNone/>
                      </a:pPr>
                      <a:r>
                        <a:rPr b="1" lang="en-US" sz="1800" u="none" cap="none" strike="noStrike">
                          <a:solidFill>
                            <a:srgbClr val="000066"/>
                          </a:solidFill>
                        </a:rPr>
                        <a:t>Prof. N. Chiranjeevi,</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en-US" sz="1800" u="sng" cap="none" strike="noStrike">
                          <a:solidFill>
                            <a:srgbClr val="000066"/>
                          </a:solidFill>
                          <a:hlinkClick r:id="rId5">
                            <a:extLst>
                              <a:ext uri="{A12FA001-AC4F-418D-AE19-62706E023703}">
                                <ahyp:hlinkClr val="tx"/>
                              </a:ext>
                            </a:extLst>
                          </a:hlinkClick>
                        </a:rPr>
                        <a:t>chiranjeevi@sret.edu.in</a:t>
                      </a:r>
                      <a:endParaRPr sz="1800" u="none" cap="none" strike="noStrike">
                        <a:solidFill>
                          <a:srgbClr val="000066"/>
                        </a:solidFill>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rgbClr val="000066"/>
                        </a:solidFill>
                        <a:latin typeface="Arial"/>
                        <a:ea typeface="Arial"/>
                        <a:cs typeface="Arial"/>
                        <a:sym typeface="Arial"/>
                      </a:endParaRPr>
                    </a:p>
                  </a:txBody>
                  <a:tcPr marT="45725" marB="45725" marR="91450" marL="91450"/>
                </a:tc>
                <a:tc vMerge="1"/>
              </a:tr>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rgbClr val="000066"/>
                        </a:solidFill>
                        <a:latin typeface="Arial"/>
                        <a:ea typeface="Arial"/>
                        <a:cs typeface="Arial"/>
                        <a:sym typeface="Arial"/>
                      </a:endParaRPr>
                    </a:p>
                  </a:txBody>
                  <a:tcPr marT="45725" marB="45725" marR="91450" marL="91450"/>
                </a:tc>
                <a:tc vMerge="1"/>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0"/>
          <p:cNvSpPr txBox="1"/>
          <p:nvPr/>
        </p:nvSpPr>
        <p:spPr>
          <a:xfrm>
            <a:off x="0" y="295233"/>
            <a:ext cx="11907900" cy="954067"/>
          </a:xfrm>
          <a:prstGeom prst="rect">
            <a:avLst/>
          </a:prstGeom>
          <a:noFill/>
          <a:ln>
            <a:noFill/>
          </a:ln>
        </p:spPr>
        <p:txBody>
          <a:bodyPr anchorCtr="0" anchor="t" bIns="45700" lIns="91425" spcFirstLastPara="1" rIns="91425" wrap="square" tIns="45700">
            <a:spAutoFit/>
          </a:bodyPr>
          <a:lstStyle/>
          <a:p>
            <a:pPr indent="0" lvl="0" marL="0" marR="0" rtl="0" algn="ctr">
              <a:lnSpc>
                <a:spcPct val="200000"/>
              </a:lnSpc>
              <a:spcBef>
                <a:spcPts val="0"/>
              </a:spcBef>
              <a:spcAft>
                <a:spcPts val="0"/>
              </a:spcAft>
              <a:buClr>
                <a:srgbClr val="000000"/>
              </a:buClr>
              <a:buSzPts val="2400"/>
              <a:buFont typeface="Arial"/>
              <a:buNone/>
            </a:pPr>
            <a:r>
              <a:rPr b="1" i="0" lang="en-US" sz="2800" u="none" cap="none" strike="noStrike">
                <a:solidFill>
                  <a:srgbClr val="660033"/>
                </a:solidFill>
                <a:latin typeface="Arial"/>
                <a:ea typeface="Arial"/>
                <a:cs typeface="Arial"/>
                <a:sym typeface="Arial"/>
              </a:rPr>
              <a:t>PROJECT WORK REPOSITORY</a:t>
            </a:r>
            <a:endParaRPr b="0" i="0" sz="2800" u="none" cap="none" strike="noStrike">
              <a:solidFill>
                <a:srgbClr val="000000"/>
              </a:solidFill>
              <a:latin typeface="Arial"/>
              <a:ea typeface="Arial"/>
              <a:cs typeface="Arial"/>
              <a:sym typeface="Arial"/>
            </a:endParaRPr>
          </a:p>
        </p:txBody>
      </p:sp>
      <p:sp>
        <p:nvSpPr>
          <p:cNvPr id="187" name="Google Shape;187;p10"/>
          <p:cNvSpPr txBox="1"/>
          <p:nvPr/>
        </p:nvSpPr>
        <p:spPr>
          <a:xfrm>
            <a:off x="507703" y="1470950"/>
            <a:ext cx="9264900" cy="2308284"/>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rgbClr val="000000"/>
              </a:buClr>
              <a:buSzPts val="1600"/>
              <a:buFont typeface="Arial"/>
              <a:buNone/>
            </a:pPr>
            <a:r>
              <a:rPr b="1" i="0" lang="en-US" sz="1800" u="none" cap="none" strike="noStrike">
                <a:solidFill>
                  <a:srgbClr val="741B47"/>
                </a:solidFill>
                <a:latin typeface="Arial"/>
                <a:ea typeface="Arial"/>
                <a:cs typeface="Arial"/>
                <a:sym typeface="Arial"/>
              </a:rPr>
              <a:t>GitHub Repository Link: </a:t>
            </a:r>
            <a:r>
              <a:rPr b="0" i="0" lang="en-US" sz="1800" u="sng" cap="none" strike="noStrike">
                <a:solidFill>
                  <a:srgbClr val="A64D79"/>
                </a:solidFill>
                <a:latin typeface="Arial"/>
                <a:ea typeface="Arial"/>
                <a:cs typeface="Arial"/>
                <a:sym typeface="Arial"/>
                <a:hlinkClick r:id="rId3">
                  <a:extLst>
                    <a:ext uri="{A12FA001-AC4F-418D-AE19-62706E023703}">
                      <ahyp:hlinkClr val="tx"/>
                    </a:ext>
                  </a:extLst>
                </a:hlinkClick>
              </a:rPr>
              <a:t>https://github.com/2022-SRET-INT300/Cardiovascular-Disease</a:t>
            </a:r>
            <a:endParaRPr b="0" i="0" sz="1800" u="none" cap="none" strike="noStrike">
              <a:solidFill>
                <a:srgbClr val="A64D79"/>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1600"/>
              <a:buFont typeface="Arial"/>
              <a:buNone/>
            </a:pPr>
            <a:r>
              <a:t/>
            </a:r>
            <a:endParaRPr b="0" i="0" sz="1800" u="none" cap="none" strike="noStrike">
              <a:solidFill>
                <a:srgbClr val="741B47"/>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1600"/>
              <a:buFont typeface="Arial"/>
              <a:buNone/>
            </a:pPr>
            <a:r>
              <a:rPr b="1" i="0" lang="en-US" sz="1800" u="none" cap="none" strike="noStrike">
                <a:solidFill>
                  <a:srgbClr val="741B47"/>
                </a:solidFill>
                <a:latin typeface="Arial"/>
                <a:ea typeface="Arial"/>
                <a:cs typeface="Arial"/>
                <a:sym typeface="Arial"/>
              </a:rPr>
              <a:t>Tableau Public Link: </a:t>
            </a:r>
            <a:r>
              <a:rPr b="0" i="0" lang="en-US" sz="1800" u="sng" cap="none" strike="noStrike">
                <a:solidFill>
                  <a:srgbClr val="A64D79"/>
                </a:solidFill>
                <a:latin typeface="Arial"/>
                <a:ea typeface="Arial"/>
                <a:cs typeface="Arial"/>
                <a:sym typeface="Arial"/>
                <a:hlinkClick r:id="rId4">
                  <a:extLst>
                    <a:ext uri="{A12FA001-AC4F-418D-AE19-62706E023703}">
                      <ahyp:hlinkClr val="tx"/>
                    </a:ext>
                  </a:extLst>
                </a:hlinkClick>
              </a:rPr>
              <a:t>https://public.tableau.com/app/profile/joselyn.diana.cindrella#!/</a:t>
            </a:r>
            <a:endParaRPr b="0" i="0" sz="1800" u="none" cap="none" strike="noStrike">
              <a:solidFill>
                <a:srgbClr val="A64D79"/>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1600"/>
              <a:buFont typeface="Arial"/>
              <a:buNone/>
            </a:pPr>
            <a:r>
              <a:t/>
            </a:r>
            <a:endParaRPr b="1" i="0" sz="1800" u="none" cap="none" strike="noStrike">
              <a:solidFill>
                <a:srgbClr val="741B47"/>
              </a:solidFill>
              <a:latin typeface="Arial"/>
              <a:ea typeface="Arial"/>
              <a:cs typeface="Arial"/>
              <a:sym typeface="Arial"/>
            </a:endParaRPr>
          </a:p>
        </p:txBody>
      </p:sp>
      <p:sp>
        <p:nvSpPr>
          <p:cNvPr id="188" name="Google Shape;188;p10"/>
          <p:cNvSpPr txBox="1"/>
          <p:nvPr/>
        </p:nvSpPr>
        <p:spPr>
          <a:xfrm>
            <a:off x="507697" y="3467836"/>
            <a:ext cx="4490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0"/>
          <p:cNvSpPr txBox="1"/>
          <p:nvPr/>
        </p:nvSpPr>
        <p:spPr>
          <a:xfrm>
            <a:off x="6317942" y="3467836"/>
            <a:ext cx="5287800" cy="30780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0"/>
          <p:cNvSpPr txBox="1"/>
          <p:nvPr/>
        </p:nvSpPr>
        <p:spPr>
          <a:xfrm>
            <a:off x="595184" y="6543654"/>
            <a:ext cx="1422300" cy="222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660033"/>
                </a:solidFill>
                <a:latin typeface="Arial"/>
                <a:ea typeface="Arial"/>
                <a:cs typeface="Arial"/>
                <a:sym typeface="Arial"/>
              </a:rPr>
              <a:t>31 March 2022</a:t>
            </a:r>
            <a:endParaRPr b="0" i="0" sz="1400" u="none" cap="none" strike="noStrike">
              <a:solidFill>
                <a:srgbClr val="000000"/>
              </a:solidFill>
              <a:latin typeface="Arial"/>
              <a:ea typeface="Arial"/>
              <a:cs typeface="Arial"/>
              <a:sym typeface="Arial"/>
            </a:endParaRPr>
          </a:p>
        </p:txBody>
      </p:sp>
      <p:sp>
        <p:nvSpPr>
          <p:cNvPr id="191" name="Google Shape;191;p10"/>
          <p:cNvSpPr txBox="1"/>
          <p:nvPr/>
        </p:nvSpPr>
        <p:spPr>
          <a:xfrm>
            <a:off x="5042621" y="6525344"/>
            <a:ext cx="2533835" cy="24618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660033"/>
                </a:solidFill>
                <a:latin typeface="Arial"/>
                <a:ea typeface="Arial"/>
                <a:cs typeface="Arial"/>
                <a:sym typeface="Arial"/>
              </a:rPr>
              <a:t>INT 300 Internship II : Final Review</a:t>
            </a:r>
            <a:endParaRPr b="0" i="0" sz="1400" u="none" cap="none" strike="noStrike">
              <a:solidFill>
                <a:srgbClr val="000000"/>
              </a:solidFill>
              <a:latin typeface="Arial"/>
              <a:ea typeface="Arial"/>
              <a:cs typeface="Arial"/>
              <a:sym typeface="Arial"/>
            </a:endParaRPr>
          </a:p>
        </p:txBody>
      </p:sp>
      <p:sp>
        <p:nvSpPr>
          <p:cNvPr id="192" name="Google Shape;192;p10"/>
          <p:cNvSpPr txBox="1"/>
          <p:nvPr/>
        </p:nvSpPr>
        <p:spPr>
          <a:xfrm>
            <a:off x="11787715" y="6459494"/>
            <a:ext cx="438300" cy="39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fld id="{00000000-1234-1234-1234-123412341234}" type="slidenum">
              <a:rPr b="1" i="0" lang="en-US" sz="1000" u="none" cap="none" strike="noStrike">
                <a:solidFill>
                  <a:srgbClr val="660033"/>
                </a:solidFill>
                <a:latin typeface="Arial"/>
                <a:ea typeface="Arial"/>
                <a:cs typeface="Arial"/>
                <a:sym typeface="Arial"/>
              </a:rPr>
              <a:t>‹#›</a:t>
            </a:fld>
            <a:endParaRPr b="1" i="0" sz="1000" u="none" cap="none" strike="noStrike">
              <a:solidFill>
                <a:srgbClr val="660033"/>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1"/>
          <p:cNvSpPr txBox="1"/>
          <p:nvPr/>
        </p:nvSpPr>
        <p:spPr>
          <a:xfrm>
            <a:off x="0" y="295233"/>
            <a:ext cx="11907900" cy="954067"/>
          </a:xfrm>
          <a:prstGeom prst="rect">
            <a:avLst/>
          </a:prstGeom>
          <a:noFill/>
          <a:ln>
            <a:noFill/>
          </a:ln>
        </p:spPr>
        <p:txBody>
          <a:bodyPr anchorCtr="0" anchor="t" bIns="45700" lIns="91425" spcFirstLastPara="1" rIns="91425" wrap="square" tIns="45700">
            <a:spAutoFit/>
          </a:bodyPr>
          <a:lstStyle/>
          <a:p>
            <a:pPr indent="0" lvl="0" marL="0" marR="0" rtl="0" algn="ctr">
              <a:lnSpc>
                <a:spcPct val="200000"/>
              </a:lnSpc>
              <a:spcBef>
                <a:spcPts val="0"/>
              </a:spcBef>
              <a:spcAft>
                <a:spcPts val="0"/>
              </a:spcAft>
              <a:buClr>
                <a:srgbClr val="000000"/>
              </a:buClr>
              <a:buSzPts val="2400"/>
              <a:buFont typeface="Arial"/>
              <a:buNone/>
            </a:pPr>
            <a:r>
              <a:rPr b="1" i="0" lang="en-US" sz="2800" u="none" cap="none" strike="noStrike">
                <a:solidFill>
                  <a:srgbClr val="660033"/>
                </a:solidFill>
                <a:latin typeface="Arial"/>
                <a:ea typeface="Arial"/>
                <a:cs typeface="Arial"/>
                <a:sym typeface="Arial"/>
              </a:rPr>
              <a:t>FUTURE WORK</a:t>
            </a:r>
            <a:endParaRPr b="0" i="0" sz="2800" u="none" cap="none" strike="noStrike">
              <a:solidFill>
                <a:srgbClr val="000000"/>
              </a:solidFill>
              <a:latin typeface="Arial"/>
              <a:ea typeface="Arial"/>
              <a:cs typeface="Arial"/>
              <a:sym typeface="Arial"/>
            </a:endParaRPr>
          </a:p>
        </p:txBody>
      </p:sp>
      <p:sp>
        <p:nvSpPr>
          <p:cNvPr id="198" name="Google Shape;198;p11"/>
          <p:cNvSpPr txBox="1"/>
          <p:nvPr/>
        </p:nvSpPr>
        <p:spPr>
          <a:xfrm>
            <a:off x="507703" y="1470949"/>
            <a:ext cx="9151202" cy="1200288"/>
          </a:xfrm>
          <a:prstGeom prst="rect">
            <a:avLst/>
          </a:prstGeom>
          <a:noFill/>
          <a:ln>
            <a:noFill/>
          </a:ln>
        </p:spPr>
        <p:txBody>
          <a:bodyPr anchorCtr="0" anchor="t" bIns="45700" lIns="91425" spcFirstLastPara="1" rIns="91425" wrap="square" tIns="45700">
            <a:spAutoFit/>
          </a:bodyPr>
          <a:lstStyle/>
          <a:p>
            <a:pPr indent="-285750" lvl="0" marL="285750" marR="0" rtl="0" algn="l">
              <a:lnSpc>
                <a:spcPct val="200000"/>
              </a:lnSpc>
              <a:spcBef>
                <a:spcPts val="0"/>
              </a:spcBef>
              <a:spcAft>
                <a:spcPts val="0"/>
              </a:spcAft>
              <a:buClr>
                <a:srgbClr val="000000"/>
              </a:buClr>
              <a:buSzPts val="1600"/>
              <a:buFont typeface="Arial"/>
              <a:buChar char="•"/>
            </a:pPr>
            <a:r>
              <a:rPr b="1" i="0" lang="en-US" sz="1800" u="none" cap="none" strike="noStrike">
                <a:solidFill>
                  <a:srgbClr val="741B47"/>
                </a:solidFill>
                <a:latin typeface="Arial"/>
                <a:ea typeface="Arial"/>
                <a:cs typeface="Arial"/>
                <a:sym typeface="Arial"/>
              </a:rPr>
              <a:t>Cohort analysis using the collected data</a:t>
            </a:r>
            <a:endParaRPr/>
          </a:p>
          <a:p>
            <a:pPr indent="-285750" lvl="0" marL="285750" marR="0" rtl="0" algn="l">
              <a:lnSpc>
                <a:spcPct val="200000"/>
              </a:lnSpc>
              <a:spcBef>
                <a:spcPts val="0"/>
              </a:spcBef>
              <a:spcAft>
                <a:spcPts val="0"/>
              </a:spcAft>
              <a:buClr>
                <a:srgbClr val="000000"/>
              </a:buClr>
              <a:buSzPts val="1600"/>
              <a:buFont typeface="Arial"/>
              <a:buChar char="•"/>
            </a:pPr>
            <a:r>
              <a:rPr b="1" i="0" lang="en-US" sz="1800" u="none" cap="none" strike="noStrike">
                <a:solidFill>
                  <a:srgbClr val="741B47"/>
                </a:solidFill>
                <a:latin typeface="Arial"/>
                <a:ea typeface="Arial"/>
                <a:cs typeface="Arial"/>
                <a:sym typeface="Arial"/>
              </a:rPr>
              <a:t>Prediction using Machine Learning </a:t>
            </a:r>
            <a:endParaRPr b="1" i="0" sz="1800" u="none" cap="none" strike="noStrike">
              <a:solidFill>
                <a:srgbClr val="741B47"/>
              </a:solidFill>
              <a:latin typeface="Arial"/>
              <a:ea typeface="Arial"/>
              <a:cs typeface="Arial"/>
              <a:sym typeface="Arial"/>
            </a:endParaRPr>
          </a:p>
        </p:txBody>
      </p:sp>
      <p:sp>
        <p:nvSpPr>
          <p:cNvPr id="199" name="Google Shape;199;p11"/>
          <p:cNvSpPr txBox="1"/>
          <p:nvPr/>
        </p:nvSpPr>
        <p:spPr>
          <a:xfrm>
            <a:off x="507697" y="3467836"/>
            <a:ext cx="4490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1"/>
          <p:cNvSpPr txBox="1"/>
          <p:nvPr/>
        </p:nvSpPr>
        <p:spPr>
          <a:xfrm>
            <a:off x="6317942" y="3467836"/>
            <a:ext cx="5287800" cy="30780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1"/>
          <p:cNvSpPr txBox="1"/>
          <p:nvPr/>
        </p:nvSpPr>
        <p:spPr>
          <a:xfrm>
            <a:off x="595184" y="6543654"/>
            <a:ext cx="1422300" cy="222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660033"/>
                </a:solidFill>
                <a:latin typeface="Arial"/>
                <a:ea typeface="Arial"/>
                <a:cs typeface="Arial"/>
                <a:sym typeface="Arial"/>
              </a:rPr>
              <a:t>31 March 2022</a:t>
            </a:r>
            <a:endParaRPr b="0" i="0" sz="1400" u="none" cap="none" strike="noStrike">
              <a:solidFill>
                <a:srgbClr val="000000"/>
              </a:solidFill>
              <a:latin typeface="Arial"/>
              <a:ea typeface="Arial"/>
              <a:cs typeface="Arial"/>
              <a:sym typeface="Arial"/>
            </a:endParaRPr>
          </a:p>
        </p:txBody>
      </p:sp>
      <p:sp>
        <p:nvSpPr>
          <p:cNvPr id="202" name="Google Shape;202;p11"/>
          <p:cNvSpPr txBox="1"/>
          <p:nvPr/>
        </p:nvSpPr>
        <p:spPr>
          <a:xfrm>
            <a:off x="5042621" y="6525344"/>
            <a:ext cx="2533835" cy="24618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660033"/>
                </a:solidFill>
                <a:latin typeface="Arial"/>
                <a:ea typeface="Arial"/>
                <a:cs typeface="Arial"/>
                <a:sym typeface="Arial"/>
              </a:rPr>
              <a:t>INT 300 Internship II : Final Review</a:t>
            </a:r>
            <a:endParaRPr b="0" i="0" sz="1400" u="none" cap="none" strike="noStrike">
              <a:solidFill>
                <a:srgbClr val="000000"/>
              </a:solidFill>
              <a:latin typeface="Arial"/>
              <a:ea typeface="Arial"/>
              <a:cs typeface="Arial"/>
              <a:sym typeface="Arial"/>
            </a:endParaRPr>
          </a:p>
        </p:txBody>
      </p:sp>
      <p:sp>
        <p:nvSpPr>
          <p:cNvPr id="203" name="Google Shape;203;p11"/>
          <p:cNvSpPr txBox="1"/>
          <p:nvPr/>
        </p:nvSpPr>
        <p:spPr>
          <a:xfrm>
            <a:off x="11787715" y="6459494"/>
            <a:ext cx="438300" cy="39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fld id="{00000000-1234-1234-1234-123412341234}" type="slidenum">
              <a:rPr b="1" i="0" lang="en-US" sz="1000" u="none" cap="none" strike="noStrike">
                <a:solidFill>
                  <a:srgbClr val="660033"/>
                </a:solidFill>
                <a:latin typeface="Arial"/>
                <a:ea typeface="Arial"/>
                <a:cs typeface="Arial"/>
                <a:sym typeface="Arial"/>
              </a:rPr>
              <a:t>‹#›</a:t>
            </a:fld>
            <a:endParaRPr b="1" i="0" sz="1000" u="none" cap="none" strike="noStrike">
              <a:solidFill>
                <a:srgbClr val="660033"/>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2"/>
          <p:cNvSpPr/>
          <p:nvPr/>
        </p:nvSpPr>
        <p:spPr>
          <a:xfrm>
            <a:off x="90024" y="1326537"/>
            <a:ext cx="12011950" cy="453823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300000"/>
              </a:lnSpc>
              <a:spcBef>
                <a:spcPts val="0"/>
              </a:spcBef>
              <a:spcAft>
                <a:spcPts val="0"/>
              </a:spcAft>
              <a:buClr>
                <a:srgbClr val="660033"/>
              </a:buClr>
              <a:buSzPts val="2000"/>
              <a:buFont typeface="Noto Sans Symbols"/>
              <a:buChar char="⮚"/>
            </a:pPr>
            <a:r>
              <a:rPr b="0" i="0" lang="en-US" sz="2000" u="none" cap="none" strike="noStrike">
                <a:solidFill>
                  <a:srgbClr val="660033"/>
                </a:solidFill>
                <a:latin typeface="Times New Roman"/>
                <a:ea typeface="Times New Roman"/>
                <a:cs typeface="Times New Roman"/>
                <a:sym typeface="Times New Roman"/>
              </a:rPr>
              <a:t>https://www.kaggle.com/fedesoriano/heart-failure-prediction</a:t>
            </a:r>
            <a:endParaRPr b="0" i="0" sz="2000" u="none" cap="none" strike="noStrike">
              <a:solidFill>
                <a:srgbClr val="660033"/>
              </a:solidFill>
              <a:latin typeface="Times New Roman"/>
              <a:ea typeface="Times New Roman"/>
              <a:cs typeface="Times New Roman"/>
              <a:sym typeface="Times New Roman"/>
            </a:endParaRPr>
          </a:p>
          <a:p>
            <a:pPr indent="-342900" lvl="0" marL="342900" marR="0" rtl="0" algn="just">
              <a:lnSpc>
                <a:spcPct val="300000"/>
              </a:lnSpc>
              <a:spcBef>
                <a:spcPts val="0"/>
              </a:spcBef>
              <a:spcAft>
                <a:spcPts val="0"/>
              </a:spcAft>
              <a:buClr>
                <a:srgbClr val="660033"/>
              </a:buClr>
              <a:buSzPts val="2000"/>
              <a:buFont typeface="Noto Sans Symbols"/>
              <a:buChar char="⮚"/>
            </a:pPr>
            <a:r>
              <a:rPr b="0" i="0" lang="en-US" sz="2000" u="none" cap="none" strike="noStrike">
                <a:solidFill>
                  <a:srgbClr val="660033"/>
                </a:solidFill>
                <a:latin typeface="Times New Roman"/>
                <a:ea typeface="Times New Roman"/>
                <a:cs typeface="Times New Roman"/>
                <a:sym typeface="Times New Roman"/>
              </a:rPr>
              <a:t>https://www.kaggle.com/praagnya/heart-disease-prediction</a:t>
            </a:r>
            <a:endParaRPr b="0" i="0" sz="1400" u="none" cap="none" strike="noStrike">
              <a:solidFill>
                <a:srgbClr val="000000"/>
              </a:solidFill>
              <a:latin typeface="Arial"/>
              <a:ea typeface="Arial"/>
              <a:cs typeface="Arial"/>
              <a:sym typeface="Arial"/>
            </a:endParaRPr>
          </a:p>
          <a:p>
            <a:pPr indent="-342900" lvl="0" marL="342900" marR="0" rtl="0" algn="just">
              <a:lnSpc>
                <a:spcPct val="300000"/>
              </a:lnSpc>
              <a:spcBef>
                <a:spcPts val="0"/>
              </a:spcBef>
              <a:spcAft>
                <a:spcPts val="0"/>
              </a:spcAft>
              <a:buClr>
                <a:srgbClr val="660033"/>
              </a:buClr>
              <a:buSzPts val="2000"/>
              <a:buFont typeface="Noto Sans Symbols"/>
              <a:buChar char="⮚"/>
            </a:pPr>
            <a:r>
              <a:rPr b="0" i="0" lang="en-US" sz="2000" u="none" cap="none" strike="noStrike">
                <a:solidFill>
                  <a:srgbClr val="660033"/>
                </a:solidFill>
                <a:latin typeface="Times New Roman"/>
                <a:ea typeface="Times New Roman"/>
                <a:cs typeface="Times New Roman"/>
                <a:sym typeface="Times New Roman"/>
              </a:rPr>
              <a:t>https://visualbi.com/blogs/tableau/tableau-integration-r/</a:t>
            </a:r>
            <a:endParaRPr b="0" i="0" sz="1400" u="none" cap="none" strike="noStrike">
              <a:solidFill>
                <a:srgbClr val="000000"/>
              </a:solidFill>
              <a:latin typeface="Arial"/>
              <a:ea typeface="Arial"/>
              <a:cs typeface="Arial"/>
              <a:sym typeface="Arial"/>
            </a:endParaRPr>
          </a:p>
          <a:p>
            <a:pPr indent="-342900" lvl="0" marL="342900" marR="0" rtl="0" algn="just">
              <a:lnSpc>
                <a:spcPct val="300000"/>
              </a:lnSpc>
              <a:spcBef>
                <a:spcPts val="0"/>
              </a:spcBef>
              <a:spcAft>
                <a:spcPts val="0"/>
              </a:spcAft>
              <a:buClr>
                <a:srgbClr val="660033"/>
              </a:buClr>
              <a:buSzPts val="2000"/>
              <a:buFont typeface="Noto Sans Symbols"/>
              <a:buChar char="⮚"/>
            </a:pPr>
            <a:r>
              <a:rPr b="0" i="0" lang="en-US" sz="2000" u="none" cap="none" strike="noStrike">
                <a:solidFill>
                  <a:srgbClr val="660033"/>
                </a:solidFill>
                <a:latin typeface="Times New Roman"/>
                <a:ea typeface="Times New Roman"/>
                <a:cs typeface="Times New Roman"/>
                <a:sym typeface="Times New Roman"/>
              </a:rPr>
              <a:t>https://sci-hub.hkvisa.net/10.1109/TENSYMP50017.2020.9230887</a:t>
            </a:r>
            <a:endParaRPr b="0" i="0" sz="1400" u="none" cap="none" strike="noStrike">
              <a:solidFill>
                <a:srgbClr val="000000"/>
              </a:solidFill>
              <a:latin typeface="Arial"/>
              <a:ea typeface="Arial"/>
              <a:cs typeface="Arial"/>
              <a:sym typeface="Arial"/>
            </a:endParaRPr>
          </a:p>
          <a:p>
            <a:pPr indent="-342900" lvl="0" marL="342900" marR="0" rtl="0" algn="just">
              <a:lnSpc>
                <a:spcPct val="300000"/>
              </a:lnSpc>
              <a:spcBef>
                <a:spcPts val="0"/>
              </a:spcBef>
              <a:spcAft>
                <a:spcPts val="0"/>
              </a:spcAft>
              <a:buClr>
                <a:srgbClr val="660033"/>
              </a:buClr>
              <a:buSzPts val="2000"/>
              <a:buFont typeface="Noto Sans Symbols"/>
              <a:buChar char="⮚"/>
            </a:pPr>
            <a:r>
              <a:rPr b="0" i="0" lang="en-US" sz="2000" u="none" cap="none" strike="noStrike">
                <a:solidFill>
                  <a:srgbClr val="660033"/>
                </a:solidFill>
                <a:latin typeface="Times New Roman"/>
                <a:ea typeface="Times New Roman"/>
                <a:cs typeface="Times New Roman"/>
                <a:sym typeface="Times New Roman"/>
              </a:rPr>
              <a:t>https://www.analyticsvidhya.com/blog/2020/12/integrate-r-tableau-and-excel/</a:t>
            </a:r>
            <a:endParaRPr b="0" i="0" sz="1400" u="none" cap="none" strike="noStrike">
              <a:solidFill>
                <a:srgbClr val="000000"/>
              </a:solidFill>
              <a:latin typeface="Arial"/>
              <a:ea typeface="Arial"/>
              <a:cs typeface="Arial"/>
              <a:sym typeface="Arial"/>
            </a:endParaRPr>
          </a:p>
        </p:txBody>
      </p:sp>
      <p:sp>
        <p:nvSpPr>
          <p:cNvPr id="209" name="Google Shape;209;p12"/>
          <p:cNvSpPr txBox="1"/>
          <p:nvPr/>
        </p:nvSpPr>
        <p:spPr>
          <a:xfrm>
            <a:off x="4737294" y="257452"/>
            <a:ext cx="2717411"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660033"/>
                </a:solidFill>
                <a:latin typeface="Arial"/>
                <a:ea typeface="Arial"/>
                <a:cs typeface="Arial"/>
                <a:sym typeface="Arial"/>
              </a:rPr>
              <a:t>REFERENCE</a:t>
            </a:r>
            <a:endParaRPr b="0" i="0" sz="1400" u="none" cap="none" strike="noStrike">
              <a:solidFill>
                <a:srgbClr val="000000"/>
              </a:solidFill>
              <a:latin typeface="Arial"/>
              <a:ea typeface="Arial"/>
              <a:cs typeface="Arial"/>
              <a:sym typeface="Arial"/>
            </a:endParaRPr>
          </a:p>
        </p:txBody>
      </p:sp>
      <p:sp>
        <p:nvSpPr>
          <p:cNvPr id="210" name="Google Shape;210;p12"/>
          <p:cNvSpPr txBox="1"/>
          <p:nvPr/>
        </p:nvSpPr>
        <p:spPr>
          <a:xfrm>
            <a:off x="595184" y="6543654"/>
            <a:ext cx="1422400" cy="24618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660033"/>
                </a:solidFill>
                <a:latin typeface="Arial"/>
                <a:ea typeface="Arial"/>
                <a:cs typeface="Arial"/>
                <a:sym typeface="Arial"/>
              </a:rPr>
              <a:t>31 March 2022</a:t>
            </a:r>
            <a:endParaRPr b="0" i="0" sz="1400" u="none" cap="none" strike="noStrike">
              <a:solidFill>
                <a:srgbClr val="000000"/>
              </a:solidFill>
              <a:latin typeface="Arial"/>
              <a:ea typeface="Arial"/>
              <a:cs typeface="Arial"/>
              <a:sym typeface="Arial"/>
            </a:endParaRPr>
          </a:p>
        </p:txBody>
      </p:sp>
      <p:sp>
        <p:nvSpPr>
          <p:cNvPr id="211" name="Google Shape;211;p12"/>
          <p:cNvSpPr txBox="1"/>
          <p:nvPr/>
        </p:nvSpPr>
        <p:spPr>
          <a:xfrm>
            <a:off x="5042622" y="6525344"/>
            <a:ext cx="2524505" cy="24618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660033"/>
                </a:solidFill>
                <a:latin typeface="Arial"/>
                <a:ea typeface="Arial"/>
                <a:cs typeface="Arial"/>
                <a:sym typeface="Arial"/>
              </a:rPr>
              <a:t>INT 300 Internship II : Final Review</a:t>
            </a:r>
            <a:endParaRPr b="0" i="0" sz="1400" u="none" cap="none" strike="noStrike">
              <a:solidFill>
                <a:srgbClr val="000000"/>
              </a:solidFill>
              <a:latin typeface="Arial"/>
              <a:ea typeface="Arial"/>
              <a:cs typeface="Arial"/>
              <a:sym typeface="Arial"/>
            </a:endParaRPr>
          </a:p>
        </p:txBody>
      </p:sp>
      <p:sp>
        <p:nvSpPr>
          <p:cNvPr id="212" name="Google Shape;212;p12"/>
          <p:cNvSpPr txBox="1"/>
          <p:nvPr/>
        </p:nvSpPr>
        <p:spPr>
          <a:xfrm>
            <a:off x="11787715" y="6459494"/>
            <a:ext cx="438150" cy="3905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fld id="{00000000-1234-1234-1234-123412341234}" type="slidenum">
              <a:rPr b="1" i="0" lang="en-US" sz="1000" u="none" cap="none" strike="noStrike">
                <a:solidFill>
                  <a:srgbClr val="660033"/>
                </a:solidFill>
                <a:latin typeface="Arial"/>
                <a:ea typeface="Arial"/>
                <a:cs typeface="Arial"/>
                <a:sym typeface="Arial"/>
              </a:rPr>
              <a:t>‹#›</a:t>
            </a:fld>
            <a:endParaRPr b="1" i="0" sz="1000" u="none" cap="none" strike="noStrike">
              <a:solidFill>
                <a:srgbClr val="660033"/>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3"/>
          <p:cNvSpPr txBox="1"/>
          <p:nvPr>
            <p:ph type="ctrTitle"/>
          </p:nvPr>
        </p:nvSpPr>
        <p:spPr>
          <a:xfrm>
            <a:off x="1524000" y="2791041"/>
            <a:ext cx="9144000" cy="1275918"/>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660033"/>
              </a:buClr>
              <a:buSzPts val="8000"/>
              <a:buFont typeface="Arial"/>
              <a:buNone/>
            </a:pPr>
            <a:r>
              <a:rPr b="1" lang="en-US" sz="8000">
                <a:solidFill>
                  <a:srgbClr val="660033"/>
                </a:solidFill>
                <a:latin typeface="Arial"/>
                <a:ea typeface="Arial"/>
                <a:cs typeface="Arial"/>
                <a:sym typeface="Arial"/>
              </a:rPr>
              <a:t>THANK YOU</a:t>
            </a:r>
            <a:endParaRPr b="1" sz="8000">
              <a:solidFill>
                <a:srgbClr val="660033"/>
              </a:solidFill>
              <a:latin typeface="Arial"/>
              <a:ea typeface="Arial"/>
              <a:cs typeface="Arial"/>
              <a:sym typeface="Arial"/>
            </a:endParaRPr>
          </a:p>
        </p:txBody>
      </p:sp>
      <p:sp>
        <p:nvSpPr>
          <p:cNvPr id="218" name="Google Shape;218;p13"/>
          <p:cNvSpPr txBox="1"/>
          <p:nvPr/>
        </p:nvSpPr>
        <p:spPr>
          <a:xfrm>
            <a:off x="595184" y="6543654"/>
            <a:ext cx="1422400" cy="22220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660033"/>
                </a:solidFill>
                <a:latin typeface="Arial"/>
                <a:ea typeface="Arial"/>
                <a:cs typeface="Arial"/>
                <a:sym typeface="Arial"/>
              </a:rPr>
              <a:t>31 March 2022</a:t>
            </a:r>
            <a:endParaRPr b="0" i="0" sz="1400" u="none" cap="none" strike="noStrike">
              <a:solidFill>
                <a:srgbClr val="000000"/>
              </a:solidFill>
              <a:latin typeface="Arial"/>
              <a:ea typeface="Arial"/>
              <a:cs typeface="Arial"/>
              <a:sym typeface="Arial"/>
            </a:endParaRPr>
          </a:p>
        </p:txBody>
      </p:sp>
      <p:sp>
        <p:nvSpPr>
          <p:cNvPr id="219" name="Google Shape;219;p13"/>
          <p:cNvSpPr txBox="1"/>
          <p:nvPr/>
        </p:nvSpPr>
        <p:spPr>
          <a:xfrm>
            <a:off x="5042622" y="6525344"/>
            <a:ext cx="2459190" cy="24618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660033"/>
                </a:solidFill>
                <a:latin typeface="Arial"/>
                <a:ea typeface="Arial"/>
                <a:cs typeface="Arial"/>
                <a:sym typeface="Arial"/>
              </a:rPr>
              <a:t>INT 300 Internship II : Final Review</a:t>
            </a:r>
            <a:endParaRPr b="0" i="0" sz="1400" u="none" cap="none" strike="noStrike">
              <a:solidFill>
                <a:srgbClr val="000000"/>
              </a:solidFill>
              <a:latin typeface="Arial"/>
              <a:ea typeface="Arial"/>
              <a:cs typeface="Arial"/>
              <a:sym typeface="Arial"/>
            </a:endParaRPr>
          </a:p>
        </p:txBody>
      </p:sp>
      <p:sp>
        <p:nvSpPr>
          <p:cNvPr id="220" name="Google Shape;220;p13"/>
          <p:cNvSpPr txBox="1"/>
          <p:nvPr/>
        </p:nvSpPr>
        <p:spPr>
          <a:xfrm>
            <a:off x="11787715" y="6459494"/>
            <a:ext cx="438150" cy="3905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fld id="{00000000-1234-1234-1234-123412341234}" type="slidenum">
              <a:rPr b="1" i="0" lang="en-US" sz="1000" u="none" cap="none" strike="noStrike">
                <a:solidFill>
                  <a:srgbClr val="660033"/>
                </a:solidFill>
                <a:latin typeface="Arial"/>
                <a:ea typeface="Arial"/>
                <a:cs typeface="Arial"/>
                <a:sym typeface="Arial"/>
              </a:rPr>
              <a:t>‹#›</a:t>
            </a:fld>
            <a:endParaRPr b="1" i="0" sz="1000" u="none" cap="none" strike="noStrike">
              <a:solidFill>
                <a:srgbClr val="660033"/>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
          <p:cNvSpPr txBox="1"/>
          <p:nvPr/>
        </p:nvSpPr>
        <p:spPr>
          <a:xfrm>
            <a:off x="5303912" y="288327"/>
            <a:ext cx="1741182"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660033"/>
                </a:solidFill>
                <a:latin typeface="Arial"/>
                <a:ea typeface="Arial"/>
                <a:cs typeface="Arial"/>
                <a:sym typeface="Arial"/>
              </a:rPr>
              <a:t>AGENDA</a:t>
            </a:r>
            <a:endParaRPr b="0" i="0" sz="1400" u="none" cap="none" strike="noStrike">
              <a:solidFill>
                <a:srgbClr val="000000"/>
              </a:solidFill>
              <a:latin typeface="Arial"/>
              <a:ea typeface="Arial"/>
              <a:cs typeface="Arial"/>
              <a:sym typeface="Arial"/>
            </a:endParaRPr>
          </a:p>
        </p:txBody>
      </p:sp>
      <p:sp>
        <p:nvSpPr>
          <p:cNvPr id="102" name="Google Shape;102;p2"/>
          <p:cNvSpPr txBox="1"/>
          <p:nvPr/>
        </p:nvSpPr>
        <p:spPr>
          <a:xfrm>
            <a:off x="1075351" y="1265800"/>
            <a:ext cx="4228561" cy="3613233"/>
          </a:xfrm>
          <a:prstGeom prst="rect">
            <a:avLst/>
          </a:prstGeom>
          <a:noFill/>
          <a:ln>
            <a:noFill/>
          </a:ln>
        </p:spPr>
        <p:txBody>
          <a:bodyPr anchorCtr="0" anchor="t" bIns="45700" lIns="91425" spcFirstLastPara="1" rIns="91425" wrap="square" tIns="45700">
            <a:spAutoFit/>
          </a:bodyPr>
          <a:lstStyle/>
          <a:p>
            <a:pPr indent="-342900" lvl="0" marL="342900" marR="0" rtl="0" algn="l">
              <a:lnSpc>
                <a:spcPct val="300000"/>
              </a:lnSpc>
              <a:spcBef>
                <a:spcPts val="0"/>
              </a:spcBef>
              <a:spcAft>
                <a:spcPts val="0"/>
              </a:spcAft>
              <a:buClr>
                <a:srgbClr val="660033"/>
              </a:buClr>
              <a:buSzPts val="2000"/>
              <a:buFont typeface="Arial"/>
              <a:buChar char="•"/>
            </a:pPr>
            <a:r>
              <a:rPr b="1" i="0" lang="en-US" sz="2000" u="none" cap="none" strike="noStrike">
                <a:solidFill>
                  <a:srgbClr val="660033"/>
                </a:solidFill>
                <a:latin typeface="Arial"/>
                <a:ea typeface="Arial"/>
                <a:cs typeface="Arial"/>
                <a:sym typeface="Arial"/>
              </a:rPr>
              <a:t>Introduction</a:t>
            </a:r>
            <a:endParaRPr b="0" i="0" sz="1400" u="none" cap="none" strike="noStrike">
              <a:solidFill>
                <a:srgbClr val="000000"/>
              </a:solidFill>
              <a:latin typeface="Arial"/>
              <a:ea typeface="Arial"/>
              <a:cs typeface="Arial"/>
              <a:sym typeface="Arial"/>
            </a:endParaRPr>
          </a:p>
          <a:p>
            <a:pPr indent="-342900" lvl="0" marL="342900" marR="0" rtl="0" algn="l">
              <a:lnSpc>
                <a:spcPct val="300000"/>
              </a:lnSpc>
              <a:spcBef>
                <a:spcPts val="0"/>
              </a:spcBef>
              <a:spcAft>
                <a:spcPts val="0"/>
              </a:spcAft>
              <a:buClr>
                <a:srgbClr val="660033"/>
              </a:buClr>
              <a:buSzPts val="2000"/>
              <a:buFont typeface="Arial"/>
              <a:buChar char="•"/>
            </a:pPr>
            <a:r>
              <a:rPr b="1" i="0" lang="en-US" sz="2000" u="none" cap="none" strike="noStrike">
                <a:solidFill>
                  <a:srgbClr val="660033"/>
                </a:solidFill>
                <a:latin typeface="Arial"/>
                <a:ea typeface="Arial"/>
                <a:cs typeface="Arial"/>
                <a:sym typeface="Arial"/>
              </a:rPr>
              <a:t>Review of Literature/Product</a:t>
            </a:r>
            <a:endParaRPr b="0" i="0" sz="1400" u="none" cap="none" strike="noStrike">
              <a:solidFill>
                <a:srgbClr val="000000"/>
              </a:solidFill>
              <a:latin typeface="Arial"/>
              <a:ea typeface="Arial"/>
              <a:cs typeface="Arial"/>
              <a:sym typeface="Arial"/>
            </a:endParaRPr>
          </a:p>
          <a:p>
            <a:pPr indent="-342900" lvl="0" marL="342900" marR="0" rtl="0" algn="l">
              <a:lnSpc>
                <a:spcPct val="300000"/>
              </a:lnSpc>
              <a:spcBef>
                <a:spcPts val="0"/>
              </a:spcBef>
              <a:spcAft>
                <a:spcPts val="0"/>
              </a:spcAft>
              <a:buClr>
                <a:srgbClr val="660033"/>
              </a:buClr>
              <a:buSzPts val="2000"/>
              <a:buFont typeface="Arial"/>
              <a:buChar char="•"/>
            </a:pPr>
            <a:r>
              <a:rPr b="1" i="0" lang="en-US" sz="2000" u="none" cap="none" strike="noStrike">
                <a:solidFill>
                  <a:srgbClr val="660033"/>
                </a:solidFill>
                <a:latin typeface="Arial"/>
                <a:ea typeface="Arial"/>
                <a:cs typeface="Arial"/>
                <a:sym typeface="Arial"/>
              </a:rPr>
              <a:t>Problem Statement</a:t>
            </a:r>
            <a:endParaRPr b="0" i="0" sz="1400" u="none" cap="none" strike="noStrike">
              <a:solidFill>
                <a:srgbClr val="000000"/>
              </a:solidFill>
              <a:latin typeface="Arial"/>
              <a:ea typeface="Arial"/>
              <a:cs typeface="Arial"/>
              <a:sym typeface="Arial"/>
            </a:endParaRPr>
          </a:p>
          <a:p>
            <a:pPr indent="-342900" lvl="0" marL="342900" marR="0" rtl="0" algn="l">
              <a:lnSpc>
                <a:spcPct val="300000"/>
              </a:lnSpc>
              <a:spcBef>
                <a:spcPts val="0"/>
              </a:spcBef>
              <a:spcAft>
                <a:spcPts val="0"/>
              </a:spcAft>
              <a:buClr>
                <a:srgbClr val="660033"/>
              </a:buClr>
              <a:buSzPts val="2000"/>
              <a:buFont typeface="Arial"/>
              <a:buChar char="•"/>
            </a:pPr>
            <a:r>
              <a:rPr b="1" i="0" lang="en-US" sz="2000" u="none" cap="none" strike="noStrike">
                <a:solidFill>
                  <a:srgbClr val="660033"/>
                </a:solidFill>
                <a:latin typeface="Arial"/>
                <a:ea typeface="Arial"/>
                <a:cs typeface="Arial"/>
                <a:sym typeface="Arial"/>
              </a:rPr>
              <a:t>Objective</a:t>
            </a:r>
            <a:endParaRPr b="0" i="0" sz="1400" u="none" cap="none" strike="noStrike">
              <a:solidFill>
                <a:srgbClr val="000000"/>
              </a:solidFill>
              <a:latin typeface="Arial"/>
              <a:ea typeface="Arial"/>
              <a:cs typeface="Arial"/>
              <a:sym typeface="Arial"/>
            </a:endParaRPr>
          </a:p>
        </p:txBody>
      </p:sp>
      <p:sp>
        <p:nvSpPr>
          <p:cNvPr id="103" name="Google Shape;103;p2"/>
          <p:cNvSpPr txBox="1"/>
          <p:nvPr/>
        </p:nvSpPr>
        <p:spPr>
          <a:xfrm>
            <a:off x="7275251" y="1265800"/>
            <a:ext cx="3710041" cy="3785611"/>
          </a:xfrm>
          <a:prstGeom prst="rect">
            <a:avLst/>
          </a:prstGeom>
          <a:noFill/>
          <a:ln>
            <a:noFill/>
          </a:ln>
        </p:spPr>
        <p:txBody>
          <a:bodyPr anchorCtr="0" anchor="t" bIns="45700" lIns="91425" spcFirstLastPara="1" rIns="91425" wrap="square" tIns="45700">
            <a:spAutoFit/>
          </a:bodyPr>
          <a:lstStyle/>
          <a:p>
            <a:pPr indent="-342900" lvl="0" marL="342900" marR="0" rtl="0" algn="l">
              <a:lnSpc>
                <a:spcPct val="300000"/>
              </a:lnSpc>
              <a:spcBef>
                <a:spcPts val="0"/>
              </a:spcBef>
              <a:spcAft>
                <a:spcPts val="0"/>
              </a:spcAft>
              <a:buClr>
                <a:srgbClr val="660033"/>
              </a:buClr>
              <a:buSzPts val="2000"/>
              <a:buFont typeface="Arial"/>
              <a:buChar char="•"/>
            </a:pPr>
            <a:r>
              <a:rPr b="1" i="0" lang="en-US" sz="2000" u="none" cap="none" strike="noStrike">
                <a:solidFill>
                  <a:srgbClr val="660033"/>
                </a:solidFill>
                <a:latin typeface="Arial"/>
                <a:ea typeface="Arial"/>
                <a:cs typeface="Arial"/>
                <a:sym typeface="Arial"/>
              </a:rPr>
              <a:t>Methodology</a:t>
            </a:r>
            <a:endParaRPr b="0" i="0" sz="1400" u="none" cap="none" strike="noStrike">
              <a:solidFill>
                <a:srgbClr val="000000"/>
              </a:solidFill>
              <a:latin typeface="Arial"/>
              <a:ea typeface="Arial"/>
              <a:cs typeface="Arial"/>
              <a:sym typeface="Arial"/>
            </a:endParaRPr>
          </a:p>
          <a:p>
            <a:pPr indent="-342900" lvl="0" marL="342900" marR="0" rtl="0" algn="l">
              <a:lnSpc>
                <a:spcPct val="300000"/>
              </a:lnSpc>
              <a:spcBef>
                <a:spcPts val="0"/>
              </a:spcBef>
              <a:spcAft>
                <a:spcPts val="0"/>
              </a:spcAft>
              <a:buClr>
                <a:srgbClr val="660033"/>
              </a:buClr>
              <a:buSzPts val="2000"/>
              <a:buFont typeface="Arial"/>
              <a:buChar char="•"/>
            </a:pPr>
            <a:r>
              <a:rPr b="1" i="0" lang="en-US" sz="2000" u="none" cap="none" strike="noStrike">
                <a:solidFill>
                  <a:srgbClr val="660033"/>
                </a:solidFill>
                <a:latin typeface="Arial"/>
                <a:ea typeface="Arial"/>
                <a:cs typeface="Arial"/>
                <a:sym typeface="Arial"/>
              </a:rPr>
              <a:t>Progress of Work</a:t>
            </a:r>
            <a:endParaRPr/>
          </a:p>
          <a:p>
            <a:pPr indent="-342900" lvl="0" marL="342900" marR="0" rtl="0" algn="l">
              <a:lnSpc>
                <a:spcPct val="300000"/>
              </a:lnSpc>
              <a:spcBef>
                <a:spcPts val="0"/>
              </a:spcBef>
              <a:spcAft>
                <a:spcPts val="0"/>
              </a:spcAft>
              <a:buClr>
                <a:srgbClr val="660033"/>
              </a:buClr>
              <a:buSzPts val="2000"/>
              <a:buFont typeface="Arial"/>
              <a:buChar char="•"/>
            </a:pPr>
            <a:r>
              <a:rPr b="1" i="0" lang="en-US" sz="2000" u="none" cap="none" strike="noStrike">
                <a:solidFill>
                  <a:srgbClr val="660033"/>
                </a:solidFill>
                <a:latin typeface="Arial"/>
                <a:ea typeface="Arial"/>
                <a:cs typeface="Arial"/>
                <a:sym typeface="Arial"/>
              </a:rPr>
              <a:t>Future Work</a:t>
            </a:r>
            <a:endParaRPr b="0" i="0" sz="1400" u="none" cap="none" strike="noStrike">
              <a:solidFill>
                <a:srgbClr val="000000"/>
              </a:solidFill>
              <a:latin typeface="Arial"/>
              <a:ea typeface="Arial"/>
              <a:cs typeface="Arial"/>
              <a:sym typeface="Arial"/>
            </a:endParaRPr>
          </a:p>
          <a:p>
            <a:pPr indent="-342900" lvl="0" marL="342900" marR="0" rtl="0" algn="l">
              <a:lnSpc>
                <a:spcPct val="300000"/>
              </a:lnSpc>
              <a:spcBef>
                <a:spcPts val="0"/>
              </a:spcBef>
              <a:spcAft>
                <a:spcPts val="0"/>
              </a:spcAft>
              <a:buClr>
                <a:srgbClr val="660033"/>
              </a:buClr>
              <a:buSzPts val="2000"/>
              <a:buFont typeface="Arial"/>
              <a:buChar char="•"/>
            </a:pPr>
            <a:r>
              <a:rPr b="1" i="0" lang="en-US" sz="2000" u="none" cap="none" strike="noStrike">
                <a:solidFill>
                  <a:srgbClr val="660033"/>
                </a:solidFill>
                <a:latin typeface="Arial"/>
                <a:ea typeface="Arial"/>
                <a:cs typeface="Arial"/>
                <a:sym typeface="Arial"/>
              </a:rPr>
              <a:t>References</a:t>
            </a:r>
            <a:endParaRPr b="0" i="0" sz="1400" u="none" cap="none" strike="noStrike">
              <a:solidFill>
                <a:srgbClr val="000000"/>
              </a:solidFill>
              <a:latin typeface="Arial"/>
              <a:ea typeface="Arial"/>
              <a:cs typeface="Arial"/>
              <a:sym typeface="Arial"/>
            </a:endParaRPr>
          </a:p>
        </p:txBody>
      </p:sp>
      <p:sp>
        <p:nvSpPr>
          <p:cNvPr id="104" name="Google Shape;104;p2"/>
          <p:cNvSpPr txBox="1"/>
          <p:nvPr/>
        </p:nvSpPr>
        <p:spPr>
          <a:xfrm>
            <a:off x="595184" y="6543654"/>
            <a:ext cx="1422400" cy="22220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660033"/>
                </a:solidFill>
                <a:latin typeface="Arial"/>
                <a:ea typeface="Arial"/>
                <a:cs typeface="Arial"/>
                <a:sym typeface="Arial"/>
              </a:rPr>
              <a:t>31 March 2022</a:t>
            </a:r>
            <a:endParaRPr b="0" i="0" sz="1400" u="none" cap="none" strike="noStrike">
              <a:solidFill>
                <a:srgbClr val="000000"/>
              </a:solidFill>
              <a:latin typeface="Arial"/>
              <a:ea typeface="Arial"/>
              <a:cs typeface="Arial"/>
              <a:sym typeface="Arial"/>
            </a:endParaRPr>
          </a:p>
        </p:txBody>
      </p:sp>
      <p:sp>
        <p:nvSpPr>
          <p:cNvPr id="105" name="Google Shape;105;p2"/>
          <p:cNvSpPr txBox="1"/>
          <p:nvPr/>
        </p:nvSpPr>
        <p:spPr>
          <a:xfrm>
            <a:off x="5042622" y="6525344"/>
            <a:ext cx="2524505" cy="24618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660033"/>
                </a:solidFill>
                <a:latin typeface="Arial"/>
                <a:ea typeface="Arial"/>
                <a:cs typeface="Arial"/>
                <a:sym typeface="Arial"/>
              </a:rPr>
              <a:t>INT 300 Internship II : Final Review</a:t>
            </a:r>
            <a:endParaRPr b="0" i="0" sz="1400" u="none" cap="none" strike="noStrike">
              <a:solidFill>
                <a:srgbClr val="000000"/>
              </a:solidFill>
              <a:latin typeface="Arial"/>
              <a:ea typeface="Arial"/>
              <a:cs typeface="Arial"/>
              <a:sym typeface="Arial"/>
            </a:endParaRPr>
          </a:p>
        </p:txBody>
      </p:sp>
      <p:sp>
        <p:nvSpPr>
          <p:cNvPr id="106" name="Google Shape;106;p2"/>
          <p:cNvSpPr txBox="1"/>
          <p:nvPr/>
        </p:nvSpPr>
        <p:spPr>
          <a:xfrm>
            <a:off x="11787715" y="6459494"/>
            <a:ext cx="438150" cy="3905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fld id="{00000000-1234-1234-1234-123412341234}" type="slidenum">
              <a:rPr b="1" i="0" lang="en-US" sz="1000" u="none" cap="none" strike="noStrike">
                <a:solidFill>
                  <a:srgbClr val="660033"/>
                </a:solidFill>
                <a:latin typeface="Arial"/>
                <a:ea typeface="Arial"/>
                <a:cs typeface="Arial"/>
                <a:sym typeface="Arial"/>
              </a:rPr>
              <a:t>‹#›</a:t>
            </a:fld>
            <a:endParaRPr b="1" i="0" sz="1000" u="none" cap="none" strike="noStrike">
              <a:solidFill>
                <a:srgbClr val="660033"/>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3"/>
          <p:cNvSpPr txBox="1"/>
          <p:nvPr/>
        </p:nvSpPr>
        <p:spPr>
          <a:xfrm>
            <a:off x="4871864" y="240892"/>
            <a:ext cx="2938625"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660033"/>
                </a:solidFill>
                <a:latin typeface="Arial"/>
                <a:ea typeface="Arial"/>
                <a:cs typeface="Arial"/>
                <a:sym typeface="Arial"/>
              </a:rPr>
              <a:t>INTRODUCTION</a:t>
            </a:r>
            <a:endParaRPr b="0" i="0" sz="1400" u="none" cap="none" strike="noStrike">
              <a:solidFill>
                <a:srgbClr val="000000"/>
              </a:solidFill>
              <a:latin typeface="Arial"/>
              <a:ea typeface="Arial"/>
              <a:cs typeface="Arial"/>
              <a:sym typeface="Arial"/>
            </a:endParaRPr>
          </a:p>
        </p:txBody>
      </p:sp>
      <p:sp>
        <p:nvSpPr>
          <p:cNvPr id="112" name="Google Shape;112;p3"/>
          <p:cNvSpPr txBox="1"/>
          <p:nvPr/>
        </p:nvSpPr>
        <p:spPr>
          <a:xfrm>
            <a:off x="532400" y="1062437"/>
            <a:ext cx="11127300" cy="5078273"/>
          </a:xfrm>
          <a:prstGeom prst="rect">
            <a:avLst/>
          </a:prstGeom>
          <a:noFill/>
          <a:ln>
            <a:noFill/>
          </a:ln>
        </p:spPr>
        <p:txBody>
          <a:bodyPr anchorCtr="0" anchor="t" bIns="45700" lIns="91425" spcFirstLastPara="1" rIns="91425" wrap="square" tIns="45700">
            <a:spAutoFit/>
          </a:bodyPr>
          <a:lstStyle/>
          <a:p>
            <a:pPr indent="-285750" lvl="0" marL="285750" marR="0" rtl="0" algn="l">
              <a:lnSpc>
                <a:spcPct val="200000"/>
              </a:lnSpc>
              <a:spcBef>
                <a:spcPts val="0"/>
              </a:spcBef>
              <a:spcAft>
                <a:spcPts val="0"/>
              </a:spcAft>
              <a:buClr>
                <a:srgbClr val="660033"/>
              </a:buClr>
              <a:buSzPts val="1800"/>
              <a:buFont typeface="Noto Sans Symbols"/>
              <a:buChar char="⮚"/>
            </a:pPr>
            <a:r>
              <a:rPr b="1" i="0" lang="en-US" sz="1800" u="none" cap="none" strike="noStrike">
                <a:solidFill>
                  <a:srgbClr val="660033"/>
                </a:solidFill>
                <a:latin typeface="Arial"/>
                <a:ea typeface="Arial"/>
                <a:cs typeface="Arial"/>
                <a:sym typeface="Arial"/>
              </a:rPr>
              <a:t>Motivation :</a:t>
            </a:r>
            <a:endParaRPr b="0" i="0" sz="1400" u="none" cap="none" strike="noStrike">
              <a:solidFill>
                <a:srgbClr val="000000"/>
              </a:solidFill>
              <a:latin typeface="Arial"/>
              <a:ea typeface="Arial"/>
              <a:cs typeface="Arial"/>
              <a:sym typeface="Arial"/>
            </a:endParaRPr>
          </a:p>
          <a:p>
            <a:pPr indent="-342900" lvl="1" marL="800100" marR="0" rtl="0" algn="l">
              <a:lnSpc>
                <a:spcPct val="200000"/>
              </a:lnSpc>
              <a:spcBef>
                <a:spcPts val="0"/>
              </a:spcBef>
              <a:spcAft>
                <a:spcPts val="0"/>
              </a:spcAft>
              <a:buClr>
                <a:srgbClr val="660033"/>
              </a:buClr>
              <a:buSzPts val="1800"/>
              <a:buFont typeface="Arial"/>
              <a:buChar char="•"/>
            </a:pPr>
            <a:r>
              <a:rPr b="1" i="0" lang="en-US" sz="1800" u="none" cap="none" strike="noStrike">
                <a:solidFill>
                  <a:srgbClr val="660033"/>
                </a:solidFill>
                <a:latin typeface="Arial"/>
                <a:ea typeface="Arial"/>
                <a:cs typeface="Arial"/>
                <a:sym typeface="Arial"/>
              </a:rPr>
              <a:t>To create an awareness among people about the social and biological  risk factors that cause cardiovascular disease.</a:t>
            </a:r>
            <a:endParaRPr b="0" i="0" sz="1400" u="none" cap="none" strike="noStrike">
              <a:solidFill>
                <a:srgbClr val="000000"/>
              </a:solidFill>
              <a:latin typeface="Arial"/>
              <a:ea typeface="Arial"/>
              <a:cs typeface="Arial"/>
              <a:sym typeface="Arial"/>
            </a:endParaRPr>
          </a:p>
          <a:p>
            <a:pPr indent="-285750" lvl="0" marL="285750" marR="0" rtl="0" algn="l">
              <a:lnSpc>
                <a:spcPct val="200000"/>
              </a:lnSpc>
              <a:spcBef>
                <a:spcPts val="0"/>
              </a:spcBef>
              <a:spcAft>
                <a:spcPts val="0"/>
              </a:spcAft>
              <a:buClr>
                <a:srgbClr val="660033"/>
              </a:buClr>
              <a:buSzPts val="1800"/>
              <a:buFont typeface="Noto Sans Symbols"/>
              <a:buChar char="⮚"/>
            </a:pPr>
            <a:r>
              <a:rPr b="1" i="0" lang="en-US" sz="1800" u="none" cap="none" strike="noStrike">
                <a:solidFill>
                  <a:srgbClr val="660033"/>
                </a:solidFill>
                <a:latin typeface="Arial"/>
                <a:ea typeface="Arial"/>
                <a:cs typeface="Arial"/>
                <a:sym typeface="Arial"/>
              </a:rPr>
              <a:t>Existing Approaches and Need for further study </a:t>
            </a:r>
            <a:endParaRPr b="0" i="0" sz="1400" u="none" cap="none" strike="noStrike">
              <a:solidFill>
                <a:srgbClr val="000000"/>
              </a:solidFill>
              <a:latin typeface="Arial"/>
              <a:ea typeface="Arial"/>
              <a:cs typeface="Arial"/>
              <a:sym typeface="Arial"/>
            </a:endParaRPr>
          </a:p>
          <a:p>
            <a:pPr indent="-342900" lvl="1" marL="800078" marR="0" rtl="0" algn="l">
              <a:lnSpc>
                <a:spcPct val="200000"/>
              </a:lnSpc>
              <a:spcBef>
                <a:spcPts val="0"/>
              </a:spcBef>
              <a:spcAft>
                <a:spcPts val="0"/>
              </a:spcAft>
              <a:buClr>
                <a:srgbClr val="660033"/>
              </a:buClr>
              <a:buSzPts val="1800"/>
              <a:buFont typeface="Arial"/>
              <a:buChar char="•"/>
            </a:pPr>
            <a:r>
              <a:rPr b="1" i="0" lang="en-US" sz="1800" u="none" cap="none" strike="noStrike">
                <a:solidFill>
                  <a:srgbClr val="660033"/>
                </a:solidFill>
                <a:latin typeface="Arial"/>
                <a:ea typeface="Arial"/>
                <a:cs typeface="Arial"/>
                <a:sym typeface="Arial"/>
              </a:rPr>
              <a:t>The present approaches are done using Deep learning and not machine learning algorithms.</a:t>
            </a:r>
            <a:endParaRPr b="0" i="0" sz="1400" u="none" cap="none" strike="noStrike">
              <a:solidFill>
                <a:srgbClr val="000000"/>
              </a:solidFill>
              <a:latin typeface="Arial"/>
              <a:ea typeface="Arial"/>
              <a:cs typeface="Arial"/>
              <a:sym typeface="Arial"/>
            </a:endParaRPr>
          </a:p>
          <a:p>
            <a:pPr indent="-285750" lvl="0" marL="285750" marR="0" rtl="0" algn="l">
              <a:lnSpc>
                <a:spcPct val="200000"/>
              </a:lnSpc>
              <a:spcBef>
                <a:spcPts val="0"/>
              </a:spcBef>
              <a:spcAft>
                <a:spcPts val="0"/>
              </a:spcAft>
              <a:buClr>
                <a:srgbClr val="660033"/>
              </a:buClr>
              <a:buSzPts val="1800"/>
              <a:buFont typeface="Noto Sans Symbols"/>
              <a:buChar char="⮚"/>
            </a:pPr>
            <a:r>
              <a:rPr b="1" i="0" lang="en-US" sz="1800" u="none" cap="none" strike="noStrike">
                <a:solidFill>
                  <a:srgbClr val="660033"/>
                </a:solidFill>
                <a:latin typeface="Arial"/>
                <a:ea typeface="Arial"/>
                <a:cs typeface="Arial"/>
                <a:sym typeface="Arial"/>
              </a:rPr>
              <a:t>Applications &amp; Technologies:</a:t>
            </a:r>
            <a:endParaRPr b="0" i="0" sz="1400" u="none" cap="none" strike="noStrike">
              <a:solidFill>
                <a:srgbClr val="000000"/>
              </a:solidFill>
              <a:latin typeface="Arial"/>
              <a:ea typeface="Arial"/>
              <a:cs typeface="Arial"/>
              <a:sym typeface="Arial"/>
            </a:endParaRPr>
          </a:p>
          <a:p>
            <a:pPr indent="-285750" lvl="1" marL="742950" marR="0" rtl="0" algn="l">
              <a:lnSpc>
                <a:spcPct val="200000"/>
              </a:lnSpc>
              <a:spcBef>
                <a:spcPts val="0"/>
              </a:spcBef>
              <a:spcAft>
                <a:spcPts val="0"/>
              </a:spcAft>
              <a:buClr>
                <a:srgbClr val="660033"/>
              </a:buClr>
              <a:buSzPts val="1800"/>
              <a:buFont typeface="Arial"/>
              <a:buChar char="•"/>
            </a:pPr>
            <a:r>
              <a:rPr b="1" i="0" lang="en-US" sz="1800" u="none" cap="none" strike="noStrike">
                <a:solidFill>
                  <a:srgbClr val="660033"/>
                </a:solidFill>
                <a:latin typeface="Arial"/>
                <a:ea typeface="Arial"/>
                <a:cs typeface="Arial"/>
                <a:sym typeface="Arial"/>
              </a:rPr>
              <a:t>We can use computer aided machines to improve the medical diagnosis which can be developed using the Python programming and we can visualize the data using Tableau and which can also be displayed on storyboard.</a:t>
            </a:r>
            <a:endParaRPr b="0" i="0" sz="1400" u="none" cap="none" strike="noStrike">
              <a:solidFill>
                <a:srgbClr val="000000"/>
              </a:solidFill>
              <a:latin typeface="Arial"/>
              <a:ea typeface="Arial"/>
              <a:cs typeface="Arial"/>
              <a:sym typeface="Arial"/>
            </a:endParaRPr>
          </a:p>
        </p:txBody>
      </p:sp>
      <p:sp>
        <p:nvSpPr>
          <p:cNvPr id="113" name="Google Shape;113;p3"/>
          <p:cNvSpPr txBox="1"/>
          <p:nvPr/>
        </p:nvSpPr>
        <p:spPr>
          <a:xfrm>
            <a:off x="595184" y="6543654"/>
            <a:ext cx="1422400" cy="22220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660033"/>
                </a:solidFill>
                <a:latin typeface="Arial"/>
                <a:ea typeface="Arial"/>
                <a:cs typeface="Arial"/>
                <a:sym typeface="Arial"/>
              </a:rPr>
              <a:t>31 March 2022</a:t>
            </a:r>
            <a:endParaRPr b="0" i="0" sz="1400" u="none" cap="none" strike="noStrike">
              <a:solidFill>
                <a:srgbClr val="000000"/>
              </a:solidFill>
              <a:latin typeface="Arial"/>
              <a:ea typeface="Arial"/>
              <a:cs typeface="Arial"/>
              <a:sym typeface="Arial"/>
            </a:endParaRPr>
          </a:p>
        </p:txBody>
      </p:sp>
      <p:sp>
        <p:nvSpPr>
          <p:cNvPr id="114" name="Google Shape;114;p3"/>
          <p:cNvSpPr txBox="1"/>
          <p:nvPr/>
        </p:nvSpPr>
        <p:spPr>
          <a:xfrm>
            <a:off x="5042622" y="6525344"/>
            <a:ext cx="2617811" cy="24618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660033"/>
                </a:solidFill>
                <a:latin typeface="Arial"/>
                <a:ea typeface="Arial"/>
                <a:cs typeface="Arial"/>
                <a:sym typeface="Arial"/>
              </a:rPr>
              <a:t>INT 300 Internship II : Final Review</a:t>
            </a:r>
            <a:endParaRPr b="0" i="0" sz="1400" u="none" cap="none" strike="noStrike">
              <a:solidFill>
                <a:srgbClr val="000000"/>
              </a:solidFill>
              <a:latin typeface="Arial"/>
              <a:ea typeface="Arial"/>
              <a:cs typeface="Arial"/>
              <a:sym typeface="Arial"/>
            </a:endParaRPr>
          </a:p>
        </p:txBody>
      </p:sp>
      <p:sp>
        <p:nvSpPr>
          <p:cNvPr id="115" name="Google Shape;115;p3"/>
          <p:cNvSpPr txBox="1"/>
          <p:nvPr/>
        </p:nvSpPr>
        <p:spPr>
          <a:xfrm>
            <a:off x="11787715" y="6459494"/>
            <a:ext cx="438150" cy="3905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fld id="{00000000-1234-1234-1234-123412341234}" type="slidenum">
              <a:rPr b="1" i="0" lang="en-US" sz="1000" u="none" cap="none" strike="noStrike">
                <a:solidFill>
                  <a:srgbClr val="660033"/>
                </a:solidFill>
                <a:latin typeface="Arial"/>
                <a:ea typeface="Arial"/>
                <a:cs typeface="Arial"/>
                <a:sym typeface="Arial"/>
              </a:rPr>
              <a:t>‹#›</a:t>
            </a:fld>
            <a:endParaRPr b="1" i="0" sz="1000" u="none" cap="none" strike="noStrike">
              <a:solidFill>
                <a:srgbClr val="660033"/>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4"/>
          <p:cNvSpPr txBox="1"/>
          <p:nvPr/>
        </p:nvSpPr>
        <p:spPr>
          <a:xfrm>
            <a:off x="3143672" y="215423"/>
            <a:ext cx="6419321"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660033"/>
                </a:solidFill>
                <a:latin typeface="Arial"/>
                <a:ea typeface="Arial"/>
                <a:cs typeface="Arial"/>
                <a:sym typeface="Arial"/>
              </a:rPr>
              <a:t>REVIEW OF LITERATURE/PRODUCT</a:t>
            </a:r>
            <a:endParaRPr b="0" i="0" sz="1400" u="none" cap="none" strike="noStrike">
              <a:solidFill>
                <a:srgbClr val="000000"/>
              </a:solidFill>
              <a:latin typeface="Arial"/>
              <a:ea typeface="Arial"/>
              <a:cs typeface="Arial"/>
              <a:sym typeface="Arial"/>
            </a:endParaRPr>
          </a:p>
        </p:txBody>
      </p:sp>
      <p:graphicFrame>
        <p:nvGraphicFramePr>
          <p:cNvPr id="121" name="Google Shape;121;p4"/>
          <p:cNvGraphicFramePr/>
          <p:nvPr/>
        </p:nvGraphicFramePr>
        <p:xfrm>
          <a:off x="260283" y="1398970"/>
          <a:ext cx="3000000" cy="3000000"/>
        </p:xfrm>
        <a:graphic>
          <a:graphicData uri="http://schemas.openxmlformats.org/drawingml/2006/table">
            <a:tbl>
              <a:tblPr>
                <a:noFill/>
                <a:tableStyleId>{BAE0CB0D-60E7-4DEC-972C-540819B1E25E}</a:tableStyleId>
              </a:tblPr>
              <a:tblGrid>
                <a:gridCol w="11671425"/>
              </a:tblGrid>
              <a:tr h="3708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rgbClr val="660033"/>
                          </a:solidFill>
                        </a:rPr>
                        <a:t>Author: Muhammad Anwarul Azim,Md Rayhan Kabir,Rasif Ajwad</a:t>
                      </a:r>
                      <a:endParaRPr sz="1400" u="none" cap="none" strike="noStrike"/>
                    </a:p>
                    <a:p>
                      <a:pPr indent="0" lvl="0" marL="0" marR="0" rtl="0" algn="ctr">
                        <a:lnSpc>
                          <a:spcPct val="100000"/>
                        </a:lnSpc>
                        <a:spcBef>
                          <a:spcPts val="0"/>
                        </a:spcBef>
                        <a:spcAft>
                          <a:spcPts val="0"/>
                        </a:spcAft>
                        <a:buClr>
                          <a:srgbClr val="660033"/>
                        </a:buClr>
                        <a:buSzPts val="1800"/>
                        <a:buFont typeface="Arial"/>
                        <a:buNone/>
                      </a:pPr>
                      <a:r>
                        <a:rPr lang="en-US" sz="1800" u="none" cap="none" strike="noStrike">
                          <a:solidFill>
                            <a:srgbClr val="660033"/>
                          </a:solidFill>
                        </a:rPr>
                        <a:t>Title: </a:t>
                      </a:r>
                      <a:r>
                        <a:rPr b="0" lang="en-US" sz="1800" u="none" cap="none" strike="noStrike">
                          <a:solidFill>
                            <a:srgbClr val="660033"/>
                          </a:solidFill>
                        </a:rPr>
                        <a:t>Identifying the Risk of Cardiovascular Diseases From the Analysis of Physiological Attributes</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660033"/>
                        </a:buClr>
                        <a:buSzPts val="1800"/>
                        <a:buFont typeface="Arial"/>
                        <a:buNone/>
                      </a:pPr>
                      <a:r>
                        <a:rPr lang="en-US" sz="1800" u="none" cap="none" strike="noStrike">
                          <a:solidFill>
                            <a:srgbClr val="660033"/>
                          </a:solidFill>
                        </a:rPr>
                        <a:t>Methodology : Analyze the dataset, preprocessed the data using various supervised machine learning algorithms.</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660033"/>
                        </a:buClr>
                        <a:buSzPts val="1800"/>
                        <a:buFont typeface="Arial"/>
                        <a:buNone/>
                      </a:pPr>
                      <a:r>
                        <a:rPr lang="en-US" sz="1800" u="none" cap="none" strike="noStrike">
                          <a:solidFill>
                            <a:srgbClr val="660033"/>
                          </a:solidFill>
                        </a:rPr>
                        <a:t>Results : Accuracy using KNN and Decision Tree is 86.84 and 78.95 respectively.</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660033"/>
                        </a:buClr>
                        <a:buSzPts val="1800"/>
                        <a:buFont typeface="Arial"/>
                        <a:buNone/>
                      </a:pPr>
                      <a:r>
                        <a:rPr lang="en-US" sz="1800" u="none" cap="none" strike="noStrike">
                          <a:solidFill>
                            <a:srgbClr val="660033"/>
                          </a:solidFill>
                        </a:rPr>
                        <a:t>Limitation : Need of the usage of deep learning algorithms for better accuracy.</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660033"/>
                        </a:buClr>
                        <a:buSzPts val="1800"/>
                        <a:buFont typeface="Arial"/>
                        <a:buNone/>
                      </a:pPr>
                      <a:r>
                        <a:rPr lang="en-US" sz="1800" u="none" cap="none" strike="noStrike">
                          <a:solidFill>
                            <a:srgbClr val="660033"/>
                          </a:solidFill>
                        </a:rPr>
                        <a:t>Challenges : Extracting data regarding the ECG patterns and formats.</a:t>
                      </a:r>
                      <a:endParaRPr sz="1400" u="none" cap="none" strike="noStrike"/>
                    </a:p>
                  </a:txBody>
                  <a:tcPr marT="45725" marB="45725" marR="91450" marL="91450"/>
                </a:tc>
              </a:tr>
            </a:tbl>
          </a:graphicData>
        </a:graphic>
      </p:graphicFrame>
      <p:sp>
        <p:nvSpPr>
          <p:cNvPr id="122" name="Google Shape;122;p4"/>
          <p:cNvSpPr txBox="1"/>
          <p:nvPr/>
        </p:nvSpPr>
        <p:spPr>
          <a:xfrm>
            <a:off x="260283" y="3735966"/>
            <a:ext cx="201850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660033"/>
                </a:solidFill>
                <a:latin typeface="Arial"/>
                <a:ea typeface="Arial"/>
                <a:cs typeface="Arial"/>
                <a:sym typeface="Arial"/>
              </a:rPr>
              <a:t>Statistics : Chart</a:t>
            </a:r>
            <a:endParaRPr b="0" i="0" sz="1400" u="none" cap="none" strike="noStrike">
              <a:solidFill>
                <a:srgbClr val="000000"/>
              </a:solidFill>
              <a:latin typeface="Arial"/>
              <a:ea typeface="Arial"/>
              <a:cs typeface="Arial"/>
              <a:sym typeface="Arial"/>
            </a:endParaRPr>
          </a:p>
        </p:txBody>
      </p:sp>
      <p:sp>
        <p:nvSpPr>
          <p:cNvPr id="123" name="Google Shape;123;p4"/>
          <p:cNvSpPr txBox="1"/>
          <p:nvPr/>
        </p:nvSpPr>
        <p:spPr>
          <a:xfrm>
            <a:off x="595184" y="6543654"/>
            <a:ext cx="1422400" cy="22220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660033"/>
                </a:solidFill>
                <a:latin typeface="Arial"/>
                <a:ea typeface="Arial"/>
                <a:cs typeface="Arial"/>
                <a:sym typeface="Arial"/>
              </a:rPr>
              <a:t>31</a:t>
            </a:r>
            <a:r>
              <a:rPr b="1" i="0" lang="en-US" sz="1000" u="none" cap="none" strike="noStrike">
                <a:solidFill>
                  <a:srgbClr val="660033"/>
                </a:solidFill>
                <a:latin typeface="Calibri"/>
                <a:ea typeface="Calibri"/>
                <a:cs typeface="Calibri"/>
                <a:sym typeface="Calibri"/>
              </a:rPr>
              <a:t> </a:t>
            </a:r>
            <a:r>
              <a:rPr b="1" i="0" lang="en-US" sz="1000" u="none" cap="none" strike="noStrike">
                <a:solidFill>
                  <a:srgbClr val="660033"/>
                </a:solidFill>
                <a:latin typeface="Arial"/>
                <a:ea typeface="Arial"/>
                <a:cs typeface="Arial"/>
                <a:sym typeface="Arial"/>
              </a:rPr>
              <a:t>March 2022</a:t>
            </a:r>
            <a:endParaRPr b="0" i="0" sz="1400" u="none" cap="none" strike="noStrike">
              <a:solidFill>
                <a:srgbClr val="000000"/>
              </a:solidFill>
              <a:latin typeface="Arial"/>
              <a:ea typeface="Arial"/>
              <a:cs typeface="Arial"/>
              <a:sym typeface="Arial"/>
            </a:endParaRPr>
          </a:p>
        </p:txBody>
      </p:sp>
      <p:sp>
        <p:nvSpPr>
          <p:cNvPr id="124" name="Google Shape;124;p4"/>
          <p:cNvSpPr txBox="1"/>
          <p:nvPr/>
        </p:nvSpPr>
        <p:spPr>
          <a:xfrm>
            <a:off x="5042622" y="6525344"/>
            <a:ext cx="2515174" cy="24618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660033"/>
                </a:solidFill>
                <a:latin typeface="Arial"/>
                <a:ea typeface="Arial"/>
                <a:cs typeface="Arial"/>
                <a:sym typeface="Arial"/>
              </a:rPr>
              <a:t>INT 300 Internship II : Final Review</a:t>
            </a:r>
            <a:endParaRPr b="0" i="0" sz="1400" u="none" cap="none" strike="noStrike">
              <a:solidFill>
                <a:srgbClr val="000000"/>
              </a:solidFill>
              <a:latin typeface="Arial"/>
              <a:ea typeface="Arial"/>
              <a:cs typeface="Arial"/>
              <a:sym typeface="Arial"/>
            </a:endParaRPr>
          </a:p>
        </p:txBody>
      </p:sp>
      <p:sp>
        <p:nvSpPr>
          <p:cNvPr id="125" name="Google Shape;125;p4"/>
          <p:cNvSpPr txBox="1"/>
          <p:nvPr/>
        </p:nvSpPr>
        <p:spPr>
          <a:xfrm>
            <a:off x="11787715" y="6459494"/>
            <a:ext cx="438150" cy="3905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fld id="{00000000-1234-1234-1234-123412341234}" type="slidenum">
              <a:rPr b="1" i="0" lang="en-US" sz="1000" u="none" cap="none" strike="noStrike">
                <a:solidFill>
                  <a:srgbClr val="660033"/>
                </a:solidFill>
                <a:latin typeface="Arial"/>
                <a:ea typeface="Arial"/>
                <a:cs typeface="Arial"/>
                <a:sym typeface="Arial"/>
              </a:rPr>
              <a:t>‹#›</a:t>
            </a:fld>
            <a:endParaRPr b="1" i="0" sz="1000" u="none" cap="none" strike="noStrike">
              <a:solidFill>
                <a:srgbClr val="660033"/>
              </a:solidFill>
              <a:latin typeface="Arial"/>
              <a:ea typeface="Arial"/>
              <a:cs typeface="Arial"/>
              <a:sym typeface="Arial"/>
            </a:endParaRPr>
          </a:p>
        </p:txBody>
      </p:sp>
      <p:pic>
        <p:nvPicPr>
          <p:cNvPr id="126" name="Google Shape;126;p4"/>
          <p:cNvPicPr preferRelativeResize="0"/>
          <p:nvPr/>
        </p:nvPicPr>
        <p:blipFill rotWithShape="1">
          <a:blip r:embed="rId3">
            <a:alphaModFix/>
          </a:blip>
          <a:srcRect b="0" l="0" r="0" t="0"/>
          <a:stretch/>
        </p:blipFill>
        <p:spPr>
          <a:xfrm>
            <a:off x="260275" y="4108050"/>
            <a:ext cx="5629275" cy="2123475"/>
          </a:xfrm>
          <a:prstGeom prst="rect">
            <a:avLst/>
          </a:prstGeom>
          <a:noFill/>
          <a:ln>
            <a:noFill/>
          </a:ln>
        </p:spPr>
      </p:pic>
      <p:pic>
        <p:nvPicPr>
          <p:cNvPr id="127" name="Google Shape;127;p4"/>
          <p:cNvPicPr preferRelativeResize="0"/>
          <p:nvPr/>
        </p:nvPicPr>
        <p:blipFill rotWithShape="1">
          <a:blip r:embed="rId4">
            <a:alphaModFix/>
          </a:blip>
          <a:srcRect b="0" l="0" r="0" t="0"/>
          <a:stretch/>
        </p:blipFill>
        <p:spPr>
          <a:xfrm>
            <a:off x="6384850" y="4160150"/>
            <a:ext cx="3787850" cy="2019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5"/>
          <p:cNvSpPr txBox="1"/>
          <p:nvPr/>
        </p:nvSpPr>
        <p:spPr>
          <a:xfrm>
            <a:off x="3863752" y="288327"/>
            <a:ext cx="4319965"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660033"/>
                </a:solidFill>
                <a:latin typeface="Arial"/>
                <a:ea typeface="Arial"/>
                <a:cs typeface="Arial"/>
                <a:sym typeface="Arial"/>
              </a:rPr>
              <a:t>PROBLEM STATEMENT </a:t>
            </a:r>
            <a:endParaRPr b="0" i="0" sz="1400" u="none" cap="none" strike="noStrike">
              <a:solidFill>
                <a:srgbClr val="000000"/>
              </a:solidFill>
              <a:latin typeface="Arial"/>
              <a:ea typeface="Arial"/>
              <a:cs typeface="Arial"/>
              <a:sym typeface="Arial"/>
            </a:endParaRPr>
          </a:p>
        </p:txBody>
      </p:sp>
      <p:sp>
        <p:nvSpPr>
          <p:cNvPr id="133" name="Google Shape;133;p5"/>
          <p:cNvSpPr txBox="1"/>
          <p:nvPr/>
        </p:nvSpPr>
        <p:spPr>
          <a:xfrm>
            <a:off x="595184" y="1070047"/>
            <a:ext cx="10812622" cy="1754286"/>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rgbClr val="000000"/>
              </a:buClr>
              <a:buSzPts val="1800"/>
              <a:buFont typeface="Arial"/>
              <a:buNone/>
            </a:pPr>
            <a:r>
              <a:rPr b="1" i="0" lang="en-US" sz="1800" u="none" cap="none" strike="noStrike">
                <a:solidFill>
                  <a:srgbClr val="660033"/>
                </a:solidFill>
                <a:latin typeface="Arial"/>
                <a:ea typeface="Arial"/>
                <a:cs typeface="Arial"/>
                <a:sym typeface="Arial"/>
              </a:rPr>
              <a:t>Description:</a:t>
            </a:r>
            <a:endParaRPr b="0" i="0" sz="1400" u="none" cap="none" strike="noStrike">
              <a:solidFill>
                <a:srgbClr val="000000"/>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1800"/>
              <a:buFont typeface="Arial"/>
              <a:buNone/>
            </a:pPr>
            <a:r>
              <a:rPr b="1" i="0" lang="en-US" sz="1800" u="none" cap="none" strike="noStrike">
                <a:solidFill>
                  <a:srgbClr val="660033"/>
                </a:solidFill>
                <a:latin typeface="Arial"/>
                <a:ea typeface="Arial"/>
                <a:cs typeface="Arial"/>
                <a:sym typeface="Arial"/>
              </a:rPr>
              <a:t>To analyze cardiovascular dataset using Python and Tableau with ML pipeline algorithms to find the risk factors causing heart disease.</a:t>
            </a:r>
            <a:endParaRPr b="0" i="0" sz="1400" u="none" cap="none" strike="noStrike">
              <a:solidFill>
                <a:srgbClr val="000000"/>
              </a:solidFill>
              <a:latin typeface="Arial"/>
              <a:ea typeface="Arial"/>
              <a:cs typeface="Arial"/>
              <a:sym typeface="Arial"/>
            </a:endParaRPr>
          </a:p>
        </p:txBody>
      </p:sp>
      <p:graphicFrame>
        <p:nvGraphicFramePr>
          <p:cNvPr id="134" name="Google Shape;134;p5"/>
          <p:cNvGraphicFramePr/>
          <p:nvPr/>
        </p:nvGraphicFramePr>
        <p:xfrm>
          <a:off x="497149" y="3400008"/>
          <a:ext cx="3000000" cy="3000000"/>
        </p:xfrm>
        <a:graphic>
          <a:graphicData uri="http://schemas.openxmlformats.org/drawingml/2006/table">
            <a:tbl>
              <a:tblPr bandRow="1" firstRow="1">
                <a:noFill/>
                <a:tableStyleId>{6161746B-A9B0-423E-8EAE-86E33F877A59}</a:tableStyleId>
              </a:tblPr>
              <a:tblGrid>
                <a:gridCol w="5335500"/>
                <a:gridCol w="6035000"/>
              </a:tblGrid>
              <a:tr h="370850">
                <a:tc>
                  <a:txBody>
                    <a:bodyPr/>
                    <a:lstStyle/>
                    <a:p>
                      <a:pPr indent="0" lvl="0" marL="0" marR="0" rtl="0" algn="ctr">
                        <a:lnSpc>
                          <a:spcPct val="100000"/>
                        </a:lnSpc>
                        <a:spcBef>
                          <a:spcPts val="0"/>
                        </a:spcBef>
                        <a:spcAft>
                          <a:spcPts val="0"/>
                        </a:spcAft>
                        <a:buClr>
                          <a:srgbClr val="000066"/>
                        </a:buClr>
                        <a:buSzPts val="1800"/>
                        <a:buFont typeface="Arial"/>
                        <a:buNone/>
                      </a:pPr>
                      <a:r>
                        <a:rPr lang="en-US" sz="1800" u="none" cap="none" strike="noStrike">
                          <a:solidFill>
                            <a:srgbClr val="000066"/>
                          </a:solidFill>
                        </a:rPr>
                        <a:t>OBJECTIVE</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66"/>
                        </a:buClr>
                        <a:buSzPts val="1800"/>
                        <a:buFont typeface="Arial"/>
                        <a:buNone/>
                      </a:pPr>
                      <a:r>
                        <a:rPr lang="en-US" sz="1800" u="none" cap="none" strike="noStrike">
                          <a:solidFill>
                            <a:srgbClr val="000066"/>
                          </a:solidFill>
                        </a:rPr>
                        <a:t>METHODOLOGY</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66"/>
                        </a:buClr>
                        <a:buSzPts val="1600"/>
                        <a:buFont typeface="Arial"/>
                        <a:buNone/>
                      </a:pPr>
                      <a:r>
                        <a:rPr lang="en-US" sz="1600" u="none" cap="none" strike="noStrike">
                          <a:solidFill>
                            <a:srgbClr val="000066"/>
                          </a:solidFill>
                        </a:rPr>
                        <a:t>1. To collect the data samples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66"/>
                        </a:buClr>
                        <a:buSzPts val="1600"/>
                        <a:buFont typeface="Arial"/>
                        <a:buNone/>
                      </a:pPr>
                      <a:r>
                        <a:rPr lang="en-US" sz="1600" u="none" cap="none" strike="noStrike">
                          <a:solidFill>
                            <a:srgbClr val="000066"/>
                          </a:solidFill>
                        </a:rPr>
                        <a:t>1. Dataset - Kaggle</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66"/>
                        </a:buClr>
                        <a:buSzPts val="1600"/>
                        <a:buFont typeface="Arial"/>
                        <a:buNone/>
                      </a:pPr>
                      <a:r>
                        <a:rPr lang="en-US" sz="1600" u="none" cap="none" strike="noStrike">
                          <a:solidFill>
                            <a:srgbClr val="000066"/>
                          </a:solidFill>
                        </a:rPr>
                        <a:t>2. To pre-process the dataset and prepare for ML task</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66"/>
                        </a:buClr>
                        <a:buSzPts val="1600"/>
                        <a:buFont typeface="Arial"/>
                        <a:buNone/>
                      </a:pPr>
                      <a:r>
                        <a:rPr lang="en-US" sz="1600" u="none" cap="none" strike="noStrike">
                          <a:solidFill>
                            <a:srgbClr val="000066"/>
                          </a:solidFill>
                        </a:rPr>
                        <a:t>2. Python</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66"/>
                        </a:buClr>
                        <a:buSzPts val="1600"/>
                        <a:buFont typeface="Arial"/>
                        <a:buNone/>
                      </a:pPr>
                      <a:r>
                        <a:rPr lang="en-US" sz="1600" u="none" cap="none" strike="noStrike">
                          <a:solidFill>
                            <a:srgbClr val="000066"/>
                          </a:solidFill>
                        </a:rPr>
                        <a:t>3. To visualize the data</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66"/>
                        </a:buClr>
                        <a:buSzPts val="1600"/>
                        <a:buFont typeface="Arial"/>
                        <a:buNone/>
                      </a:pPr>
                      <a:r>
                        <a:rPr lang="en-US" sz="1600" u="none" cap="none" strike="noStrike">
                          <a:solidFill>
                            <a:srgbClr val="000066"/>
                          </a:solidFill>
                        </a:rPr>
                        <a:t>3. Tableau</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rgbClr val="000066"/>
                          </a:solidFill>
                        </a:rPr>
                        <a:t>4. To create ML model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66"/>
                        </a:buClr>
                        <a:buSzPts val="1600"/>
                        <a:buFont typeface="Arial"/>
                        <a:buNone/>
                      </a:pPr>
                      <a:r>
                        <a:rPr lang="en-US" sz="1600" u="none" cap="none" strike="noStrike">
                          <a:solidFill>
                            <a:srgbClr val="000066"/>
                          </a:solidFill>
                        </a:rPr>
                        <a:t>4. Python</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rgbClr val="000066"/>
                          </a:solidFill>
                        </a:rPr>
                        <a:t>5. To display all the work</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66"/>
                        </a:buClr>
                        <a:buSzPts val="1600"/>
                        <a:buFont typeface="Arial"/>
                        <a:buNone/>
                      </a:pPr>
                      <a:r>
                        <a:rPr lang="en-US" sz="1600" u="none" cap="none" strike="noStrike">
                          <a:solidFill>
                            <a:srgbClr val="000066"/>
                          </a:solidFill>
                        </a:rPr>
                        <a:t>5. Website, Streamlit</a:t>
                      </a:r>
                      <a:endParaRPr sz="1400" u="none" cap="none" strike="noStrike"/>
                    </a:p>
                  </a:txBody>
                  <a:tcPr marT="45725" marB="45725" marR="91450" marL="91450"/>
                </a:tc>
              </a:tr>
            </a:tbl>
          </a:graphicData>
        </a:graphic>
      </p:graphicFrame>
      <p:sp>
        <p:nvSpPr>
          <p:cNvPr id="135" name="Google Shape;135;p5"/>
          <p:cNvSpPr txBox="1"/>
          <p:nvPr/>
        </p:nvSpPr>
        <p:spPr>
          <a:xfrm>
            <a:off x="595184" y="6543654"/>
            <a:ext cx="1422400" cy="22220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660033"/>
                </a:solidFill>
                <a:latin typeface="Arial"/>
                <a:ea typeface="Arial"/>
                <a:cs typeface="Arial"/>
                <a:sym typeface="Arial"/>
              </a:rPr>
              <a:t>31 March 2022</a:t>
            </a:r>
            <a:endParaRPr b="0" i="0" sz="1400" u="none" cap="none" strike="noStrike">
              <a:solidFill>
                <a:srgbClr val="000000"/>
              </a:solidFill>
              <a:latin typeface="Arial"/>
              <a:ea typeface="Arial"/>
              <a:cs typeface="Arial"/>
              <a:sym typeface="Arial"/>
            </a:endParaRPr>
          </a:p>
        </p:txBody>
      </p:sp>
      <p:sp>
        <p:nvSpPr>
          <p:cNvPr id="136" name="Google Shape;136;p5"/>
          <p:cNvSpPr txBox="1"/>
          <p:nvPr/>
        </p:nvSpPr>
        <p:spPr>
          <a:xfrm>
            <a:off x="5042622" y="6525344"/>
            <a:ext cx="2496513" cy="24618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660033"/>
                </a:solidFill>
                <a:latin typeface="Arial"/>
                <a:ea typeface="Arial"/>
                <a:cs typeface="Arial"/>
                <a:sym typeface="Arial"/>
              </a:rPr>
              <a:t>INT 300 Internship II : Final Review</a:t>
            </a:r>
            <a:endParaRPr b="0" i="0" sz="1400" u="none" cap="none" strike="noStrike">
              <a:solidFill>
                <a:srgbClr val="000000"/>
              </a:solidFill>
              <a:latin typeface="Arial"/>
              <a:ea typeface="Arial"/>
              <a:cs typeface="Arial"/>
              <a:sym typeface="Arial"/>
            </a:endParaRPr>
          </a:p>
        </p:txBody>
      </p:sp>
      <p:sp>
        <p:nvSpPr>
          <p:cNvPr id="137" name="Google Shape;137;p5"/>
          <p:cNvSpPr txBox="1"/>
          <p:nvPr/>
        </p:nvSpPr>
        <p:spPr>
          <a:xfrm>
            <a:off x="11787715" y="6459494"/>
            <a:ext cx="438150" cy="3905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fld id="{00000000-1234-1234-1234-123412341234}" type="slidenum">
              <a:rPr b="1" i="0" lang="en-US" sz="1000" u="none" cap="none" strike="noStrike">
                <a:solidFill>
                  <a:srgbClr val="660033"/>
                </a:solidFill>
                <a:latin typeface="Arial"/>
                <a:ea typeface="Arial"/>
                <a:cs typeface="Arial"/>
                <a:sym typeface="Arial"/>
              </a:rPr>
              <a:t>‹#›</a:t>
            </a:fld>
            <a:endParaRPr b="1" i="0" sz="1000" u="none" cap="none" strike="noStrike">
              <a:solidFill>
                <a:srgbClr val="660033"/>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6"/>
          <p:cNvSpPr txBox="1"/>
          <p:nvPr/>
        </p:nvSpPr>
        <p:spPr>
          <a:xfrm>
            <a:off x="4620174" y="288327"/>
            <a:ext cx="3549306"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660033"/>
                </a:solidFill>
                <a:latin typeface="Arial"/>
                <a:ea typeface="Arial"/>
                <a:cs typeface="Arial"/>
                <a:sym typeface="Arial"/>
              </a:rPr>
              <a:t>METHODOLOGY - 1</a:t>
            </a:r>
            <a:endParaRPr b="1" i="0" sz="2800" u="none" cap="none" strike="noStrike">
              <a:solidFill>
                <a:srgbClr val="660033"/>
              </a:solidFill>
              <a:latin typeface="Arial"/>
              <a:ea typeface="Arial"/>
              <a:cs typeface="Arial"/>
              <a:sym typeface="Arial"/>
            </a:endParaRPr>
          </a:p>
        </p:txBody>
      </p:sp>
      <p:sp>
        <p:nvSpPr>
          <p:cNvPr id="143" name="Google Shape;143;p6"/>
          <p:cNvSpPr txBox="1"/>
          <p:nvPr/>
        </p:nvSpPr>
        <p:spPr>
          <a:xfrm>
            <a:off x="595183" y="997204"/>
            <a:ext cx="10395371" cy="2222403"/>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rgbClr val="000000"/>
              </a:buClr>
              <a:buSzPts val="1800"/>
              <a:buFont typeface="Arial"/>
              <a:buNone/>
            </a:pPr>
            <a:r>
              <a:rPr b="1" i="0" lang="en-US" sz="1800" u="none" cap="none" strike="noStrike">
                <a:solidFill>
                  <a:srgbClr val="660033"/>
                </a:solidFill>
                <a:latin typeface="Arial"/>
                <a:ea typeface="Arial"/>
                <a:cs typeface="Arial"/>
                <a:sym typeface="Arial"/>
              </a:rPr>
              <a:t>Description:</a:t>
            </a:r>
            <a:endParaRPr b="0" i="0" sz="1400" u="none" cap="none" strike="noStrike">
              <a:solidFill>
                <a:srgbClr val="000000"/>
              </a:solidFill>
              <a:latin typeface="Arial"/>
              <a:ea typeface="Arial"/>
              <a:cs typeface="Arial"/>
              <a:sym typeface="Arial"/>
            </a:endParaRPr>
          </a:p>
          <a:p>
            <a:pPr indent="-285750" lvl="0" marL="285750" marR="0" rtl="0" algn="l">
              <a:lnSpc>
                <a:spcPct val="200000"/>
              </a:lnSpc>
              <a:spcBef>
                <a:spcPts val="0"/>
              </a:spcBef>
              <a:spcAft>
                <a:spcPts val="0"/>
              </a:spcAft>
              <a:buClr>
                <a:srgbClr val="660033"/>
              </a:buClr>
              <a:buSzPts val="1800"/>
              <a:buFont typeface="Arial"/>
              <a:buChar char="•"/>
            </a:pPr>
            <a:r>
              <a:rPr b="1" i="0" lang="en-US" sz="1800" u="none" cap="none" strike="noStrike">
                <a:solidFill>
                  <a:srgbClr val="660033"/>
                </a:solidFill>
                <a:latin typeface="Arial"/>
                <a:ea typeface="Arial"/>
                <a:cs typeface="Arial"/>
                <a:sym typeface="Arial"/>
              </a:rPr>
              <a:t>Collecting the data for the social and biological factors causing heart disease,</a:t>
            </a:r>
            <a:endParaRPr b="0" i="0" sz="1400" u="none" cap="none" strike="noStrike">
              <a:solidFill>
                <a:srgbClr val="000000"/>
              </a:solidFill>
              <a:latin typeface="Arial"/>
              <a:ea typeface="Arial"/>
              <a:cs typeface="Arial"/>
              <a:sym typeface="Arial"/>
            </a:endParaRPr>
          </a:p>
          <a:p>
            <a:pPr indent="-285750" lvl="0" marL="285750" marR="0" rtl="0" algn="l">
              <a:lnSpc>
                <a:spcPct val="200000"/>
              </a:lnSpc>
              <a:spcBef>
                <a:spcPts val="0"/>
              </a:spcBef>
              <a:spcAft>
                <a:spcPts val="0"/>
              </a:spcAft>
              <a:buClr>
                <a:srgbClr val="660033"/>
              </a:buClr>
              <a:buSzPts val="1800"/>
              <a:buFont typeface="Arial"/>
              <a:buChar char="•"/>
            </a:pPr>
            <a:r>
              <a:rPr b="1" i="0" lang="en-US" sz="1800" u="none" cap="none" strike="noStrike">
                <a:solidFill>
                  <a:srgbClr val="660033"/>
                </a:solidFill>
                <a:latin typeface="Arial"/>
                <a:ea typeface="Arial"/>
                <a:cs typeface="Arial"/>
                <a:sym typeface="Arial"/>
              </a:rPr>
              <a:t>Collecting the patients data along with their medical records.</a:t>
            </a:r>
            <a:endParaRPr b="0" i="0" sz="1400" u="none" cap="none" strike="noStrike">
              <a:solidFill>
                <a:srgbClr val="000000"/>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1800"/>
              <a:buFont typeface="Arial"/>
              <a:buNone/>
            </a:pPr>
            <a:r>
              <a:t/>
            </a:r>
            <a:endParaRPr b="1" i="0" sz="1800" u="none" cap="none" strike="noStrike">
              <a:solidFill>
                <a:srgbClr val="660033"/>
              </a:solidFill>
              <a:latin typeface="Arial"/>
              <a:ea typeface="Arial"/>
              <a:cs typeface="Arial"/>
              <a:sym typeface="Arial"/>
            </a:endParaRPr>
          </a:p>
        </p:txBody>
      </p:sp>
      <p:sp>
        <p:nvSpPr>
          <p:cNvPr id="144" name="Google Shape;144;p6"/>
          <p:cNvSpPr txBox="1"/>
          <p:nvPr/>
        </p:nvSpPr>
        <p:spPr>
          <a:xfrm>
            <a:off x="595183" y="3068939"/>
            <a:ext cx="228363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660033"/>
                </a:solidFill>
                <a:latin typeface="Arial"/>
                <a:ea typeface="Arial"/>
                <a:cs typeface="Arial"/>
                <a:sym typeface="Arial"/>
              </a:rPr>
              <a:t>Workflow Diagram:</a:t>
            </a:r>
            <a:endParaRPr b="0" i="0" sz="1400" u="none" cap="none" strike="noStrike">
              <a:solidFill>
                <a:srgbClr val="000000"/>
              </a:solidFill>
              <a:latin typeface="Arial"/>
              <a:ea typeface="Arial"/>
              <a:cs typeface="Arial"/>
              <a:sym typeface="Arial"/>
            </a:endParaRPr>
          </a:p>
        </p:txBody>
      </p:sp>
      <p:sp>
        <p:nvSpPr>
          <p:cNvPr id="145" name="Google Shape;145;p6"/>
          <p:cNvSpPr txBox="1"/>
          <p:nvPr/>
        </p:nvSpPr>
        <p:spPr>
          <a:xfrm>
            <a:off x="595184" y="6543654"/>
            <a:ext cx="1422400" cy="22220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660033"/>
                </a:solidFill>
                <a:latin typeface="Arial"/>
                <a:ea typeface="Arial"/>
                <a:cs typeface="Arial"/>
                <a:sym typeface="Arial"/>
              </a:rPr>
              <a:t>7 February 2022</a:t>
            </a:r>
            <a:endParaRPr b="0" i="0" sz="1400" u="none" cap="none" strike="noStrike">
              <a:solidFill>
                <a:srgbClr val="000000"/>
              </a:solidFill>
              <a:latin typeface="Arial"/>
              <a:ea typeface="Arial"/>
              <a:cs typeface="Arial"/>
              <a:sym typeface="Arial"/>
            </a:endParaRPr>
          </a:p>
        </p:txBody>
      </p:sp>
      <p:sp>
        <p:nvSpPr>
          <p:cNvPr id="146" name="Google Shape;146;p6"/>
          <p:cNvSpPr txBox="1"/>
          <p:nvPr/>
        </p:nvSpPr>
        <p:spPr>
          <a:xfrm>
            <a:off x="5042622" y="6525344"/>
            <a:ext cx="2263761"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660033"/>
                </a:solidFill>
                <a:latin typeface="Arial"/>
                <a:ea typeface="Arial"/>
                <a:cs typeface="Arial"/>
                <a:sym typeface="Arial"/>
              </a:rPr>
              <a:t>INT 300 Internship II : First Review</a:t>
            </a:r>
            <a:endParaRPr b="0" i="0" sz="1400" u="none" cap="none" strike="noStrike">
              <a:solidFill>
                <a:srgbClr val="000000"/>
              </a:solidFill>
              <a:latin typeface="Arial"/>
              <a:ea typeface="Arial"/>
              <a:cs typeface="Arial"/>
              <a:sym typeface="Arial"/>
            </a:endParaRPr>
          </a:p>
        </p:txBody>
      </p:sp>
      <p:sp>
        <p:nvSpPr>
          <p:cNvPr id="147" name="Google Shape;147;p6"/>
          <p:cNvSpPr txBox="1"/>
          <p:nvPr/>
        </p:nvSpPr>
        <p:spPr>
          <a:xfrm>
            <a:off x="11787715" y="6459494"/>
            <a:ext cx="438150" cy="3905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fld id="{00000000-1234-1234-1234-123412341234}" type="slidenum">
              <a:rPr b="1" i="0" lang="en-US" sz="1000" u="none" cap="none" strike="noStrike">
                <a:solidFill>
                  <a:srgbClr val="660033"/>
                </a:solidFill>
                <a:latin typeface="Arial"/>
                <a:ea typeface="Arial"/>
                <a:cs typeface="Arial"/>
                <a:sym typeface="Arial"/>
              </a:rPr>
              <a:t>‹#›</a:t>
            </a:fld>
            <a:endParaRPr b="1" i="0" sz="1000" u="none" cap="none" strike="noStrike">
              <a:solidFill>
                <a:srgbClr val="660033"/>
              </a:solidFill>
              <a:latin typeface="Arial"/>
              <a:ea typeface="Arial"/>
              <a:cs typeface="Arial"/>
              <a:sym typeface="Arial"/>
            </a:endParaRPr>
          </a:p>
        </p:txBody>
      </p:sp>
      <p:pic>
        <p:nvPicPr>
          <p:cNvPr id="148" name="Google Shape;148;p6"/>
          <p:cNvPicPr preferRelativeResize="0"/>
          <p:nvPr/>
        </p:nvPicPr>
        <p:blipFill rotWithShape="1">
          <a:blip r:embed="rId3">
            <a:alphaModFix/>
          </a:blip>
          <a:srcRect b="0" l="0" r="0" t="0"/>
          <a:stretch/>
        </p:blipFill>
        <p:spPr>
          <a:xfrm>
            <a:off x="2787892" y="3516822"/>
            <a:ext cx="6773220" cy="283884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7"/>
          <p:cNvSpPr txBox="1"/>
          <p:nvPr/>
        </p:nvSpPr>
        <p:spPr>
          <a:xfrm>
            <a:off x="4620174" y="288327"/>
            <a:ext cx="3549305"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660033"/>
                </a:solidFill>
                <a:latin typeface="Arial"/>
                <a:ea typeface="Arial"/>
                <a:cs typeface="Arial"/>
                <a:sym typeface="Arial"/>
              </a:rPr>
              <a:t>METHODOLOGY - 3</a:t>
            </a:r>
            <a:endParaRPr b="1" i="0" sz="2800" u="none" cap="none" strike="noStrike">
              <a:solidFill>
                <a:srgbClr val="660033"/>
              </a:solidFill>
              <a:latin typeface="Arial"/>
              <a:ea typeface="Arial"/>
              <a:cs typeface="Arial"/>
              <a:sym typeface="Arial"/>
            </a:endParaRPr>
          </a:p>
        </p:txBody>
      </p:sp>
      <p:sp>
        <p:nvSpPr>
          <p:cNvPr id="154" name="Google Shape;154;p7"/>
          <p:cNvSpPr txBox="1"/>
          <p:nvPr/>
        </p:nvSpPr>
        <p:spPr>
          <a:xfrm>
            <a:off x="595183" y="997204"/>
            <a:ext cx="10395371" cy="1668405"/>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rgbClr val="000000"/>
              </a:buClr>
              <a:buSzPts val="1800"/>
              <a:buFont typeface="Arial"/>
              <a:buNone/>
            </a:pPr>
            <a:r>
              <a:rPr b="1" i="0" lang="en-US" sz="1800" u="none" cap="none" strike="noStrike">
                <a:solidFill>
                  <a:srgbClr val="660033"/>
                </a:solidFill>
                <a:latin typeface="Arial"/>
                <a:ea typeface="Arial"/>
                <a:cs typeface="Arial"/>
                <a:sym typeface="Arial"/>
              </a:rPr>
              <a:t>Description:</a:t>
            </a:r>
            <a:endParaRPr b="0" i="0" sz="1400" u="none" cap="none" strike="noStrike">
              <a:solidFill>
                <a:srgbClr val="000000"/>
              </a:solidFill>
              <a:latin typeface="Arial"/>
              <a:ea typeface="Arial"/>
              <a:cs typeface="Arial"/>
              <a:sym typeface="Arial"/>
            </a:endParaRPr>
          </a:p>
          <a:p>
            <a:pPr indent="-285750" lvl="0" marL="285750" marR="0" rtl="0" algn="l">
              <a:lnSpc>
                <a:spcPct val="200000"/>
              </a:lnSpc>
              <a:spcBef>
                <a:spcPts val="0"/>
              </a:spcBef>
              <a:spcAft>
                <a:spcPts val="0"/>
              </a:spcAft>
              <a:buClr>
                <a:srgbClr val="660033"/>
              </a:buClr>
              <a:buSzPts val="1800"/>
              <a:buFont typeface="Arial"/>
              <a:buChar char="•"/>
            </a:pPr>
            <a:r>
              <a:rPr b="1" i="0" lang="en-US" sz="1800" u="none" cap="none" strike="noStrike">
                <a:solidFill>
                  <a:srgbClr val="660033"/>
                </a:solidFill>
                <a:latin typeface="Arial"/>
                <a:ea typeface="Arial"/>
                <a:cs typeface="Arial"/>
                <a:sym typeface="Arial"/>
              </a:rPr>
              <a:t>Visualizing the data using measures and dimensions using Tableau.</a:t>
            </a:r>
            <a:endParaRPr b="0" i="0" sz="1400" u="none" cap="none" strike="noStrike">
              <a:solidFill>
                <a:srgbClr val="000000"/>
              </a:solidFill>
              <a:latin typeface="Arial"/>
              <a:ea typeface="Arial"/>
              <a:cs typeface="Arial"/>
              <a:sym typeface="Arial"/>
            </a:endParaRPr>
          </a:p>
          <a:p>
            <a:pPr indent="-285750" lvl="0" marL="285750" marR="0" rtl="0" algn="l">
              <a:lnSpc>
                <a:spcPct val="200000"/>
              </a:lnSpc>
              <a:spcBef>
                <a:spcPts val="0"/>
              </a:spcBef>
              <a:spcAft>
                <a:spcPts val="0"/>
              </a:spcAft>
              <a:buClr>
                <a:srgbClr val="660033"/>
              </a:buClr>
              <a:buSzPts val="1800"/>
              <a:buFont typeface="Arial"/>
              <a:buChar char="•"/>
            </a:pPr>
            <a:r>
              <a:rPr b="1" i="0" lang="en-US" sz="1800" u="none" cap="none" strike="noStrike">
                <a:solidFill>
                  <a:srgbClr val="660033"/>
                </a:solidFill>
                <a:latin typeface="Arial"/>
                <a:ea typeface="Arial"/>
                <a:cs typeface="Arial"/>
                <a:sym typeface="Arial"/>
              </a:rPr>
              <a:t>Creating dash-boards / story-boards.</a:t>
            </a:r>
            <a:endParaRPr b="0" i="0" sz="1400" u="none" cap="none" strike="noStrike">
              <a:solidFill>
                <a:srgbClr val="000000"/>
              </a:solidFill>
              <a:latin typeface="Arial"/>
              <a:ea typeface="Arial"/>
              <a:cs typeface="Arial"/>
              <a:sym typeface="Arial"/>
            </a:endParaRPr>
          </a:p>
        </p:txBody>
      </p:sp>
      <p:sp>
        <p:nvSpPr>
          <p:cNvPr id="155" name="Google Shape;155;p7"/>
          <p:cNvSpPr txBox="1"/>
          <p:nvPr/>
        </p:nvSpPr>
        <p:spPr>
          <a:xfrm>
            <a:off x="595183" y="3068939"/>
            <a:ext cx="228363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660033"/>
                </a:solidFill>
                <a:latin typeface="Arial"/>
                <a:ea typeface="Arial"/>
                <a:cs typeface="Arial"/>
                <a:sym typeface="Arial"/>
              </a:rPr>
              <a:t>Workflow Diagram:</a:t>
            </a:r>
            <a:endParaRPr b="0" i="0" sz="1400" u="none" cap="none" strike="noStrike">
              <a:solidFill>
                <a:srgbClr val="000000"/>
              </a:solidFill>
              <a:latin typeface="Arial"/>
              <a:ea typeface="Arial"/>
              <a:cs typeface="Arial"/>
              <a:sym typeface="Arial"/>
            </a:endParaRPr>
          </a:p>
        </p:txBody>
      </p:sp>
      <p:sp>
        <p:nvSpPr>
          <p:cNvPr id="156" name="Google Shape;156;p7"/>
          <p:cNvSpPr txBox="1"/>
          <p:nvPr/>
        </p:nvSpPr>
        <p:spPr>
          <a:xfrm>
            <a:off x="595184" y="6543654"/>
            <a:ext cx="1422400" cy="22220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660033"/>
                </a:solidFill>
                <a:latin typeface="Arial"/>
                <a:ea typeface="Arial"/>
                <a:cs typeface="Arial"/>
                <a:sym typeface="Arial"/>
              </a:rPr>
              <a:t>31 March 2022</a:t>
            </a:r>
            <a:endParaRPr b="0" i="0" sz="1400" u="none" cap="none" strike="noStrike">
              <a:solidFill>
                <a:srgbClr val="000000"/>
              </a:solidFill>
              <a:latin typeface="Arial"/>
              <a:ea typeface="Arial"/>
              <a:cs typeface="Arial"/>
              <a:sym typeface="Arial"/>
            </a:endParaRPr>
          </a:p>
        </p:txBody>
      </p:sp>
      <p:sp>
        <p:nvSpPr>
          <p:cNvPr id="157" name="Google Shape;157;p7"/>
          <p:cNvSpPr txBox="1"/>
          <p:nvPr/>
        </p:nvSpPr>
        <p:spPr>
          <a:xfrm>
            <a:off x="5042622" y="6525344"/>
            <a:ext cx="2543166" cy="24618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660033"/>
                </a:solidFill>
                <a:latin typeface="Arial"/>
                <a:ea typeface="Arial"/>
                <a:cs typeface="Arial"/>
                <a:sym typeface="Arial"/>
              </a:rPr>
              <a:t>INT 300 Internship II : Final</a:t>
            </a:r>
            <a:r>
              <a:rPr b="1" i="0" lang="en-US" sz="1000" u="none" cap="none" strike="noStrike">
                <a:solidFill>
                  <a:srgbClr val="660033"/>
                </a:solidFill>
                <a:latin typeface="Calibri"/>
                <a:ea typeface="Calibri"/>
                <a:cs typeface="Calibri"/>
                <a:sym typeface="Calibri"/>
              </a:rPr>
              <a:t> </a:t>
            </a:r>
            <a:r>
              <a:rPr b="1" i="0" lang="en-US" sz="1000" u="none" cap="none" strike="noStrike">
                <a:solidFill>
                  <a:srgbClr val="660033"/>
                </a:solidFill>
                <a:latin typeface="Arial"/>
                <a:ea typeface="Arial"/>
                <a:cs typeface="Arial"/>
                <a:sym typeface="Arial"/>
              </a:rPr>
              <a:t>Review</a:t>
            </a:r>
            <a:endParaRPr b="0" i="0" sz="1400" u="none" cap="none" strike="noStrike">
              <a:solidFill>
                <a:srgbClr val="000000"/>
              </a:solidFill>
              <a:latin typeface="Arial"/>
              <a:ea typeface="Arial"/>
              <a:cs typeface="Arial"/>
              <a:sym typeface="Arial"/>
            </a:endParaRPr>
          </a:p>
        </p:txBody>
      </p:sp>
      <p:sp>
        <p:nvSpPr>
          <p:cNvPr id="158" name="Google Shape;158;p7"/>
          <p:cNvSpPr txBox="1"/>
          <p:nvPr/>
        </p:nvSpPr>
        <p:spPr>
          <a:xfrm>
            <a:off x="11787715" y="6459494"/>
            <a:ext cx="438150" cy="3905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fld id="{00000000-1234-1234-1234-123412341234}" type="slidenum">
              <a:rPr b="1" i="0" lang="en-US" sz="1000" u="none" cap="none" strike="noStrike">
                <a:solidFill>
                  <a:srgbClr val="660033"/>
                </a:solidFill>
                <a:latin typeface="Arial"/>
                <a:ea typeface="Arial"/>
                <a:cs typeface="Arial"/>
                <a:sym typeface="Arial"/>
              </a:rPr>
              <a:t>‹#›</a:t>
            </a:fld>
            <a:endParaRPr b="1" i="0" sz="1000" u="none" cap="none" strike="noStrike">
              <a:solidFill>
                <a:srgbClr val="660033"/>
              </a:solidFill>
              <a:latin typeface="Arial"/>
              <a:ea typeface="Arial"/>
              <a:cs typeface="Arial"/>
              <a:sym typeface="Arial"/>
            </a:endParaRPr>
          </a:p>
        </p:txBody>
      </p:sp>
      <p:pic>
        <p:nvPicPr>
          <p:cNvPr id="159" name="Google Shape;159;p7"/>
          <p:cNvPicPr preferRelativeResize="0"/>
          <p:nvPr/>
        </p:nvPicPr>
        <p:blipFill rotWithShape="1">
          <a:blip r:embed="rId3">
            <a:alphaModFix/>
          </a:blip>
          <a:srcRect b="0" l="0" r="0" t="0"/>
          <a:stretch/>
        </p:blipFill>
        <p:spPr>
          <a:xfrm>
            <a:off x="2878822" y="3257527"/>
            <a:ext cx="5910616" cy="320196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8"/>
          <p:cNvSpPr txBox="1"/>
          <p:nvPr/>
        </p:nvSpPr>
        <p:spPr>
          <a:xfrm>
            <a:off x="4620174" y="288327"/>
            <a:ext cx="4813075" cy="52318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660033"/>
                </a:solidFill>
                <a:latin typeface="Arial"/>
                <a:ea typeface="Arial"/>
                <a:cs typeface="Arial"/>
                <a:sym typeface="Arial"/>
              </a:rPr>
              <a:t>METHODOLOGY – 2 and 4</a:t>
            </a:r>
            <a:endParaRPr b="1" i="0" sz="2800" u="none" cap="none" strike="noStrike">
              <a:solidFill>
                <a:srgbClr val="660033"/>
              </a:solidFill>
              <a:latin typeface="Arial"/>
              <a:ea typeface="Arial"/>
              <a:cs typeface="Arial"/>
              <a:sym typeface="Arial"/>
            </a:endParaRPr>
          </a:p>
        </p:txBody>
      </p:sp>
      <p:sp>
        <p:nvSpPr>
          <p:cNvPr id="165" name="Google Shape;165;p8"/>
          <p:cNvSpPr txBox="1"/>
          <p:nvPr/>
        </p:nvSpPr>
        <p:spPr>
          <a:xfrm>
            <a:off x="595183" y="997204"/>
            <a:ext cx="10395371" cy="1754286"/>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rgbClr val="000000"/>
              </a:buClr>
              <a:buSzPts val="1800"/>
              <a:buFont typeface="Arial"/>
              <a:buNone/>
            </a:pPr>
            <a:r>
              <a:rPr b="1" i="0" lang="en-US" sz="1800" u="none" cap="none" strike="noStrike">
                <a:solidFill>
                  <a:srgbClr val="660033"/>
                </a:solidFill>
                <a:latin typeface="Arial"/>
                <a:ea typeface="Arial"/>
                <a:cs typeface="Arial"/>
                <a:sym typeface="Arial"/>
              </a:rPr>
              <a:t>Description:</a:t>
            </a:r>
            <a:endParaRPr b="0" i="0" sz="1400" u="none" cap="none" strike="noStrike">
              <a:solidFill>
                <a:srgbClr val="000000"/>
              </a:solidFill>
              <a:latin typeface="Arial"/>
              <a:ea typeface="Arial"/>
              <a:cs typeface="Arial"/>
              <a:sym typeface="Arial"/>
            </a:endParaRPr>
          </a:p>
          <a:p>
            <a:pPr indent="-285750" lvl="0" marL="285750" marR="0" rtl="0" algn="l">
              <a:lnSpc>
                <a:spcPct val="200000"/>
              </a:lnSpc>
              <a:spcBef>
                <a:spcPts val="0"/>
              </a:spcBef>
              <a:spcAft>
                <a:spcPts val="0"/>
              </a:spcAft>
              <a:buClr>
                <a:srgbClr val="660033"/>
              </a:buClr>
              <a:buSzPts val="1800"/>
              <a:buFont typeface="Arial"/>
              <a:buChar char="•"/>
            </a:pPr>
            <a:r>
              <a:rPr b="1" i="0" lang="en-US" sz="1800" u="none" cap="none" strike="noStrike">
                <a:solidFill>
                  <a:srgbClr val="660033"/>
                </a:solidFill>
                <a:latin typeface="Arial"/>
                <a:ea typeface="Arial"/>
                <a:cs typeface="Arial"/>
                <a:sym typeface="Arial"/>
              </a:rPr>
              <a:t>Visualization using python.</a:t>
            </a:r>
            <a:endParaRPr b="0" i="0" sz="1400" u="none" cap="none" strike="noStrike">
              <a:solidFill>
                <a:srgbClr val="000000"/>
              </a:solidFill>
              <a:latin typeface="Arial"/>
              <a:ea typeface="Arial"/>
              <a:cs typeface="Arial"/>
              <a:sym typeface="Arial"/>
            </a:endParaRPr>
          </a:p>
          <a:p>
            <a:pPr indent="-285750" lvl="0" marL="285750" marR="0" rtl="0" algn="l">
              <a:lnSpc>
                <a:spcPct val="200000"/>
              </a:lnSpc>
              <a:spcBef>
                <a:spcPts val="0"/>
              </a:spcBef>
              <a:spcAft>
                <a:spcPts val="0"/>
              </a:spcAft>
              <a:buClr>
                <a:srgbClr val="660033"/>
              </a:buClr>
              <a:buSzPts val="1800"/>
              <a:buFont typeface="Arial"/>
              <a:buChar char="•"/>
            </a:pPr>
            <a:r>
              <a:rPr b="1" i="0" lang="en-US" sz="1800" u="none" cap="none" strike="noStrike">
                <a:solidFill>
                  <a:srgbClr val="660033"/>
                </a:solidFill>
                <a:latin typeface="Arial"/>
                <a:ea typeface="Arial"/>
                <a:cs typeface="Arial"/>
                <a:sym typeface="Arial"/>
              </a:rPr>
              <a:t>Creating ML models to predict accuracy.</a:t>
            </a:r>
            <a:endParaRPr b="0" i="0" sz="1400" u="none" cap="none" strike="noStrike">
              <a:solidFill>
                <a:srgbClr val="000000"/>
              </a:solidFill>
              <a:latin typeface="Arial"/>
              <a:ea typeface="Arial"/>
              <a:cs typeface="Arial"/>
              <a:sym typeface="Arial"/>
            </a:endParaRPr>
          </a:p>
        </p:txBody>
      </p:sp>
      <p:sp>
        <p:nvSpPr>
          <p:cNvPr id="166" name="Google Shape;166;p8"/>
          <p:cNvSpPr txBox="1"/>
          <p:nvPr/>
        </p:nvSpPr>
        <p:spPr>
          <a:xfrm>
            <a:off x="595183" y="3068939"/>
            <a:ext cx="228363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660033"/>
                </a:solidFill>
                <a:latin typeface="Arial"/>
                <a:ea typeface="Arial"/>
                <a:cs typeface="Arial"/>
                <a:sym typeface="Arial"/>
              </a:rPr>
              <a:t>Workflow Diagram:</a:t>
            </a:r>
            <a:endParaRPr b="0" i="0" sz="1400" u="none" cap="none" strike="noStrike">
              <a:solidFill>
                <a:srgbClr val="000000"/>
              </a:solidFill>
              <a:latin typeface="Arial"/>
              <a:ea typeface="Arial"/>
              <a:cs typeface="Arial"/>
              <a:sym typeface="Arial"/>
            </a:endParaRPr>
          </a:p>
        </p:txBody>
      </p:sp>
      <p:sp>
        <p:nvSpPr>
          <p:cNvPr id="167" name="Google Shape;167;p8"/>
          <p:cNvSpPr txBox="1"/>
          <p:nvPr/>
        </p:nvSpPr>
        <p:spPr>
          <a:xfrm>
            <a:off x="595184" y="6543654"/>
            <a:ext cx="1422400" cy="22220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660033"/>
                </a:solidFill>
                <a:latin typeface="Arial"/>
                <a:ea typeface="Arial"/>
                <a:cs typeface="Arial"/>
                <a:sym typeface="Arial"/>
              </a:rPr>
              <a:t>31 March 2022</a:t>
            </a:r>
            <a:endParaRPr b="0" i="0" sz="1400" u="none" cap="none" strike="noStrike">
              <a:solidFill>
                <a:srgbClr val="000000"/>
              </a:solidFill>
              <a:latin typeface="Arial"/>
              <a:ea typeface="Arial"/>
              <a:cs typeface="Arial"/>
              <a:sym typeface="Arial"/>
            </a:endParaRPr>
          </a:p>
        </p:txBody>
      </p:sp>
      <p:sp>
        <p:nvSpPr>
          <p:cNvPr id="168" name="Google Shape;168;p8"/>
          <p:cNvSpPr txBox="1"/>
          <p:nvPr/>
        </p:nvSpPr>
        <p:spPr>
          <a:xfrm>
            <a:off x="5042622" y="6525344"/>
            <a:ext cx="2449860" cy="24618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660033"/>
                </a:solidFill>
                <a:latin typeface="Arial"/>
                <a:ea typeface="Arial"/>
                <a:cs typeface="Arial"/>
                <a:sym typeface="Arial"/>
              </a:rPr>
              <a:t>INT 300 Internship II : Final Review</a:t>
            </a:r>
            <a:endParaRPr b="0" i="0" sz="1400" u="none" cap="none" strike="noStrike">
              <a:solidFill>
                <a:srgbClr val="000000"/>
              </a:solidFill>
              <a:latin typeface="Arial"/>
              <a:ea typeface="Arial"/>
              <a:cs typeface="Arial"/>
              <a:sym typeface="Arial"/>
            </a:endParaRPr>
          </a:p>
        </p:txBody>
      </p:sp>
      <p:sp>
        <p:nvSpPr>
          <p:cNvPr id="169" name="Google Shape;169;p8"/>
          <p:cNvSpPr txBox="1"/>
          <p:nvPr/>
        </p:nvSpPr>
        <p:spPr>
          <a:xfrm>
            <a:off x="11787715" y="6459494"/>
            <a:ext cx="438150" cy="3905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fld id="{00000000-1234-1234-1234-123412341234}" type="slidenum">
              <a:rPr b="1" i="0" lang="en-US" sz="1000" u="none" cap="none" strike="noStrike">
                <a:solidFill>
                  <a:srgbClr val="660033"/>
                </a:solidFill>
                <a:latin typeface="Arial"/>
                <a:ea typeface="Arial"/>
                <a:cs typeface="Arial"/>
                <a:sym typeface="Arial"/>
              </a:rPr>
              <a:t>‹#›</a:t>
            </a:fld>
            <a:endParaRPr b="1" i="0" sz="1000" u="none" cap="none" strike="noStrike">
              <a:solidFill>
                <a:srgbClr val="660033"/>
              </a:solidFill>
              <a:latin typeface="Arial"/>
              <a:ea typeface="Arial"/>
              <a:cs typeface="Arial"/>
              <a:sym typeface="Arial"/>
            </a:endParaRPr>
          </a:p>
        </p:txBody>
      </p:sp>
      <p:pic>
        <p:nvPicPr>
          <p:cNvPr id="170" name="Google Shape;170;p8"/>
          <p:cNvPicPr preferRelativeResize="0"/>
          <p:nvPr/>
        </p:nvPicPr>
        <p:blipFill rotWithShape="1">
          <a:blip r:embed="rId3">
            <a:alphaModFix/>
          </a:blip>
          <a:srcRect b="3333" l="2097" r="2532" t="5323"/>
          <a:stretch/>
        </p:blipFill>
        <p:spPr>
          <a:xfrm>
            <a:off x="2971933" y="3529909"/>
            <a:ext cx="7217096" cy="282540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9"/>
          <p:cNvSpPr txBox="1"/>
          <p:nvPr/>
        </p:nvSpPr>
        <p:spPr>
          <a:xfrm>
            <a:off x="4620174" y="288327"/>
            <a:ext cx="4813075" cy="52318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660033"/>
                </a:solidFill>
                <a:latin typeface="Arial"/>
                <a:ea typeface="Arial"/>
                <a:cs typeface="Arial"/>
                <a:sym typeface="Arial"/>
              </a:rPr>
              <a:t>METHODOLOGY – 5</a:t>
            </a:r>
            <a:endParaRPr b="1" i="0" sz="2800" u="none" cap="none" strike="noStrike">
              <a:solidFill>
                <a:srgbClr val="660033"/>
              </a:solidFill>
              <a:latin typeface="Arial"/>
              <a:ea typeface="Arial"/>
              <a:cs typeface="Arial"/>
              <a:sym typeface="Arial"/>
            </a:endParaRPr>
          </a:p>
        </p:txBody>
      </p:sp>
      <p:sp>
        <p:nvSpPr>
          <p:cNvPr id="176" name="Google Shape;176;p9"/>
          <p:cNvSpPr txBox="1"/>
          <p:nvPr/>
        </p:nvSpPr>
        <p:spPr>
          <a:xfrm>
            <a:off x="595183" y="997204"/>
            <a:ext cx="10395371" cy="1200288"/>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rgbClr val="000000"/>
              </a:buClr>
              <a:buSzPts val="1800"/>
              <a:buFont typeface="Arial"/>
              <a:buNone/>
            </a:pPr>
            <a:r>
              <a:rPr b="1" i="0" lang="en-US" sz="1800" u="none" cap="none" strike="noStrike">
                <a:solidFill>
                  <a:srgbClr val="660033"/>
                </a:solidFill>
                <a:latin typeface="Arial"/>
                <a:ea typeface="Arial"/>
                <a:cs typeface="Arial"/>
                <a:sym typeface="Arial"/>
              </a:rPr>
              <a:t>Description:</a:t>
            </a:r>
            <a:endParaRPr b="0" i="0" sz="1400" u="none" cap="none" strike="noStrike">
              <a:solidFill>
                <a:srgbClr val="000000"/>
              </a:solidFill>
              <a:latin typeface="Arial"/>
              <a:ea typeface="Arial"/>
              <a:cs typeface="Arial"/>
              <a:sym typeface="Arial"/>
            </a:endParaRPr>
          </a:p>
          <a:p>
            <a:pPr indent="-285750" lvl="0" marL="285750" marR="0" rtl="0" algn="l">
              <a:lnSpc>
                <a:spcPct val="200000"/>
              </a:lnSpc>
              <a:spcBef>
                <a:spcPts val="0"/>
              </a:spcBef>
              <a:spcAft>
                <a:spcPts val="0"/>
              </a:spcAft>
              <a:buClr>
                <a:srgbClr val="660033"/>
              </a:buClr>
              <a:buSzPts val="1800"/>
              <a:buFont typeface="Arial"/>
              <a:buChar char="•"/>
            </a:pPr>
            <a:r>
              <a:rPr b="1" i="0" lang="en-US" sz="1800" u="none" cap="none" strike="noStrike">
                <a:solidFill>
                  <a:srgbClr val="660033"/>
                </a:solidFill>
                <a:latin typeface="Arial"/>
                <a:ea typeface="Arial"/>
                <a:cs typeface="Arial"/>
                <a:sym typeface="Arial"/>
              </a:rPr>
              <a:t>Webpage.</a:t>
            </a:r>
            <a:endParaRPr b="0" i="0" sz="1400" u="none" cap="none" strike="noStrike">
              <a:solidFill>
                <a:srgbClr val="000000"/>
              </a:solidFill>
              <a:latin typeface="Arial"/>
              <a:ea typeface="Arial"/>
              <a:cs typeface="Arial"/>
              <a:sym typeface="Arial"/>
            </a:endParaRPr>
          </a:p>
        </p:txBody>
      </p:sp>
      <p:sp>
        <p:nvSpPr>
          <p:cNvPr id="177" name="Google Shape;177;p9"/>
          <p:cNvSpPr txBox="1"/>
          <p:nvPr/>
        </p:nvSpPr>
        <p:spPr>
          <a:xfrm>
            <a:off x="595183" y="2935774"/>
            <a:ext cx="228363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660033"/>
                </a:solidFill>
                <a:latin typeface="Arial"/>
                <a:ea typeface="Arial"/>
                <a:cs typeface="Arial"/>
                <a:sym typeface="Arial"/>
              </a:rPr>
              <a:t>Workflow Diagram:</a:t>
            </a:r>
            <a:endParaRPr b="0" i="0" sz="1400" u="none" cap="none" strike="noStrike">
              <a:solidFill>
                <a:srgbClr val="000000"/>
              </a:solidFill>
              <a:latin typeface="Arial"/>
              <a:ea typeface="Arial"/>
              <a:cs typeface="Arial"/>
              <a:sym typeface="Arial"/>
            </a:endParaRPr>
          </a:p>
        </p:txBody>
      </p:sp>
      <p:sp>
        <p:nvSpPr>
          <p:cNvPr id="178" name="Google Shape;178;p9"/>
          <p:cNvSpPr txBox="1"/>
          <p:nvPr/>
        </p:nvSpPr>
        <p:spPr>
          <a:xfrm>
            <a:off x="595184" y="6543654"/>
            <a:ext cx="1422400" cy="22220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660033"/>
                </a:solidFill>
                <a:latin typeface="Arial"/>
                <a:ea typeface="Arial"/>
                <a:cs typeface="Arial"/>
                <a:sym typeface="Arial"/>
              </a:rPr>
              <a:t>31 March 2022</a:t>
            </a:r>
            <a:endParaRPr b="0" i="0" sz="1400" u="none" cap="none" strike="noStrike">
              <a:solidFill>
                <a:srgbClr val="000000"/>
              </a:solidFill>
              <a:latin typeface="Arial"/>
              <a:ea typeface="Arial"/>
              <a:cs typeface="Arial"/>
              <a:sym typeface="Arial"/>
            </a:endParaRPr>
          </a:p>
        </p:txBody>
      </p:sp>
      <p:sp>
        <p:nvSpPr>
          <p:cNvPr id="179" name="Google Shape;179;p9"/>
          <p:cNvSpPr txBox="1"/>
          <p:nvPr/>
        </p:nvSpPr>
        <p:spPr>
          <a:xfrm>
            <a:off x="5042622" y="6525344"/>
            <a:ext cx="2449860" cy="24618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660033"/>
                </a:solidFill>
                <a:latin typeface="Arial"/>
                <a:ea typeface="Arial"/>
                <a:cs typeface="Arial"/>
                <a:sym typeface="Arial"/>
              </a:rPr>
              <a:t>INT 300 Internship II : Final Review</a:t>
            </a:r>
            <a:endParaRPr b="0" i="0" sz="1400" u="none" cap="none" strike="noStrike">
              <a:solidFill>
                <a:srgbClr val="000000"/>
              </a:solidFill>
              <a:latin typeface="Arial"/>
              <a:ea typeface="Arial"/>
              <a:cs typeface="Arial"/>
              <a:sym typeface="Arial"/>
            </a:endParaRPr>
          </a:p>
        </p:txBody>
      </p:sp>
      <p:sp>
        <p:nvSpPr>
          <p:cNvPr id="180" name="Google Shape;180;p9"/>
          <p:cNvSpPr txBox="1"/>
          <p:nvPr/>
        </p:nvSpPr>
        <p:spPr>
          <a:xfrm>
            <a:off x="11787715" y="6459494"/>
            <a:ext cx="438150" cy="3905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fld id="{00000000-1234-1234-1234-123412341234}" type="slidenum">
              <a:rPr b="1" i="0" lang="en-US" sz="1000" u="none" cap="none" strike="noStrike">
                <a:solidFill>
                  <a:srgbClr val="660033"/>
                </a:solidFill>
                <a:latin typeface="Arial"/>
                <a:ea typeface="Arial"/>
                <a:cs typeface="Arial"/>
                <a:sym typeface="Arial"/>
              </a:rPr>
              <a:t>‹#›</a:t>
            </a:fld>
            <a:endParaRPr b="1" i="0" sz="1000" u="none" cap="none" strike="noStrike">
              <a:solidFill>
                <a:srgbClr val="660033"/>
              </a:solidFill>
              <a:latin typeface="Arial"/>
              <a:ea typeface="Arial"/>
              <a:cs typeface="Arial"/>
              <a:sym typeface="Arial"/>
            </a:endParaRPr>
          </a:p>
        </p:txBody>
      </p:sp>
      <p:pic>
        <p:nvPicPr>
          <p:cNvPr id="181" name="Google Shape;181;p9"/>
          <p:cNvPicPr preferRelativeResize="0"/>
          <p:nvPr/>
        </p:nvPicPr>
        <p:blipFill rotWithShape="1">
          <a:blip r:embed="rId3">
            <a:alphaModFix/>
          </a:blip>
          <a:srcRect b="0" l="0" r="0" t="0"/>
          <a:stretch/>
        </p:blipFill>
        <p:spPr>
          <a:xfrm>
            <a:off x="3813369" y="3429000"/>
            <a:ext cx="4725059" cy="29076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2022-03-29T07:23:02Z</dcterms:created>
  <dc:creator>Daphne Joanna S</dc:creator>
</cp:coreProperties>
</file>