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84CA-394C-8963-DB04-529840D008AC}"/>
              </a:ext>
            </a:extLst>
          </p:cNvPr>
          <p:cNvSpPr>
            <a:spLocks noGrp="1"/>
          </p:cNvSpPr>
          <p:nvPr>
            <p:ph type="ctrTitle"/>
          </p:nvPr>
        </p:nvSpPr>
        <p:spPr/>
        <p:txBody>
          <a:bodyPr/>
          <a:lstStyle/>
          <a:p>
            <a:r>
              <a:rPr lang="en-IN" dirty="0"/>
              <a:t>Text emotion detection</a:t>
            </a:r>
          </a:p>
        </p:txBody>
      </p:sp>
      <p:sp>
        <p:nvSpPr>
          <p:cNvPr id="3" name="Subtitle 2">
            <a:extLst>
              <a:ext uri="{FF2B5EF4-FFF2-40B4-BE49-F238E27FC236}">
                <a16:creationId xmlns:a16="http://schemas.microsoft.com/office/drawing/2014/main" id="{DA8B42B0-5E16-617A-CC0D-945ED0F06D22}"/>
              </a:ext>
            </a:extLst>
          </p:cNvPr>
          <p:cNvSpPr>
            <a:spLocks noGrp="1"/>
          </p:cNvSpPr>
          <p:nvPr>
            <p:ph type="subTitle" idx="1"/>
          </p:nvPr>
        </p:nvSpPr>
        <p:spPr/>
        <p:txBody>
          <a:bodyPr/>
          <a:lstStyle/>
          <a:p>
            <a:r>
              <a:rPr lang="en-IN" dirty="0"/>
              <a:t>By</a:t>
            </a:r>
          </a:p>
          <a:p>
            <a:r>
              <a:rPr lang="en-IN" dirty="0" err="1"/>
              <a:t>Kabilan</a:t>
            </a:r>
            <a:r>
              <a:rPr lang="en-IN" dirty="0"/>
              <a:t> c 312320205063</a:t>
            </a:r>
          </a:p>
          <a:p>
            <a:r>
              <a:rPr lang="en-IN" dirty="0"/>
              <a:t>MADHESH KUMAR S 312320205078</a:t>
            </a:r>
          </a:p>
        </p:txBody>
      </p:sp>
    </p:spTree>
    <p:extLst>
      <p:ext uri="{BB962C8B-B14F-4D97-AF65-F5344CB8AC3E}">
        <p14:creationId xmlns:p14="http://schemas.microsoft.com/office/powerpoint/2010/main" val="173991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6A21-79DB-2922-7264-E5823C3D2ADC}"/>
              </a:ext>
            </a:extLst>
          </p:cNvPr>
          <p:cNvSpPr>
            <a:spLocks noGrp="1"/>
          </p:cNvSpPr>
          <p:nvPr>
            <p:ph type="title"/>
          </p:nvPr>
        </p:nvSpPr>
        <p:spPr>
          <a:xfrm>
            <a:off x="1141413" y="618518"/>
            <a:ext cx="9905998" cy="641322"/>
          </a:xfrm>
        </p:spPr>
        <p:txBody>
          <a:bodyPr/>
          <a:lstStyle/>
          <a:p>
            <a:r>
              <a:rPr lang="en-IN" b="1" dirty="0">
                <a:solidFill>
                  <a:schemeClr val="bg1"/>
                </a:solidFill>
              </a:rPr>
              <a:t>General procedures</a:t>
            </a:r>
          </a:p>
        </p:txBody>
      </p:sp>
      <p:sp>
        <p:nvSpPr>
          <p:cNvPr id="3" name="Content Placeholder 2">
            <a:extLst>
              <a:ext uri="{FF2B5EF4-FFF2-40B4-BE49-F238E27FC236}">
                <a16:creationId xmlns:a16="http://schemas.microsoft.com/office/drawing/2014/main" id="{40689BFA-EFED-2171-CCA3-0AED5BA8B4FE}"/>
              </a:ext>
            </a:extLst>
          </p:cNvPr>
          <p:cNvSpPr>
            <a:spLocks noGrp="1"/>
          </p:cNvSpPr>
          <p:nvPr>
            <p:ph idx="1"/>
          </p:nvPr>
        </p:nvSpPr>
        <p:spPr>
          <a:xfrm>
            <a:off x="365760" y="1259840"/>
            <a:ext cx="11470640" cy="5222240"/>
          </a:xfrm>
        </p:spPr>
        <p:txBody>
          <a:bodyPr/>
          <a:lstStyle/>
          <a:p>
            <a:r>
              <a:rPr lang="en-IN" dirty="0"/>
              <a:t>Identifying Input</a:t>
            </a:r>
          </a:p>
          <a:p>
            <a:r>
              <a:rPr lang="en-IN" dirty="0" err="1"/>
              <a:t>Preprocessing</a:t>
            </a:r>
            <a:r>
              <a:rPr lang="en-IN" dirty="0"/>
              <a:t> of text</a:t>
            </a:r>
          </a:p>
          <a:p>
            <a:r>
              <a:rPr lang="en-IN" dirty="0"/>
              <a:t>Feature Extraction</a:t>
            </a:r>
          </a:p>
          <a:p>
            <a:r>
              <a:rPr lang="en-IN" dirty="0"/>
              <a:t>Model Development</a:t>
            </a:r>
          </a:p>
          <a:p>
            <a:r>
              <a:rPr lang="en-IN" dirty="0"/>
              <a:t>Model </a:t>
            </a:r>
            <a:r>
              <a:rPr lang="en-IN" dirty="0" err="1"/>
              <a:t>Assesment</a:t>
            </a:r>
            <a:endParaRPr lang="en-IN" dirty="0"/>
          </a:p>
        </p:txBody>
      </p:sp>
    </p:spTree>
    <p:extLst>
      <p:ext uri="{BB962C8B-B14F-4D97-AF65-F5344CB8AC3E}">
        <p14:creationId xmlns:p14="http://schemas.microsoft.com/office/powerpoint/2010/main" val="57084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56CA-C410-6F75-C952-9614BDBBBBCC}"/>
              </a:ext>
            </a:extLst>
          </p:cNvPr>
          <p:cNvSpPr>
            <a:spLocks noGrp="1"/>
          </p:cNvSpPr>
          <p:nvPr>
            <p:ph type="title"/>
          </p:nvPr>
        </p:nvSpPr>
        <p:spPr>
          <a:xfrm>
            <a:off x="1141413" y="213360"/>
            <a:ext cx="9905998" cy="508000"/>
          </a:xfrm>
        </p:spPr>
        <p:txBody>
          <a:bodyPr>
            <a:normAutofit fontScale="90000"/>
          </a:bodyPr>
          <a:lstStyle/>
          <a:p>
            <a:r>
              <a:rPr lang="en-IN" b="1" dirty="0">
                <a:solidFill>
                  <a:schemeClr val="bg1"/>
                </a:solidFill>
              </a:rPr>
              <a:t>IDENTIFYING INPUT </a:t>
            </a:r>
          </a:p>
        </p:txBody>
      </p:sp>
      <p:sp>
        <p:nvSpPr>
          <p:cNvPr id="3" name="Content Placeholder 2">
            <a:extLst>
              <a:ext uri="{FF2B5EF4-FFF2-40B4-BE49-F238E27FC236}">
                <a16:creationId xmlns:a16="http://schemas.microsoft.com/office/drawing/2014/main" id="{FC4DA0D1-76F3-A5B2-7443-6746BE336C57}"/>
              </a:ext>
            </a:extLst>
          </p:cNvPr>
          <p:cNvSpPr>
            <a:spLocks noGrp="1"/>
          </p:cNvSpPr>
          <p:nvPr>
            <p:ph idx="1"/>
          </p:nvPr>
        </p:nvSpPr>
        <p:spPr>
          <a:xfrm>
            <a:off x="599440" y="955040"/>
            <a:ext cx="11186160" cy="5384800"/>
          </a:xfrm>
        </p:spPr>
        <p:txBody>
          <a:bodyPr>
            <a:normAutofit fontScale="92500" lnSpcReduction="10000"/>
          </a:bodyPr>
          <a:lstStyle/>
          <a:p>
            <a:r>
              <a:rPr lang="en-US" b="0" i="0" dirty="0">
                <a:effectLst/>
                <a:latin typeface="Georgia" panose="02040502050405020303" pitchFamily="18" charset="0"/>
              </a:rPr>
              <a:t> The  datasets can include mainly the tweets, reviews, feedbacks, stories, etc. A dimensional model named valence, arousal dominance model (VAD) is used in the </a:t>
            </a:r>
            <a:r>
              <a:rPr lang="en-US" b="0" i="0" dirty="0" err="1">
                <a:effectLst/>
                <a:latin typeface="Georgia" panose="02040502050405020303" pitchFamily="18" charset="0"/>
              </a:rPr>
              <a:t>EmoBank</a:t>
            </a:r>
            <a:r>
              <a:rPr lang="en-US" b="0" i="0" dirty="0">
                <a:effectLst/>
                <a:latin typeface="Georgia" panose="02040502050405020303" pitchFamily="18" charset="0"/>
              </a:rPr>
              <a:t> dataset collected from news, blogs, letters, etc. Many studies have acquired data from social media sites such as Twitter, YouTube, and Facebook and had it labeled by language and psychology experts in the literature. Data crawled from various social media platform's posts, blogs, e-commerce sites are usually unstructured and thus need to be processed to make it structured to reduce some additional computations outlined in the following section</a:t>
            </a:r>
          </a:p>
          <a:p>
            <a:r>
              <a:rPr lang="en-US" b="0" i="0" dirty="0">
                <a:effectLst/>
                <a:latin typeface="Georgia" panose="02040502050405020303" pitchFamily="18" charset="0"/>
              </a:rPr>
              <a:t>lists numerous sentiment and emotion analysis datasets that researchers have used to assess the effectiveness of their models. The most common datasets are </a:t>
            </a:r>
            <a:r>
              <a:rPr lang="en-US" b="0" i="0" dirty="0" err="1">
                <a:effectLst/>
                <a:latin typeface="Georgia" panose="02040502050405020303" pitchFamily="18" charset="0"/>
              </a:rPr>
              <a:t>SemEval</a:t>
            </a:r>
            <a:r>
              <a:rPr lang="en-US" b="0" i="0" dirty="0">
                <a:effectLst/>
                <a:latin typeface="Georgia" panose="02040502050405020303" pitchFamily="18" charset="0"/>
              </a:rPr>
              <a:t>, Stanford sentiment treebank (SST), international survey of emotional antecedents and reactions (ISEAR) in the field of sentiment and emotion analysis. </a:t>
            </a:r>
            <a:r>
              <a:rPr lang="en-US" b="0" i="0" dirty="0" err="1">
                <a:effectLst/>
                <a:latin typeface="Georgia" panose="02040502050405020303" pitchFamily="18" charset="0"/>
              </a:rPr>
              <a:t>SemEval</a:t>
            </a:r>
            <a:r>
              <a:rPr lang="en-US" b="0" i="0" dirty="0">
                <a:effectLst/>
                <a:latin typeface="Georgia" panose="02040502050405020303" pitchFamily="18" charset="0"/>
              </a:rPr>
              <a:t> and SST datasets have various variants which differ in terms of domain, size, etc.. </a:t>
            </a:r>
          </a:p>
          <a:p>
            <a:endParaRPr lang="en-IN" dirty="0"/>
          </a:p>
        </p:txBody>
      </p:sp>
    </p:spTree>
    <p:extLst>
      <p:ext uri="{BB962C8B-B14F-4D97-AF65-F5344CB8AC3E}">
        <p14:creationId xmlns:p14="http://schemas.microsoft.com/office/powerpoint/2010/main" val="90748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40DE-82BB-A611-3C21-4E35BD440720}"/>
              </a:ext>
            </a:extLst>
          </p:cNvPr>
          <p:cNvSpPr>
            <a:spLocks noGrp="1"/>
          </p:cNvSpPr>
          <p:nvPr>
            <p:ph type="title"/>
          </p:nvPr>
        </p:nvSpPr>
        <p:spPr>
          <a:xfrm>
            <a:off x="1141413" y="618518"/>
            <a:ext cx="9905998" cy="539722"/>
          </a:xfrm>
        </p:spPr>
        <p:txBody>
          <a:bodyPr>
            <a:normAutofit fontScale="90000"/>
          </a:bodyPr>
          <a:lstStyle/>
          <a:p>
            <a:r>
              <a:rPr lang="en-IN" b="1" dirty="0" err="1">
                <a:solidFill>
                  <a:schemeClr val="bg1"/>
                </a:solidFill>
              </a:rPr>
              <a:t>Preprocessing</a:t>
            </a:r>
            <a:r>
              <a:rPr lang="en-IN" b="1" dirty="0">
                <a:solidFill>
                  <a:schemeClr val="bg1"/>
                </a:solidFill>
              </a:rPr>
              <a:t> of text</a:t>
            </a:r>
          </a:p>
        </p:txBody>
      </p:sp>
      <p:sp>
        <p:nvSpPr>
          <p:cNvPr id="3" name="Content Placeholder 2">
            <a:extLst>
              <a:ext uri="{FF2B5EF4-FFF2-40B4-BE49-F238E27FC236}">
                <a16:creationId xmlns:a16="http://schemas.microsoft.com/office/drawing/2014/main" id="{A26B9EDC-1FC2-BF84-34EB-5AAFE45D4011}"/>
              </a:ext>
            </a:extLst>
          </p:cNvPr>
          <p:cNvSpPr>
            <a:spLocks noGrp="1"/>
          </p:cNvSpPr>
          <p:nvPr>
            <p:ph idx="1"/>
          </p:nvPr>
        </p:nvSpPr>
        <p:spPr>
          <a:xfrm>
            <a:off x="396240" y="1158240"/>
            <a:ext cx="11440160" cy="5323840"/>
          </a:xfrm>
        </p:spPr>
        <p:txBody>
          <a:bodyPr>
            <a:normAutofit fontScale="92500"/>
          </a:bodyPr>
          <a:lstStyle/>
          <a:p>
            <a:r>
              <a:rPr lang="en-US" b="0" i="0" dirty="0">
                <a:effectLst/>
                <a:latin typeface="Georgia" panose="02040502050405020303" pitchFamily="18" charset="0"/>
              </a:rPr>
              <a:t>On social media, people usually communicate their feelings and emotions in effortless ways. As a result, the data obtained from these social media platform's posts, audits, comments, remarks, and criticisms are highly unstructured, making sentiment and emotion analysis difficult for machines. As a result, pre-processing is a critical stage in data cleaning since the data quality significantly impacts many approaches that follow pre-processing .The organization of a dataset necessitates pre-processing, including tokenization, stop word removal, POS tagging, etc.</a:t>
            </a:r>
          </a:p>
          <a:p>
            <a:r>
              <a:rPr lang="en-US" b="0" i="0" dirty="0">
                <a:effectLst/>
                <a:latin typeface="Georgia" panose="02040502050405020303" pitchFamily="18" charset="0"/>
              </a:rPr>
              <a:t>Tokenization is the process of breaking down either the whole document or paragraph or just one sentence into chunks of words called tokens .For instance, consider the sentence “this place is so beautiful” and post-tokenization, it will become 'this,' "place," is, "so," beautiful.’ It is essential to normalize the text for achieving uniformity in data by converting the text into standard form, correcting the spelling of words, etc. </a:t>
            </a:r>
          </a:p>
          <a:p>
            <a:endParaRPr lang="en-US" b="0" i="0" dirty="0">
              <a:solidFill>
                <a:srgbClr val="333333"/>
              </a:solidFill>
              <a:effectLst/>
              <a:latin typeface="Georgia" panose="02040502050405020303" pitchFamily="18" charset="0"/>
            </a:endParaRPr>
          </a:p>
          <a:p>
            <a:endParaRPr lang="en-US" b="0"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46643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67E2-FDE9-72FF-695E-34513ABF29E5}"/>
              </a:ext>
            </a:extLst>
          </p:cNvPr>
          <p:cNvSpPr>
            <a:spLocks noGrp="1"/>
          </p:cNvSpPr>
          <p:nvPr>
            <p:ph type="title"/>
          </p:nvPr>
        </p:nvSpPr>
        <p:spPr>
          <a:xfrm flipV="1">
            <a:off x="1141413" y="568960"/>
            <a:ext cx="9905998" cy="4955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964CC45-AC10-7E46-78DF-B4682F7F6CE0}"/>
              </a:ext>
            </a:extLst>
          </p:cNvPr>
          <p:cNvSpPr>
            <a:spLocks noGrp="1"/>
          </p:cNvSpPr>
          <p:nvPr>
            <p:ph idx="1"/>
          </p:nvPr>
        </p:nvSpPr>
        <p:spPr>
          <a:xfrm>
            <a:off x="365760" y="618518"/>
            <a:ext cx="11511280" cy="5763204"/>
          </a:xfrm>
        </p:spPr>
        <p:txBody>
          <a:bodyPr>
            <a:normAutofit fontScale="92500" lnSpcReduction="10000"/>
          </a:bodyPr>
          <a:lstStyle/>
          <a:p>
            <a:pPr algn="l"/>
            <a:r>
              <a:rPr lang="en-US" b="0" i="0" dirty="0">
                <a:effectLst/>
                <a:latin typeface="Georgia" panose="02040502050405020303" pitchFamily="18" charset="0"/>
              </a:rPr>
              <a:t>Unnecessary words like articles and some prepositions that do not contribute toward emotion recognition and sentiment analysis must be removed. For instance, stop words like "is," "at," "an," "the" have nothing to do with sentiments, so these need to be removed to avoid unnecessary computations POS tagging is the way to identify different parts of speech in a sentence. This step is beneficial in finding various aspects from a sentence that are generally described by nouns or noun phrases while sentiments and emotions are conveyed by adjectives .</a:t>
            </a:r>
          </a:p>
          <a:p>
            <a:pPr algn="l"/>
            <a:r>
              <a:rPr lang="en-US" b="0" i="0" dirty="0">
                <a:effectLst/>
                <a:latin typeface="Georgia" panose="02040502050405020303" pitchFamily="18" charset="0"/>
              </a:rPr>
              <a:t>Stemming and lemmatization are two crucial steps of pre-processing. In stemming, words are converted to their root form by truncating suffixes. For example, the terms "argued" and "argue" become "argue." This process reduces the unwanted computation of sentence .Lemmatization involves morphological analysis to remove inflectional endings from a token to turn it into the base word lemma .For instance, the term "caught" is converted into "catch" .The authors concluded that removing numbers and lemmatization enhanced accuracy, whereas removing punctuation did not affect accuracy.</a:t>
            </a:r>
          </a:p>
          <a:p>
            <a:endParaRPr lang="en-IN" dirty="0"/>
          </a:p>
        </p:txBody>
      </p:sp>
    </p:spTree>
    <p:extLst>
      <p:ext uri="{BB962C8B-B14F-4D97-AF65-F5344CB8AC3E}">
        <p14:creationId xmlns:p14="http://schemas.microsoft.com/office/powerpoint/2010/main" val="111389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D460-44CC-252E-74B1-4CB9C5BDC791}"/>
              </a:ext>
            </a:extLst>
          </p:cNvPr>
          <p:cNvSpPr>
            <a:spLocks noGrp="1"/>
          </p:cNvSpPr>
          <p:nvPr>
            <p:ph type="title"/>
          </p:nvPr>
        </p:nvSpPr>
        <p:spPr>
          <a:xfrm>
            <a:off x="1141413" y="618518"/>
            <a:ext cx="9905998" cy="367002"/>
          </a:xfrm>
        </p:spPr>
        <p:txBody>
          <a:bodyPr>
            <a:normAutofit fontScale="90000"/>
          </a:bodyPr>
          <a:lstStyle/>
          <a:p>
            <a:r>
              <a:rPr lang="en-IN" b="1" dirty="0">
                <a:solidFill>
                  <a:schemeClr val="bg1"/>
                </a:solidFill>
              </a:rPr>
              <a:t>Feature extraction</a:t>
            </a:r>
          </a:p>
        </p:txBody>
      </p:sp>
      <p:sp>
        <p:nvSpPr>
          <p:cNvPr id="3" name="Content Placeholder 2">
            <a:extLst>
              <a:ext uri="{FF2B5EF4-FFF2-40B4-BE49-F238E27FC236}">
                <a16:creationId xmlns:a16="http://schemas.microsoft.com/office/drawing/2014/main" id="{600E6E71-7FE0-A481-FF51-0BA87C0B29AF}"/>
              </a:ext>
            </a:extLst>
          </p:cNvPr>
          <p:cNvSpPr>
            <a:spLocks noGrp="1"/>
          </p:cNvSpPr>
          <p:nvPr>
            <p:ph idx="1"/>
          </p:nvPr>
        </p:nvSpPr>
        <p:spPr>
          <a:xfrm>
            <a:off x="375920" y="985520"/>
            <a:ext cx="11501120" cy="5253962"/>
          </a:xfrm>
        </p:spPr>
        <p:txBody>
          <a:bodyPr>
            <a:normAutofit fontScale="77500" lnSpcReduction="20000"/>
          </a:bodyPr>
          <a:lstStyle/>
          <a:p>
            <a:r>
              <a:rPr lang="en-US" b="0" i="0" dirty="0">
                <a:effectLst/>
                <a:latin typeface="Georgia" panose="02040502050405020303" pitchFamily="18" charset="0"/>
              </a:rPr>
              <a:t>The machine understands text in terms of numbers. The process of converting or mapping the text or words to real-valued vectors is called word vectorization or word embedding. It is a feature extraction technique where in a document is broken down into sentences that are further broken into words; after that, the feature map or matrix is built. In the resulting matrix, each row represents a sentence or document while each feature column represents a word in the dictionary, and the values present in the cells of the feature map generally signify the count of the word in the sentence or document. </a:t>
            </a:r>
          </a:p>
          <a:p>
            <a:r>
              <a:rPr lang="en-US" b="0" i="0" dirty="0">
                <a:effectLst/>
                <a:latin typeface="Georgia" panose="02040502050405020303" pitchFamily="18" charset="0"/>
              </a:rPr>
              <a:t>To carry out feature extraction, one of the most straightforward methods used is 'Bag of Words' (BOW), in which a fixed-length vector of the count is defined where each entry corresponds to a word in a pre-defined dictionary of words. The word in a sentence is assigned a count of 0 if it is not present in the pre-defined dictionary, otherwise a count of greater than or equal to 1 depending on how many times it appears in the sentence. That is why the length of the vector is always equal to the words present in the dictionary. The advantage of this technique is its easy implementation but has significant drawbacks as it leads to a sparse matrix, loses the order of words in the sentence, and does not capture the meaning of a sentence For example, to represent the text “are you enjoying reading” from the pre-defined dictionary I, Hope, you, are, enjoying, reading would be (0,0,1,1,1,1). However, these representations can be improved by pre-processing of text and by utilizing n-gram, TF-IDF.</a:t>
            </a:r>
            <a:endParaRPr lang="en-IN" dirty="0"/>
          </a:p>
        </p:txBody>
      </p:sp>
    </p:spTree>
    <p:extLst>
      <p:ext uri="{BB962C8B-B14F-4D97-AF65-F5344CB8AC3E}">
        <p14:creationId xmlns:p14="http://schemas.microsoft.com/office/powerpoint/2010/main" val="99322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B6A-BEC8-F856-CEC9-0CD353FA7027}"/>
              </a:ext>
            </a:extLst>
          </p:cNvPr>
          <p:cNvSpPr>
            <a:spLocks noGrp="1"/>
          </p:cNvSpPr>
          <p:nvPr>
            <p:ph type="title"/>
          </p:nvPr>
        </p:nvSpPr>
        <p:spPr>
          <a:xfrm>
            <a:off x="1141412" y="303558"/>
            <a:ext cx="9905998" cy="610842"/>
          </a:xfrm>
        </p:spPr>
        <p:txBody>
          <a:bodyPr>
            <a:normAutofit fontScale="90000"/>
          </a:bodyPr>
          <a:lstStyle/>
          <a:p>
            <a:r>
              <a:rPr lang="en-US" b="0" i="0" dirty="0">
                <a:solidFill>
                  <a:srgbClr val="222222"/>
                </a:solidFill>
                <a:effectLst/>
                <a:latin typeface="-apple-system"/>
              </a:rPr>
              <a:t>Techniques for emotion detection</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B3639B22-9EF2-E957-CB68-5AF33E221B34}"/>
              </a:ext>
            </a:extLst>
          </p:cNvPr>
          <p:cNvSpPr>
            <a:spLocks noGrp="1"/>
          </p:cNvSpPr>
          <p:nvPr>
            <p:ph idx="1"/>
          </p:nvPr>
        </p:nvSpPr>
        <p:spPr>
          <a:xfrm>
            <a:off x="528320" y="629920"/>
            <a:ext cx="11338560" cy="5924522"/>
          </a:xfrm>
        </p:spPr>
        <p:txBody>
          <a:bodyPr/>
          <a:lstStyle/>
          <a:p>
            <a:r>
              <a:rPr lang="en-US" b="0" i="0" dirty="0">
                <a:solidFill>
                  <a:srgbClr val="333333"/>
                </a:solidFill>
                <a:effectLst/>
                <a:latin typeface="Georgia" panose="02040502050405020303" pitchFamily="18" charset="0"/>
              </a:rPr>
              <a:t> </a:t>
            </a:r>
            <a:r>
              <a:rPr lang="en-US" b="0" i="0" dirty="0">
                <a:effectLst/>
                <a:latin typeface="Georgia" panose="02040502050405020303" pitchFamily="18" charset="0"/>
              </a:rPr>
              <a:t>various techniques for sentiment analysis and emotion detection which are broadly classified into a lexicon-based approach, machine learning-based approach, deep learning-based approach. The hybrid approach is a combination of statistical and machine learning approaches to overcome the drawbacks of both approaches. </a:t>
            </a:r>
            <a:endParaRPr lang="en-IN" dirty="0"/>
          </a:p>
        </p:txBody>
      </p:sp>
      <p:pic>
        <p:nvPicPr>
          <p:cNvPr id="5" name="Picture 4">
            <a:extLst>
              <a:ext uri="{FF2B5EF4-FFF2-40B4-BE49-F238E27FC236}">
                <a16:creationId xmlns:a16="http://schemas.microsoft.com/office/drawing/2014/main" id="{F75ADE09-5E3A-B69B-23DF-8F0A8EEA29F3}"/>
              </a:ext>
            </a:extLst>
          </p:cNvPr>
          <p:cNvPicPr>
            <a:picLocks noChangeAspect="1"/>
          </p:cNvPicPr>
          <p:nvPr/>
        </p:nvPicPr>
        <p:blipFill>
          <a:blip r:embed="rId2"/>
          <a:stretch>
            <a:fillRect/>
          </a:stretch>
        </p:blipFill>
        <p:spPr>
          <a:xfrm>
            <a:off x="3257145" y="2743200"/>
            <a:ext cx="5880909" cy="3907951"/>
          </a:xfrm>
          <a:prstGeom prst="rect">
            <a:avLst/>
          </a:prstGeom>
        </p:spPr>
      </p:pic>
    </p:spTree>
    <p:extLst>
      <p:ext uri="{BB962C8B-B14F-4D97-AF65-F5344CB8AC3E}">
        <p14:creationId xmlns:p14="http://schemas.microsoft.com/office/powerpoint/2010/main" val="113145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A10B-0122-5BFA-9F41-6607C07B6759}"/>
              </a:ext>
            </a:extLst>
          </p:cNvPr>
          <p:cNvSpPr>
            <a:spLocks noGrp="1"/>
          </p:cNvSpPr>
          <p:nvPr>
            <p:ph type="title"/>
          </p:nvPr>
        </p:nvSpPr>
        <p:spPr>
          <a:xfrm>
            <a:off x="1141413" y="618518"/>
            <a:ext cx="9905998" cy="153642"/>
          </a:xfrm>
        </p:spPr>
        <p:txBody>
          <a:bodyPr>
            <a:normAutofit fontScale="90000"/>
          </a:bodyPr>
          <a:lstStyle/>
          <a:p>
            <a:r>
              <a:rPr lang="en-IN" b="1" dirty="0">
                <a:solidFill>
                  <a:srgbClr val="222222"/>
                </a:solidFill>
                <a:latin typeface="-apple-system"/>
              </a:rPr>
              <a:t>EMOTION DETECTION</a:t>
            </a:r>
            <a:r>
              <a:rPr lang="en-IN" b="1" i="0" dirty="0">
                <a:solidFill>
                  <a:srgbClr val="222222"/>
                </a:solidFill>
                <a:effectLst/>
                <a:latin typeface="-apple-system"/>
              </a:rPr>
              <a:t> techniques</a:t>
            </a:r>
            <a:br>
              <a:rPr lang="en-IN" b="1"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582F9BA2-AD65-4520-5205-6D66251DBB55}"/>
              </a:ext>
            </a:extLst>
          </p:cNvPr>
          <p:cNvSpPr>
            <a:spLocks noGrp="1"/>
          </p:cNvSpPr>
          <p:nvPr>
            <p:ph idx="1"/>
          </p:nvPr>
        </p:nvSpPr>
        <p:spPr>
          <a:xfrm>
            <a:off x="284480" y="618518"/>
            <a:ext cx="11562080" cy="6026122"/>
          </a:xfrm>
        </p:spPr>
        <p:txBody>
          <a:bodyPr>
            <a:normAutofit fontScale="92500"/>
          </a:bodyPr>
          <a:lstStyle/>
          <a:p>
            <a:r>
              <a:rPr lang="en-US" b="1" i="1" dirty="0">
                <a:solidFill>
                  <a:srgbClr val="333333"/>
                </a:solidFill>
                <a:effectLst/>
                <a:latin typeface="Georgia" panose="02040502050405020303" pitchFamily="18" charset="0"/>
              </a:rPr>
              <a:t>Lexicon-based Approach</a:t>
            </a:r>
            <a:r>
              <a:rPr lang="en-US" b="1" i="0" dirty="0">
                <a:solidFill>
                  <a:srgbClr val="333333"/>
                </a:solidFill>
                <a:effectLst/>
                <a:latin typeface="Georgia" panose="02040502050405020303" pitchFamily="18" charset="0"/>
              </a:rPr>
              <a:t> </a:t>
            </a:r>
            <a:endParaRPr lang="en-IN" b="1" dirty="0"/>
          </a:p>
          <a:p>
            <a:r>
              <a:rPr lang="en-US" b="0" i="0" dirty="0">
                <a:effectLst/>
                <a:latin typeface="Georgia" panose="02040502050405020303" pitchFamily="18" charset="0"/>
              </a:rPr>
              <a:t>Its a keyword-based search approach that searches for emotion keywords assigned to some psychological states .The popular lexicons for emotion detection are WordNet-Affect and NRC word–emotion lexicon .WordNet-Affect is an extended form of WordNet which consists of affective words annotated with emotion labels. NRC lexicon consists of 14,182 words, each assigned to one particular emotion and two sentiments. These lexicons are categorical lexicons that tag each word with an emotional state for emotion classification.</a:t>
            </a:r>
          </a:p>
          <a:p>
            <a:r>
              <a:rPr lang="en-US" b="0" i="0" dirty="0">
                <a:effectLst/>
                <a:latin typeface="Georgia" panose="02040502050405020303" pitchFamily="18" charset="0"/>
              </a:rPr>
              <a:t> However, by ignoring the intensity of emotions, these traditional lexicons become less informative and less adaptable. Generally, researchers generate their lexicons and directly apply them for emotion analysis, but lexicons can also be used for feature extraction purposes. lexicon was created by increasing the number of words in the NRC emotion lexicon and semi-automatic translation using six online translators. Those entries obtained from at least three translators were considered pre-validated and then validated by the manual translator.</a:t>
            </a:r>
            <a:endParaRPr lang="en-IN" dirty="0"/>
          </a:p>
        </p:txBody>
      </p:sp>
    </p:spTree>
    <p:extLst>
      <p:ext uri="{BB962C8B-B14F-4D97-AF65-F5344CB8AC3E}">
        <p14:creationId xmlns:p14="http://schemas.microsoft.com/office/powerpoint/2010/main" val="33284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07FA-3D45-E76C-92B3-BDCB74DF6457}"/>
              </a:ext>
            </a:extLst>
          </p:cNvPr>
          <p:cNvSpPr>
            <a:spLocks noGrp="1"/>
          </p:cNvSpPr>
          <p:nvPr>
            <p:ph type="title"/>
          </p:nvPr>
        </p:nvSpPr>
        <p:spPr>
          <a:xfrm>
            <a:off x="1141413" y="618518"/>
            <a:ext cx="9905998"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43B30808-0895-AEA1-0B04-0F886ACEACC3}"/>
              </a:ext>
            </a:extLst>
          </p:cNvPr>
          <p:cNvSpPr>
            <a:spLocks noGrp="1"/>
          </p:cNvSpPr>
          <p:nvPr>
            <p:ph idx="1"/>
          </p:nvPr>
        </p:nvSpPr>
        <p:spPr>
          <a:xfrm>
            <a:off x="233680" y="111760"/>
            <a:ext cx="11602720" cy="6908801"/>
          </a:xfrm>
        </p:spPr>
        <p:txBody>
          <a:bodyPr>
            <a:normAutofit/>
          </a:bodyPr>
          <a:lstStyle/>
          <a:p>
            <a:r>
              <a:rPr lang="en-US" b="1" dirty="0">
                <a:solidFill>
                  <a:srgbClr val="333333"/>
                </a:solidFill>
                <a:effectLst/>
                <a:latin typeface="Georgia" panose="02040502050405020303" pitchFamily="18" charset="0"/>
              </a:rPr>
              <a:t>Machine Learning-based Techniques </a:t>
            </a:r>
          </a:p>
          <a:p>
            <a:r>
              <a:rPr lang="en-US" b="0" i="0" dirty="0">
                <a:effectLst/>
                <a:latin typeface="Georgia" panose="02040502050405020303" pitchFamily="18" charset="0"/>
              </a:rPr>
              <a:t>Emotion detection or classification may require different types of machine learning models such as Naïve Bayes, support vector machine, decision trees, </a:t>
            </a:r>
            <a:r>
              <a:rPr lang="en-US" b="0" i="0" dirty="0" err="1">
                <a:effectLst/>
                <a:latin typeface="Georgia" panose="02040502050405020303" pitchFamily="18" charset="0"/>
              </a:rPr>
              <a:t>etc.Extracted</a:t>
            </a:r>
            <a:r>
              <a:rPr lang="en-US" b="0" i="0" dirty="0">
                <a:effectLst/>
                <a:latin typeface="Georgia" panose="02040502050405020303" pitchFamily="18" charset="0"/>
              </a:rPr>
              <a:t> the emotions from multilingual texts collected from three different domains. The authors used a novel approach called rich site summary for data collection and applied SVM and Naïve Bayes machine learning algorithms for emotion classification of twitter text.</a:t>
            </a:r>
          </a:p>
          <a:p>
            <a:r>
              <a:rPr lang="en-US" b="1" dirty="0">
                <a:solidFill>
                  <a:schemeClr val="bg1"/>
                </a:solidFill>
                <a:effectLst/>
                <a:latin typeface="Georgia" panose="02040502050405020303" pitchFamily="18" charset="0"/>
              </a:rPr>
              <a:t>Deep Learning and Hybrid Technique</a:t>
            </a:r>
          </a:p>
          <a:p>
            <a:r>
              <a:rPr lang="en-US" b="0" i="0" dirty="0">
                <a:effectLst/>
                <a:latin typeface="Georgia" panose="02040502050405020303" pitchFamily="18" charset="0"/>
              </a:rPr>
              <a:t> Deep learning area is part of machine learning that processes information or signals in the same way as the human brain does. Deep learning models contain multiple layers of neurons. Thousands of neurons are interconnected to each other, which speeds up the processing in a parallel fashion. These representations are then concatenated and then passed to a mesh network for classification.</a:t>
            </a:r>
          </a:p>
        </p:txBody>
      </p:sp>
    </p:spTree>
    <p:extLst>
      <p:ext uri="{BB962C8B-B14F-4D97-AF65-F5344CB8AC3E}">
        <p14:creationId xmlns:p14="http://schemas.microsoft.com/office/powerpoint/2010/main" val="388956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05A7-F239-3752-7926-3FC27F575069}"/>
              </a:ext>
            </a:extLst>
          </p:cNvPr>
          <p:cNvSpPr>
            <a:spLocks noGrp="1"/>
          </p:cNvSpPr>
          <p:nvPr>
            <p:ph type="title"/>
          </p:nvPr>
        </p:nvSpPr>
        <p:spPr>
          <a:xfrm>
            <a:off x="1141413" y="618518"/>
            <a:ext cx="9905998" cy="316202"/>
          </a:xfrm>
        </p:spPr>
        <p:txBody>
          <a:bodyPr>
            <a:normAutofit fontScale="90000"/>
          </a:bodyPr>
          <a:lstStyle/>
          <a:p>
            <a:r>
              <a:rPr lang="en-IN" b="0" i="0" dirty="0">
                <a:solidFill>
                  <a:srgbClr val="222222"/>
                </a:solidFill>
                <a:effectLst/>
                <a:latin typeface="-apple-system"/>
              </a:rPr>
              <a:t> Model assessment</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1348D165-76FA-B069-B164-58FCFC4302FE}"/>
              </a:ext>
            </a:extLst>
          </p:cNvPr>
          <p:cNvSpPr>
            <a:spLocks noGrp="1"/>
          </p:cNvSpPr>
          <p:nvPr>
            <p:ph idx="1"/>
          </p:nvPr>
        </p:nvSpPr>
        <p:spPr>
          <a:xfrm>
            <a:off x="528320" y="782320"/>
            <a:ext cx="11125200" cy="5821680"/>
          </a:xfrm>
        </p:spPr>
        <p:txBody>
          <a:bodyPr/>
          <a:lstStyle/>
          <a:p>
            <a:r>
              <a:rPr lang="en-US" dirty="0">
                <a:latin typeface="Georgia" panose="02040502050405020303" pitchFamily="18" charset="0"/>
              </a:rPr>
              <a:t>T</a:t>
            </a:r>
            <a:r>
              <a:rPr lang="en-US" b="0" i="0" dirty="0">
                <a:effectLst/>
                <a:latin typeface="Georgia" panose="02040502050405020303" pitchFamily="18" charset="0"/>
              </a:rPr>
              <a:t>he model is compared with baseline models based on various parameters. There is a requirement of model evaluation metrics to quantify model performance. A confusion matrix is acquired, which provides the count of correct and incorrect judgments or predictions based on known actual values. This matrix displays true positive (TP), false negative (FN), false positive (FP), true negative (TN) values for data fitting based on positive and negative classes. Based on these values, researchers evaluated their model with metrics like accuracy, precision, and recall, F1 score, etc., </a:t>
            </a:r>
            <a:endParaRPr lang="en-IN" dirty="0"/>
          </a:p>
        </p:txBody>
      </p:sp>
    </p:spTree>
    <p:extLst>
      <p:ext uri="{BB962C8B-B14F-4D97-AF65-F5344CB8AC3E}">
        <p14:creationId xmlns:p14="http://schemas.microsoft.com/office/powerpoint/2010/main" val="83727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93FB-956B-2880-F94A-F209017E839C}"/>
              </a:ext>
            </a:extLst>
          </p:cNvPr>
          <p:cNvSpPr>
            <a:spLocks noGrp="1"/>
          </p:cNvSpPr>
          <p:nvPr>
            <p:ph type="title"/>
          </p:nvPr>
        </p:nvSpPr>
        <p:spPr>
          <a:xfrm>
            <a:off x="1141413" y="618518"/>
            <a:ext cx="9905998" cy="448281"/>
          </a:xfrm>
        </p:spPr>
        <p:txBody>
          <a:bodyPr>
            <a:normAutofit fontScale="90000"/>
          </a:bodyPr>
          <a:lstStyle/>
          <a:p>
            <a:r>
              <a:rPr lang="en-IN" b="1" dirty="0">
                <a:solidFill>
                  <a:schemeClr val="bg1"/>
                </a:solidFill>
              </a:rPr>
              <a:t>DRAWBACK OF EXISTING MODEL</a:t>
            </a:r>
            <a:br>
              <a:rPr lang="en-IN" dirty="0"/>
            </a:br>
            <a:endParaRPr lang="en-IN" dirty="0"/>
          </a:p>
        </p:txBody>
      </p:sp>
      <p:sp>
        <p:nvSpPr>
          <p:cNvPr id="3" name="Content Placeholder 2">
            <a:extLst>
              <a:ext uri="{FF2B5EF4-FFF2-40B4-BE49-F238E27FC236}">
                <a16:creationId xmlns:a16="http://schemas.microsoft.com/office/drawing/2014/main" id="{878F98A4-FA0F-8159-984B-1E3D5D37AF55}"/>
              </a:ext>
            </a:extLst>
          </p:cNvPr>
          <p:cNvSpPr>
            <a:spLocks noGrp="1"/>
          </p:cNvSpPr>
          <p:nvPr>
            <p:ph idx="1"/>
          </p:nvPr>
        </p:nvSpPr>
        <p:spPr>
          <a:xfrm>
            <a:off x="345440" y="894080"/>
            <a:ext cx="11531600" cy="5577840"/>
          </a:xfrm>
        </p:spPr>
        <p:txBody>
          <a:bodyPr>
            <a:normAutofit fontScale="85000" lnSpcReduction="20000"/>
          </a:bodyPr>
          <a:lstStyle/>
          <a:p>
            <a:r>
              <a:rPr lang="en-US" b="0" i="0" dirty="0">
                <a:effectLst/>
                <a:latin typeface="Georgia" panose="02040502050405020303" pitchFamily="18" charset="0"/>
              </a:rPr>
              <a:t>In the Internet era, people are generating a lot of data in the form of informal text. Social networking sites present various challenges which includes spelling mistakes, new slang, and incorrect use of grammar. These challenges make it difficult for machines to perform sentiment and emotion analysis. Sometimes individuals do not express their emotions clearly. For instance, in the sentence “Y have u been </a:t>
            </a:r>
            <a:r>
              <a:rPr lang="en-US" b="0" i="0" dirty="0" err="1">
                <a:effectLst/>
                <a:latin typeface="Georgia" panose="02040502050405020303" pitchFamily="18" charset="0"/>
              </a:rPr>
              <a:t>soooo</a:t>
            </a:r>
            <a:r>
              <a:rPr lang="en-US" b="0" i="0" dirty="0">
                <a:effectLst/>
                <a:latin typeface="Georgia" panose="02040502050405020303" pitchFamily="18" charset="0"/>
              </a:rPr>
              <a:t> late?”, 'why' is misspelled as 'y,' 'you' is misspelled as 'u,' and '</a:t>
            </a:r>
            <a:r>
              <a:rPr lang="en-US" b="0" i="0" dirty="0" err="1">
                <a:effectLst/>
                <a:latin typeface="Georgia" panose="02040502050405020303" pitchFamily="18" charset="0"/>
              </a:rPr>
              <a:t>soooo</a:t>
            </a:r>
            <a:r>
              <a:rPr lang="en-US" b="0" i="0" dirty="0">
                <a:effectLst/>
                <a:latin typeface="Georgia" panose="02040502050405020303" pitchFamily="18" charset="0"/>
              </a:rPr>
              <a:t>' is used to show more impact. Moreover, this sentence does not express whether the person is angry or worried. Therefore, sentiment and emotion detection from real-world data is full of challenges due to several reasons </a:t>
            </a:r>
          </a:p>
          <a:p>
            <a:r>
              <a:rPr lang="en-US" b="0" i="0" dirty="0">
                <a:effectLst/>
                <a:latin typeface="Georgia" panose="02040502050405020303" pitchFamily="18" charset="0"/>
              </a:rPr>
              <a:t>One of the challenges faced during emotion recognition and sentiment analysis is the lack of resources. For example, some statistical algorithms require a large annotated dataset. However, gathering data is not difficult, but manual labeling of the large dataset is quite time-consuming and less reliable .</a:t>
            </a:r>
          </a:p>
          <a:p>
            <a:r>
              <a:rPr lang="en-US" b="0" i="0" dirty="0">
                <a:effectLst/>
                <a:latin typeface="Georgia" panose="02040502050405020303" pitchFamily="18" charset="0"/>
              </a:rPr>
              <a:t>The other problem regarding resources is that most of the resources are available in the English language. Therefore, sentiment analysis and emotion detection from a language other than English, primarily regional languages, are a great challenge and an opportunity for researchers. Furthermore, some of the corpora and lexicons are domain specific, which limits their re-use in other domains.</a:t>
            </a:r>
          </a:p>
          <a:p>
            <a:endParaRPr lang="en-IN" dirty="0"/>
          </a:p>
        </p:txBody>
      </p:sp>
    </p:spTree>
    <p:extLst>
      <p:ext uri="{BB962C8B-B14F-4D97-AF65-F5344CB8AC3E}">
        <p14:creationId xmlns:p14="http://schemas.microsoft.com/office/powerpoint/2010/main" val="300219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6D3E-7A7E-E8C3-6822-3B0A2467A2BA}"/>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4009998-EA8E-ED6B-CCA3-5C9FECE12E32}"/>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Sentiment analysis</a:t>
            </a:r>
          </a:p>
          <a:p>
            <a:r>
              <a:rPr lang="en-IN" dirty="0">
                <a:latin typeface="Times New Roman" panose="02020603050405020304" pitchFamily="18" charset="0"/>
                <a:cs typeface="Times New Roman" panose="02020603050405020304" pitchFamily="18" charset="0"/>
              </a:rPr>
              <a:t>Existing model</a:t>
            </a:r>
          </a:p>
          <a:p>
            <a:r>
              <a:rPr lang="en-IN" dirty="0">
                <a:latin typeface="Times New Roman" panose="02020603050405020304" pitchFamily="18" charset="0"/>
                <a:cs typeface="Times New Roman" panose="02020603050405020304" pitchFamily="18" charset="0"/>
              </a:rPr>
              <a:t>Challenges faced by existing model</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975784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D9063C-2911-5B07-36CA-533E212908BD}"/>
              </a:ext>
            </a:extLst>
          </p:cNvPr>
          <p:cNvPicPr>
            <a:picLocks noChangeAspect="1"/>
          </p:cNvPicPr>
          <p:nvPr/>
        </p:nvPicPr>
        <p:blipFill>
          <a:blip r:embed="rId2"/>
          <a:stretch>
            <a:fillRect/>
          </a:stretch>
        </p:blipFill>
        <p:spPr>
          <a:xfrm>
            <a:off x="1544320" y="548640"/>
            <a:ext cx="9367520" cy="5606723"/>
          </a:xfrm>
          <a:prstGeom prst="rect">
            <a:avLst/>
          </a:prstGeom>
        </p:spPr>
      </p:pic>
    </p:spTree>
    <p:extLst>
      <p:ext uri="{BB962C8B-B14F-4D97-AF65-F5344CB8AC3E}">
        <p14:creationId xmlns:p14="http://schemas.microsoft.com/office/powerpoint/2010/main" val="217350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0EE0-951F-97E9-856E-C69550DBD956}"/>
              </a:ext>
            </a:extLst>
          </p:cNvPr>
          <p:cNvSpPr>
            <a:spLocks noGrp="1"/>
          </p:cNvSpPr>
          <p:nvPr>
            <p:ph type="title"/>
          </p:nvPr>
        </p:nvSpPr>
        <p:spPr>
          <a:xfrm>
            <a:off x="1141413" y="618518"/>
            <a:ext cx="9905998" cy="448281"/>
          </a:xfrm>
        </p:spPr>
        <p:txBody>
          <a:bodyPr>
            <a:normAutofit fontScale="90000"/>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6FB7022A-1BE3-3819-F6CC-2EBD3EB11289}"/>
              </a:ext>
            </a:extLst>
          </p:cNvPr>
          <p:cNvSpPr>
            <a:spLocks noGrp="1"/>
          </p:cNvSpPr>
          <p:nvPr>
            <p:ph idx="1"/>
          </p:nvPr>
        </p:nvSpPr>
        <p:spPr>
          <a:xfrm>
            <a:off x="599440" y="1066798"/>
            <a:ext cx="10447971" cy="5374641"/>
          </a:xfrm>
        </p:spPr>
        <p:txBody>
          <a:bodyPr>
            <a:normAutofit/>
          </a:bodyPr>
          <a:lstStyle/>
          <a:p>
            <a:r>
              <a:rPr lang="en-US" b="0" i="0" dirty="0">
                <a:effectLst/>
                <a:latin typeface="Georgia" panose="02040502050405020303" pitchFamily="18" charset="0"/>
              </a:rPr>
              <a:t>It has been analyzed that the lexicon-based technique performs well in both sentiment and emotion analysis. However, the dictionary-based approach is quite adaptable and straightforward to apply, whereas the corpus-based method is built on rules that function effectively in a certain domain. As a result, corpus-based approaches are more accurate but lack generalization. Machine learning is suitable to overcome old method especially Support Vector Machine, especially the liner </a:t>
            </a:r>
            <a:r>
              <a:rPr lang="en-US" b="0" i="0" dirty="0" err="1">
                <a:effectLst/>
                <a:latin typeface="Georgia" panose="02040502050405020303" pitchFamily="18" charset="0"/>
              </a:rPr>
              <a:t>svm</a:t>
            </a:r>
            <a:r>
              <a:rPr lang="en-US" b="0" i="0" dirty="0">
                <a:effectLst/>
                <a:latin typeface="Georgia" panose="02040502050405020303" pitchFamily="18" charset="0"/>
              </a:rPr>
              <a:t> model, are prevalent in sentiment and emotion analysis, as they can cover long-term dependencies and extract features very well and also produces accuracy above 60 percent but depending on the dataset.</a:t>
            </a:r>
            <a:endParaRPr lang="en-IN" dirty="0"/>
          </a:p>
        </p:txBody>
      </p:sp>
    </p:spTree>
    <p:extLst>
      <p:ext uri="{BB962C8B-B14F-4D97-AF65-F5344CB8AC3E}">
        <p14:creationId xmlns:p14="http://schemas.microsoft.com/office/powerpoint/2010/main" val="134492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0A81-1662-760B-5BA4-8013783F0AB6}"/>
              </a:ext>
            </a:extLst>
          </p:cNvPr>
          <p:cNvSpPr>
            <a:spLocks noGrp="1"/>
          </p:cNvSpPr>
          <p:nvPr>
            <p:ph type="title"/>
          </p:nvPr>
        </p:nvSpPr>
        <p:spPr>
          <a:xfrm>
            <a:off x="1141413" y="618518"/>
            <a:ext cx="9905998" cy="356842"/>
          </a:xfrm>
        </p:spPr>
        <p:txBody>
          <a:bodyPr>
            <a:normAutofit fontScale="90000"/>
          </a:bodyPr>
          <a:lstStyle/>
          <a:p>
            <a:r>
              <a:rPr lang="en-IN" b="1" dirty="0">
                <a:solidFill>
                  <a:schemeClr val="bg1"/>
                </a:solidFill>
              </a:rPr>
              <a:t>IMPLEMENTATION</a:t>
            </a:r>
          </a:p>
        </p:txBody>
      </p:sp>
      <p:sp>
        <p:nvSpPr>
          <p:cNvPr id="3" name="Content Placeholder 2">
            <a:extLst>
              <a:ext uri="{FF2B5EF4-FFF2-40B4-BE49-F238E27FC236}">
                <a16:creationId xmlns:a16="http://schemas.microsoft.com/office/drawing/2014/main" id="{DAF156C2-7D44-1025-78E5-428B53540EAB}"/>
              </a:ext>
            </a:extLst>
          </p:cNvPr>
          <p:cNvSpPr>
            <a:spLocks noGrp="1"/>
          </p:cNvSpPr>
          <p:nvPr>
            <p:ph idx="1"/>
          </p:nvPr>
        </p:nvSpPr>
        <p:spPr>
          <a:xfrm>
            <a:off x="284480" y="975360"/>
            <a:ext cx="11633200" cy="5547360"/>
          </a:xfrm>
        </p:spPr>
        <p:txBody>
          <a:bodyPr/>
          <a:lstStyle/>
          <a:p>
            <a:endParaRPr lang="en-IN" dirty="0"/>
          </a:p>
        </p:txBody>
      </p:sp>
    </p:spTree>
    <p:extLst>
      <p:ext uri="{BB962C8B-B14F-4D97-AF65-F5344CB8AC3E}">
        <p14:creationId xmlns:p14="http://schemas.microsoft.com/office/powerpoint/2010/main" val="216354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DCC-35A7-BC3C-EB8B-3B6DF5154333}"/>
              </a:ext>
            </a:extLst>
          </p:cNvPr>
          <p:cNvSpPr>
            <a:spLocks noGrp="1"/>
          </p:cNvSpPr>
          <p:nvPr>
            <p:ph type="title"/>
          </p:nvPr>
        </p:nvSpPr>
        <p:spPr>
          <a:xfrm>
            <a:off x="1141413" y="618518"/>
            <a:ext cx="9905998" cy="875002"/>
          </a:xfrm>
        </p:spPr>
        <p:txBody>
          <a:bodyPr/>
          <a:lstStyle/>
          <a:p>
            <a:r>
              <a:rPr lang="en-IN" b="1" dirty="0">
                <a:solidFill>
                  <a:schemeClr val="bg1"/>
                </a:solidFill>
              </a:rPr>
              <a:t>INTRODUCTION</a:t>
            </a:r>
          </a:p>
        </p:txBody>
      </p:sp>
      <p:sp>
        <p:nvSpPr>
          <p:cNvPr id="3" name="Content Placeholder 2">
            <a:extLst>
              <a:ext uri="{FF2B5EF4-FFF2-40B4-BE49-F238E27FC236}">
                <a16:creationId xmlns:a16="http://schemas.microsoft.com/office/drawing/2014/main" id="{52FE4A11-561A-497D-36AD-6832C0DC3411}"/>
              </a:ext>
            </a:extLst>
          </p:cNvPr>
          <p:cNvSpPr>
            <a:spLocks noGrp="1"/>
          </p:cNvSpPr>
          <p:nvPr>
            <p:ph idx="1"/>
          </p:nvPr>
        </p:nvSpPr>
        <p:spPr>
          <a:xfrm>
            <a:off x="609600" y="1219200"/>
            <a:ext cx="10437811" cy="5020282"/>
          </a:xfrm>
        </p:spPr>
        <p:txBody>
          <a:bodyPr>
            <a:normAutofit fontScale="92500" lnSpcReduction="20000"/>
          </a:bodyPr>
          <a:lstStyle/>
          <a:p>
            <a:r>
              <a:rPr lang="en-US" b="0" i="0" dirty="0">
                <a:effectLst/>
                <a:latin typeface="Georgia" panose="02040502050405020303" pitchFamily="18" charset="0"/>
              </a:rPr>
              <a:t>Social networking platforms have become an essential means for communicating feelings to the entire world due to rapid expansion in the Internet era. Several people use textual content, pictures, audio, and video to express their feelings or viewpoints. </a:t>
            </a:r>
          </a:p>
          <a:p>
            <a:r>
              <a:rPr lang="en-US" b="0" i="0" dirty="0">
                <a:effectLst/>
                <a:latin typeface="Georgia" panose="02040502050405020303" pitchFamily="18" charset="0"/>
              </a:rPr>
              <a:t>Text communication via Web-based networking media, on the other hand, is somewhat overwhelming. Every second, a massive amount of unstructured data is generated on the Internet due to social media platforms. The data must be processed as rapidly as generated to comprehend human psychology, and it can be accomplished using sentiment analysis, which recognizes polarity in texts.</a:t>
            </a:r>
          </a:p>
          <a:p>
            <a:r>
              <a:rPr lang="en-US" b="0" i="0" dirty="0">
                <a:effectLst/>
                <a:latin typeface="Georgia" panose="02040502050405020303" pitchFamily="18" charset="0"/>
              </a:rPr>
              <a:t> It assesses whether the author has a negative, positive, or neutral attitude toward an item, administration, individual, or location. In some applications, sentiment analysis is insufficient and hence requires emotion detection, which determines an individual’s emotional/mental state precisely. </a:t>
            </a:r>
            <a:endParaRPr lang="en-IN" dirty="0"/>
          </a:p>
        </p:txBody>
      </p:sp>
    </p:spTree>
    <p:extLst>
      <p:ext uri="{BB962C8B-B14F-4D97-AF65-F5344CB8AC3E}">
        <p14:creationId xmlns:p14="http://schemas.microsoft.com/office/powerpoint/2010/main" val="259157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E3E8-A060-182D-9219-8F60BEB72200}"/>
              </a:ext>
            </a:extLst>
          </p:cNvPr>
          <p:cNvSpPr>
            <a:spLocks noGrp="1"/>
          </p:cNvSpPr>
          <p:nvPr>
            <p:ph type="title"/>
          </p:nvPr>
        </p:nvSpPr>
        <p:spPr>
          <a:xfrm>
            <a:off x="1141413" y="618518"/>
            <a:ext cx="9905998" cy="824202"/>
          </a:xfrm>
        </p:spPr>
        <p:txBody>
          <a:bodyPr/>
          <a:lstStyle/>
          <a:p>
            <a:r>
              <a:rPr lang="en-IN" b="1" dirty="0">
                <a:solidFill>
                  <a:schemeClr val="bg1"/>
                </a:solidFill>
              </a:rPr>
              <a:t>SENTIMENT ANALYSIS</a:t>
            </a:r>
          </a:p>
        </p:txBody>
      </p:sp>
      <p:sp>
        <p:nvSpPr>
          <p:cNvPr id="3" name="Content Placeholder 2">
            <a:extLst>
              <a:ext uri="{FF2B5EF4-FFF2-40B4-BE49-F238E27FC236}">
                <a16:creationId xmlns:a16="http://schemas.microsoft.com/office/drawing/2014/main" id="{C17C4CA7-EA32-726F-795E-04A500709589}"/>
              </a:ext>
            </a:extLst>
          </p:cNvPr>
          <p:cNvSpPr>
            <a:spLocks noGrp="1"/>
          </p:cNvSpPr>
          <p:nvPr>
            <p:ph idx="1"/>
          </p:nvPr>
        </p:nvSpPr>
        <p:spPr>
          <a:xfrm>
            <a:off x="416560" y="1249680"/>
            <a:ext cx="11348720" cy="5435600"/>
          </a:xfrm>
        </p:spPr>
        <p:txBody>
          <a:bodyPr/>
          <a:lstStyle/>
          <a:p>
            <a:r>
              <a:rPr lang="en-US" b="0" i="0" dirty="0">
                <a:effectLst/>
                <a:latin typeface="Georgia" panose="02040502050405020303" pitchFamily="18" charset="0"/>
              </a:rPr>
              <a:t>Many people worldwide are now using blogs, forums, and social media sites such as Twitter and Facebook to share their opinions with the rest of the globe. Social media has become one of the most effective communication media available. As a result, an ample amount of data is generated, called big data, and sentiment analysis was introduced to analyze this big data effectively and efficiently .It has become exceptionally crucial for industry or organization to comprehend the sentiments of the user. Sentiment analysis, often known as opinion mining, is a method for detecting whether an author’s or user’s viewpoint on a subject is positive or negative.</a:t>
            </a:r>
            <a:endParaRPr lang="en-IN" dirty="0"/>
          </a:p>
        </p:txBody>
      </p:sp>
    </p:spTree>
    <p:extLst>
      <p:ext uri="{BB962C8B-B14F-4D97-AF65-F5344CB8AC3E}">
        <p14:creationId xmlns:p14="http://schemas.microsoft.com/office/powerpoint/2010/main" val="263124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C209-C26A-D2BD-76AB-5517427977A6}"/>
              </a:ext>
            </a:extLst>
          </p:cNvPr>
          <p:cNvSpPr>
            <a:spLocks noGrp="1"/>
          </p:cNvSpPr>
          <p:nvPr>
            <p:ph type="title"/>
          </p:nvPr>
        </p:nvSpPr>
        <p:spPr>
          <a:xfrm>
            <a:off x="1141413" y="618518"/>
            <a:ext cx="9905998" cy="590522"/>
          </a:xfrm>
        </p:spPr>
        <p:txBody>
          <a:bodyPr/>
          <a:lstStyle/>
          <a:p>
            <a:r>
              <a:rPr lang="en-IN" dirty="0">
                <a:solidFill>
                  <a:schemeClr val="bg1"/>
                </a:solidFill>
              </a:rPr>
              <a:t>EMOTION DETECTION</a:t>
            </a:r>
          </a:p>
        </p:txBody>
      </p:sp>
      <p:sp>
        <p:nvSpPr>
          <p:cNvPr id="3" name="Content Placeholder 2">
            <a:extLst>
              <a:ext uri="{FF2B5EF4-FFF2-40B4-BE49-F238E27FC236}">
                <a16:creationId xmlns:a16="http://schemas.microsoft.com/office/drawing/2014/main" id="{EF528426-6475-CD8F-A98C-D0DCA71D220B}"/>
              </a:ext>
            </a:extLst>
          </p:cNvPr>
          <p:cNvSpPr>
            <a:spLocks noGrp="1"/>
          </p:cNvSpPr>
          <p:nvPr>
            <p:ph idx="1"/>
          </p:nvPr>
        </p:nvSpPr>
        <p:spPr>
          <a:xfrm>
            <a:off x="365760" y="1209040"/>
            <a:ext cx="11633200" cy="5425440"/>
          </a:xfrm>
        </p:spPr>
        <p:txBody>
          <a:bodyPr>
            <a:normAutofit fontScale="92500"/>
          </a:bodyPr>
          <a:lstStyle/>
          <a:p>
            <a:r>
              <a:rPr lang="en-US" b="0" i="0" dirty="0">
                <a:effectLst/>
                <a:latin typeface="Georgia" panose="02040502050405020303" pitchFamily="18" charset="0"/>
              </a:rPr>
              <a:t>Emotions are an inseparable component of human life. These emotions influence human decision-making and help us communicate to the world in a better way. Emotion detection, also known as emotion recognition, is the process of identifying a person’s various feelings or emotions (for example, joy, sadness, or fury).</a:t>
            </a:r>
          </a:p>
          <a:p>
            <a:r>
              <a:rPr lang="en-US" b="0" i="0" dirty="0">
                <a:effectLst/>
                <a:latin typeface="Georgia" panose="02040502050405020303" pitchFamily="18" charset="0"/>
              </a:rPr>
              <a:t>Researchers have been working hard to automate emotion recognition for the past few years. However, some physical activities such as heart rate, shivering of hands, sweating, and voice pitch also convey a person’s emotional state but emotion detection from text is quite hard. In addition, various ambiguities and new slang or terminologies being introduced with each passing day make emotion detection from text more challenging.</a:t>
            </a:r>
          </a:p>
          <a:p>
            <a:r>
              <a:rPr lang="en-US" b="0" i="0" dirty="0">
                <a:effectLst/>
                <a:latin typeface="Georgia" panose="02040502050405020303" pitchFamily="18" charset="0"/>
              </a:rPr>
              <a:t> Furthermore, emotion detection is not just restricted to identifying the primary psychological conditions (happy, sad, anger); instead, it tends to reach up to 6-scale or 8-scale depending on the emotion model.</a:t>
            </a:r>
            <a:endParaRPr lang="en-IN" dirty="0"/>
          </a:p>
        </p:txBody>
      </p:sp>
    </p:spTree>
    <p:extLst>
      <p:ext uri="{BB962C8B-B14F-4D97-AF65-F5344CB8AC3E}">
        <p14:creationId xmlns:p14="http://schemas.microsoft.com/office/powerpoint/2010/main" val="164353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4CA3-39CE-E6D9-DE94-5A9336E44CD8}"/>
              </a:ext>
            </a:extLst>
          </p:cNvPr>
          <p:cNvSpPr>
            <a:spLocks noGrp="1"/>
          </p:cNvSpPr>
          <p:nvPr>
            <p:ph type="title"/>
          </p:nvPr>
        </p:nvSpPr>
        <p:spPr>
          <a:xfrm>
            <a:off x="1141413" y="618518"/>
            <a:ext cx="9905998" cy="306042"/>
          </a:xfrm>
        </p:spPr>
        <p:txBody>
          <a:bodyPr>
            <a:normAutofit fontScale="90000"/>
          </a:bodyPr>
          <a:lstStyle/>
          <a:p>
            <a:r>
              <a:rPr lang="en-IN" b="1" i="0" dirty="0">
                <a:solidFill>
                  <a:srgbClr val="222222"/>
                </a:solidFill>
                <a:effectLst/>
                <a:latin typeface="-apple-system"/>
              </a:rPr>
              <a:t>Emotion models/emotion theories</a:t>
            </a:r>
            <a:br>
              <a:rPr lang="en-IN" b="1"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10092D0-324D-6656-CAD5-CA503BE9BA0F}"/>
              </a:ext>
            </a:extLst>
          </p:cNvPr>
          <p:cNvSpPr>
            <a:spLocks noGrp="1"/>
          </p:cNvSpPr>
          <p:nvPr>
            <p:ph idx="1"/>
          </p:nvPr>
        </p:nvSpPr>
        <p:spPr>
          <a:xfrm>
            <a:off x="223520" y="731520"/>
            <a:ext cx="11734800" cy="5974080"/>
          </a:xfrm>
        </p:spPr>
        <p:txBody>
          <a:bodyPr/>
          <a:lstStyle/>
          <a:p>
            <a:r>
              <a:rPr lang="en-US" b="0" i="0" dirty="0">
                <a:solidFill>
                  <a:srgbClr val="333333"/>
                </a:solidFill>
                <a:effectLst/>
                <a:latin typeface="Georgia" panose="02040502050405020303" pitchFamily="18" charset="0"/>
              </a:rPr>
              <a:t>This model represents emotions based on three parameters: valence, arousal, and power. Valence means polarity, and arousal means how exciting a feeling is. For example, delighted is more exciting than happy. Power or dominance signifies restriction over emotion. These parameters decide the position of psychological states in 2-dimensional space, as illustrated in </a:t>
            </a:r>
            <a:r>
              <a:rPr lang="en-US" dirty="0">
                <a:solidFill>
                  <a:srgbClr val="333333"/>
                </a:solidFill>
                <a:latin typeface="Georgia" panose="02040502050405020303" pitchFamily="18" charset="0"/>
              </a:rPr>
              <a:t>f</a:t>
            </a:r>
            <a:r>
              <a:rPr lang="en-US" b="0" i="0" dirty="0">
                <a:solidFill>
                  <a:srgbClr val="333333"/>
                </a:solidFill>
                <a:effectLst/>
                <a:latin typeface="Georgia" panose="02040502050405020303" pitchFamily="18" charset="0"/>
              </a:rPr>
              <a:t>ig below</a:t>
            </a:r>
            <a:endParaRPr lang="en-IN" dirty="0"/>
          </a:p>
        </p:txBody>
      </p:sp>
      <p:pic>
        <p:nvPicPr>
          <p:cNvPr id="5" name="Picture 4">
            <a:extLst>
              <a:ext uri="{FF2B5EF4-FFF2-40B4-BE49-F238E27FC236}">
                <a16:creationId xmlns:a16="http://schemas.microsoft.com/office/drawing/2014/main" id="{14025EE3-1791-0F35-A2D3-8014C6706DCE}"/>
              </a:ext>
            </a:extLst>
          </p:cNvPr>
          <p:cNvPicPr>
            <a:picLocks noChangeAspect="1"/>
          </p:cNvPicPr>
          <p:nvPr/>
        </p:nvPicPr>
        <p:blipFill>
          <a:blip r:embed="rId2"/>
          <a:stretch>
            <a:fillRect/>
          </a:stretch>
        </p:blipFill>
        <p:spPr>
          <a:xfrm>
            <a:off x="2992737" y="3005985"/>
            <a:ext cx="5992691" cy="3516735"/>
          </a:xfrm>
          <a:prstGeom prst="rect">
            <a:avLst/>
          </a:prstGeom>
        </p:spPr>
      </p:pic>
    </p:spTree>
    <p:extLst>
      <p:ext uri="{BB962C8B-B14F-4D97-AF65-F5344CB8AC3E}">
        <p14:creationId xmlns:p14="http://schemas.microsoft.com/office/powerpoint/2010/main" val="69808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580D-49FD-B360-F935-D0BDAC7AF606}"/>
              </a:ext>
            </a:extLst>
          </p:cNvPr>
          <p:cNvSpPr>
            <a:spLocks noGrp="1"/>
          </p:cNvSpPr>
          <p:nvPr>
            <p:ph type="title"/>
          </p:nvPr>
        </p:nvSpPr>
        <p:spPr>
          <a:xfrm>
            <a:off x="1141413" y="618518"/>
            <a:ext cx="9905998" cy="631162"/>
          </a:xfrm>
        </p:spPr>
        <p:txBody>
          <a:bodyPr/>
          <a:lstStyle/>
          <a:p>
            <a:r>
              <a:rPr lang="en-IN" b="1" dirty="0">
                <a:solidFill>
                  <a:srgbClr val="333333"/>
                </a:solidFill>
                <a:effectLst/>
                <a:latin typeface="Georgia" panose="02040502050405020303" pitchFamily="18" charset="0"/>
              </a:rPr>
              <a:t>Categorical Emotion model</a:t>
            </a:r>
            <a:endParaRPr lang="en-IN" b="1" dirty="0"/>
          </a:p>
        </p:txBody>
      </p:sp>
      <p:sp>
        <p:nvSpPr>
          <p:cNvPr id="3" name="Content Placeholder 2">
            <a:extLst>
              <a:ext uri="{FF2B5EF4-FFF2-40B4-BE49-F238E27FC236}">
                <a16:creationId xmlns:a16="http://schemas.microsoft.com/office/drawing/2014/main" id="{FE513311-C733-D76C-7CE8-2B88BC6A2E2B}"/>
              </a:ext>
            </a:extLst>
          </p:cNvPr>
          <p:cNvSpPr>
            <a:spLocks noGrp="1"/>
          </p:cNvSpPr>
          <p:nvPr>
            <p:ph idx="1"/>
          </p:nvPr>
        </p:nvSpPr>
        <p:spPr>
          <a:xfrm>
            <a:off x="203200" y="1249680"/>
            <a:ext cx="11744960" cy="5364480"/>
          </a:xfrm>
        </p:spPr>
        <p:txBody>
          <a:bodyPr/>
          <a:lstStyle/>
          <a:p>
            <a:r>
              <a:rPr lang="en-US" b="0" i="0" dirty="0">
                <a:effectLst/>
                <a:latin typeface="Georgia" panose="02040502050405020303" pitchFamily="18" charset="0"/>
              </a:rPr>
              <a:t>In the categorical model, emotions are defined discretely, such as anger, happiness, sadness, and fear. Depending upon the particular categorical model, emotions are categorized into four, six, or eight categories.</a:t>
            </a:r>
          </a:p>
          <a:p>
            <a:r>
              <a:rPr lang="en-US" dirty="0">
                <a:latin typeface="Georgia" panose="02040502050405020303" pitchFamily="18" charset="0"/>
              </a:rPr>
              <a:t>D</a:t>
            </a:r>
            <a:r>
              <a:rPr lang="en-US" b="0" i="0" dirty="0">
                <a:effectLst/>
                <a:latin typeface="Georgia" panose="02040502050405020303" pitchFamily="18" charset="0"/>
              </a:rPr>
              <a:t>epiction the numerous emotional states that can be found in various models. These states are plotted on a four-axis by taking the </a:t>
            </a:r>
            <a:r>
              <a:rPr lang="en-US" b="0" i="0" dirty="0" err="1">
                <a:effectLst/>
                <a:latin typeface="Georgia" panose="02040502050405020303" pitchFamily="18" charset="0"/>
              </a:rPr>
              <a:t>Plutchik</a:t>
            </a:r>
            <a:r>
              <a:rPr lang="en-US" b="0" i="0" dirty="0">
                <a:effectLst/>
                <a:latin typeface="Georgia" panose="02040502050405020303" pitchFamily="18" charset="0"/>
              </a:rPr>
              <a:t> model as a base model. The most commonly used emotion states in different models include anger, fear, joy, surprise, and disgust, as depicted in the figure above. It can be seen from the figure that emotions on two sides of the axis will not always be opposite of each other. For example, sadness and joy are opposites, but anger is not the opposite of fear.</a:t>
            </a:r>
            <a:endParaRPr lang="en-IN" dirty="0"/>
          </a:p>
        </p:txBody>
      </p:sp>
    </p:spTree>
    <p:extLst>
      <p:ext uri="{BB962C8B-B14F-4D97-AF65-F5344CB8AC3E}">
        <p14:creationId xmlns:p14="http://schemas.microsoft.com/office/powerpoint/2010/main" val="179419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243D-C27B-A8F7-1DCA-AED57B3F2154}"/>
              </a:ext>
            </a:extLst>
          </p:cNvPr>
          <p:cNvSpPr>
            <a:spLocks noGrp="1"/>
          </p:cNvSpPr>
          <p:nvPr>
            <p:ph type="title"/>
          </p:nvPr>
        </p:nvSpPr>
        <p:spPr>
          <a:xfrm>
            <a:off x="1270001" y="472441"/>
            <a:ext cx="9777410" cy="563879"/>
          </a:xfrm>
        </p:spPr>
        <p:txBody>
          <a:bodyPr>
            <a:normAutofit fontScale="90000"/>
          </a:bodyPr>
          <a:lstStyle/>
          <a:p>
            <a:r>
              <a:rPr lang="en-IN" b="1" dirty="0">
                <a:solidFill>
                  <a:schemeClr val="bg1"/>
                </a:solidFill>
              </a:rPr>
              <a:t>Various categories of emotion</a:t>
            </a:r>
          </a:p>
        </p:txBody>
      </p:sp>
      <p:pic>
        <p:nvPicPr>
          <p:cNvPr id="5" name="Content Placeholder 4">
            <a:extLst>
              <a:ext uri="{FF2B5EF4-FFF2-40B4-BE49-F238E27FC236}">
                <a16:creationId xmlns:a16="http://schemas.microsoft.com/office/drawing/2014/main" id="{98E621C0-C499-82BF-896F-C03DD8EABC72}"/>
              </a:ext>
            </a:extLst>
          </p:cNvPr>
          <p:cNvPicPr>
            <a:picLocks noGrp="1" noChangeAspect="1"/>
          </p:cNvPicPr>
          <p:nvPr>
            <p:ph idx="1"/>
          </p:nvPr>
        </p:nvPicPr>
        <p:blipFill>
          <a:blip r:embed="rId2"/>
          <a:stretch>
            <a:fillRect/>
          </a:stretch>
        </p:blipFill>
        <p:spPr>
          <a:xfrm>
            <a:off x="802640" y="1462934"/>
            <a:ext cx="9703570" cy="4211427"/>
          </a:xfrm>
        </p:spPr>
      </p:pic>
    </p:spTree>
    <p:extLst>
      <p:ext uri="{BB962C8B-B14F-4D97-AF65-F5344CB8AC3E}">
        <p14:creationId xmlns:p14="http://schemas.microsoft.com/office/powerpoint/2010/main" val="87295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8A4451-D71B-31B3-2E4F-CFE503144CB9}"/>
              </a:ext>
            </a:extLst>
          </p:cNvPr>
          <p:cNvPicPr>
            <a:picLocks noChangeAspect="1"/>
          </p:cNvPicPr>
          <p:nvPr/>
        </p:nvPicPr>
        <p:blipFill>
          <a:blip r:embed="rId2"/>
          <a:stretch>
            <a:fillRect/>
          </a:stretch>
        </p:blipFill>
        <p:spPr>
          <a:xfrm>
            <a:off x="240999" y="920620"/>
            <a:ext cx="11710002" cy="5500499"/>
          </a:xfrm>
          <a:prstGeom prst="rect">
            <a:avLst/>
          </a:prstGeom>
        </p:spPr>
      </p:pic>
      <p:sp>
        <p:nvSpPr>
          <p:cNvPr id="4" name="TextBox 3">
            <a:extLst>
              <a:ext uri="{FF2B5EF4-FFF2-40B4-BE49-F238E27FC236}">
                <a16:creationId xmlns:a16="http://schemas.microsoft.com/office/drawing/2014/main" id="{FEF063E8-0B72-B047-5C03-271486AC3288}"/>
              </a:ext>
            </a:extLst>
          </p:cNvPr>
          <p:cNvSpPr txBox="1"/>
          <p:nvPr/>
        </p:nvSpPr>
        <p:spPr>
          <a:xfrm flipH="1">
            <a:off x="2773680" y="252215"/>
            <a:ext cx="5527040" cy="461665"/>
          </a:xfrm>
          <a:prstGeom prst="rect">
            <a:avLst/>
          </a:prstGeom>
          <a:noFill/>
        </p:spPr>
        <p:txBody>
          <a:bodyPr wrap="square" rtlCol="0">
            <a:spAutoFit/>
          </a:bodyPr>
          <a:lstStyle/>
          <a:p>
            <a:r>
              <a:rPr lang="en-IN" sz="2400" b="1" dirty="0">
                <a:solidFill>
                  <a:schemeClr val="bg1"/>
                </a:solidFill>
              </a:rPr>
              <a:t>VARIOUS MODELS</a:t>
            </a:r>
          </a:p>
        </p:txBody>
      </p:sp>
    </p:spTree>
    <p:extLst>
      <p:ext uri="{BB962C8B-B14F-4D97-AF65-F5344CB8AC3E}">
        <p14:creationId xmlns:p14="http://schemas.microsoft.com/office/powerpoint/2010/main" val="1417177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2425</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Georgia</vt:lpstr>
      <vt:lpstr>Times New Roman</vt:lpstr>
      <vt:lpstr>Tw Cen MT</vt:lpstr>
      <vt:lpstr>Circuit</vt:lpstr>
      <vt:lpstr>Text emotion detection</vt:lpstr>
      <vt:lpstr>content</vt:lpstr>
      <vt:lpstr>INTRODUCTION</vt:lpstr>
      <vt:lpstr>SENTIMENT ANALYSIS</vt:lpstr>
      <vt:lpstr>EMOTION DETECTION</vt:lpstr>
      <vt:lpstr>Emotion models/emotion theories </vt:lpstr>
      <vt:lpstr>Categorical Emotion model</vt:lpstr>
      <vt:lpstr>Various categories of emotion</vt:lpstr>
      <vt:lpstr>PowerPoint Presentation</vt:lpstr>
      <vt:lpstr>General procedures</vt:lpstr>
      <vt:lpstr>IDENTIFYING INPUT </vt:lpstr>
      <vt:lpstr>Preprocessing of text</vt:lpstr>
      <vt:lpstr> </vt:lpstr>
      <vt:lpstr>Feature extraction</vt:lpstr>
      <vt:lpstr>Techniques for emotion detection </vt:lpstr>
      <vt:lpstr>EMOTION DETECTION techniques </vt:lpstr>
      <vt:lpstr> </vt:lpstr>
      <vt:lpstr> Model assessment </vt:lpstr>
      <vt:lpstr>DRAWBACK OF EXISTING MODEL </vt:lpstr>
      <vt:lpstr>PowerPoint Presentation</vt:lpstr>
      <vt:lpstr>CONCLUSION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KABILAN C</dc:creator>
  <cp:lastModifiedBy>KABILAN C</cp:lastModifiedBy>
  <cp:revision>1</cp:revision>
  <dcterms:created xsi:type="dcterms:W3CDTF">2023-03-20T12:47:11Z</dcterms:created>
  <dcterms:modified xsi:type="dcterms:W3CDTF">2023-03-20T13:59:08Z</dcterms:modified>
</cp:coreProperties>
</file>