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3b3e9aed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3b3e9aed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c3b3e9a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c3b3e9a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ef8f478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ef8f478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db63d75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db63d75d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0faa9d9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0faa9d9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0faa9d9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f0faa9d9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f8f478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f8f478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4526280" y="-36576"/>
            <a:ext cx="3127248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287289" y="2680931"/>
            <a:ext cx="4546786" cy="222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2525788" y="510021"/>
            <a:ext cx="4546786" cy="656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517904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336792" y="2980944"/>
            <a:ext cx="4334256" cy="311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517904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336792" y="2944368"/>
            <a:ext cx="4334256" cy="60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venir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336792" y="3644987"/>
            <a:ext cx="4334256" cy="244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1800"/>
              <a:buChar char="+"/>
              <a:defRPr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800"/>
              <a:buChar char="+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330952" y="1517904"/>
            <a:ext cx="5330952" cy="458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3200"/>
              <a:buChar char="+"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 sz="2800"/>
            </a:lvl2pPr>
            <a:lvl3pPr marL="1371600" lvl="2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Char char="+"/>
              <a:defRPr sz="2400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venir"/>
              <a:buNone/>
              <a:defRPr sz="2000"/>
            </a:lvl4pPr>
            <a:lvl5pPr marL="2286000" lvl="4" indent="-355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349240" y="764032"/>
            <a:ext cx="6089904" cy="53309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venir"/>
              <a:buNone/>
              <a:defRPr sz="3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venir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venir"/>
              <a:buNone/>
              <a:defRPr sz="2000" b="0" i="1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517904" y="3483864"/>
            <a:ext cx="3145536" cy="261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venir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haroni"/>
              <a:buNone/>
              <a:defRPr sz="42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venir"/>
              <a:buChar char="+"/>
              <a:defRPr sz="2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venir"/>
              <a:buChar char="+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venir"/>
              <a:buNone/>
              <a:defRPr sz="1800" b="0" i="1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venir"/>
              <a:buChar char="+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2192000" cy="6105524"/>
          </a:xfrm>
          <a:custGeom>
            <a:avLst/>
            <a:gdLst/>
            <a:ahLst/>
            <a:cxnLst/>
            <a:rect l="l" t="t" r="r" b="b"/>
            <a:pathLst>
              <a:path w="12192000" h="6105524" extrusionOk="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B93C2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com/prediction-error-defini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12192000" cy="6105524"/>
          </a:xfrm>
          <a:custGeom>
            <a:avLst/>
            <a:gdLst/>
            <a:ahLst/>
            <a:cxnLst/>
            <a:rect l="l" t="t" r="r" b="b"/>
            <a:pathLst>
              <a:path w="12192000" h="6105524" extrusionOk="0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">
                <a:schemeClr val="accent5"/>
              </a:gs>
              <a:gs pos="30000">
                <a:schemeClr val="accent4"/>
              </a:gs>
              <a:gs pos="50000">
                <a:srgbClr val="DB93C2"/>
              </a:gs>
              <a:gs pos="70000">
                <a:schemeClr val="accent2"/>
              </a:gs>
              <a:gs pos="90000">
                <a:schemeClr val="accent1"/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7" name="Google Shape;87;p13" descr="Line graph and numbers"/>
          <p:cNvPicPr preferRelativeResize="0"/>
          <p:nvPr/>
        </p:nvPicPr>
        <p:blipFill rotWithShape="1">
          <a:blip r:embed="rId3">
            <a:alphaModFix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714919" y="383144"/>
            <a:ext cx="8762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1" i="0" u="none" strike="noStrike" cap="none">
                <a:solidFill>
                  <a:srgbClr val="00FFFF"/>
                </a:solidFill>
                <a:latin typeface="Avenir"/>
                <a:ea typeface="Avenir"/>
                <a:cs typeface="Avenir"/>
                <a:sym typeface="Avenir"/>
              </a:rPr>
              <a:t>STOCK PRICE PREDICTION USING LONG SHORT TERM MEMORY NEURAL NETWORK</a:t>
            </a:r>
            <a:endParaRPr sz="3100">
              <a:solidFill>
                <a:srgbClr val="00FFFF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22033" y="4904932"/>
            <a:ext cx="42408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950" y="836591"/>
            <a:ext cx="8293035" cy="55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2269813" y="154450"/>
            <a:ext cx="7491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>
                <a:solidFill>
                  <a:srgbClr val="F1C232"/>
                </a:solidFill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4100">
              <a:solidFill>
                <a:srgbClr val="F1C23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266550" y="1312900"/>
            <a:ext cx="480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Problem Statement</a:t>
            </a:r>
            <a:endParaRPr sz="1800" b="1">
              <a:solidFill>
                <a:srgbClr val="FF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66550" y="2055150"/>
            <a:ext cx="705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Avenir"/>
                <a:ea typeface="Avenir"/>
                <a:cs typeface="Avenir"/>
                <a:sym typeface="Avenir"/>
              </a:rPr>
              <a:t>To predict the Stock price of a company on a particular day based on the closing prices of their stock for a period of time.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66550" y="2934725"/>
            <a:ext cx="284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3C78D8"/>
                </a:solidFill>
                <a:latin typeface="Avenir"/>
                <a:ea typeface="Avenir"/>
                <a:cs typeface="Avenir"/>
                <a:sym typeface="Avenir"/>
              </a:rPr>
              <a:t>Dataset</a:t>
            </a:r>
            <a:endParaRPr sz="1900" b="1">
              <a:solidFill>
                <a:srgbClr val="3C78D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266550" y="3598900"/>
            <a:ext cx="6904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venir"/>
                <a:ea typeface="Avenir"/>
                <a:cs typeface="Avenir"/>
                <a:sym typeface="Avenir"/>
              </a:rPr>
              <a:t>Current Stock Prices of a particular Company for which we need to predict.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venir"/>
                <a:ea typeface="Avenir"/>
                <a:cs typeface="Avenir"/>
                <a:sym typeface="Avenir"/>
              </a:rPr>
              <a:t>Dataset in the from of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venir"/>
                <a:ea typeface="Avenir"/>
                <a:cs typeface="Avenir"/>
                <a:sym typeface="Avenir"/>
              </a:rPr>
              <a:t>( open, high, low, close, volume, %change )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venir"/>
                <a:ea typeface="Avenir"/>
                <a:cs typeface="Avenir"/>
                <a:sym typeface="Avenir"/>
              </a:rPr>
              <a:t>open       - stock price at the start of the day.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venir"/>
                <a:ea typeface="Avenir"/>
                <a:cs typeface="Avenir"/>
                <a:sym typeface="Avenir"/>
              </a:rPr>
              <a:t>high        - highest recorded price on that day.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venir"/>
                <a:ea typeface="Avenir"/>
                <a:cs typeface="Avenir"/>
                <a:sym typeface="Avenir"/>
              </a:rPr>
              <a:t>low          - lowest recorded price on that day.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venir"/>
                <a:ea typeface="Avenir"/>
                <a:cs typeface="Avenir"/>
                <a:sym typeface="Avenir"/>
              </a:rPr>
              <a:t>close       - stock price at the end of the day.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venir"/>
                <a:ea typeface="Avenir"/>
                <a:cs typeface="Avenir"/>
                <a:sym typeface="Avenir"/>
              </a:rPr>
              <a:t>volume    - total investment on the stock.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venir"/>
                <a:ea typeface="Avenir"/>
                <a:cs typeface="Avenir"/>
                <a:sym typeface="Avenir"/>
              </a:rPr>
              <a:t>%change - percentage change in the stock price wrt the day before.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75" y="1137999"/>
            <a:ext cx="10633250" cy="55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779375" y="799350"/>
            <a:ext cx="709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Avenir"/>
                <a:ea typeface="Avenir"/>
                <a:cs typeface="Avenir"/>
                <a:sym typeface="Avenir"/>
              </a:rPr>
              <a:t>https://finance.yahoo.com/quote/AAPL/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911150" y="3998419"/>
            <a:ext cx="5682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solidFill>
                  <a:srgbClr val="CF82D6"/>
                </a:solidFill>
                <a:latin typeface="Avenir"/>
                <a:ea typeface="Avenir"/>
                <a:cs typeface="Avenir"/>
                <a:sym typeface="Avenir"/>
              </a:rPr>
              <a:t>LSTM</a:t>
            </a:r>
            <a:endParaRPr sz="1500"/>
          </a:p>
        </p:txBody>
      </p:sp>
      <p:sp>
        <p:nvSpPr>
          <p:cNvPr id="109" name="Google Shape;109;p16"/>
          <p:cNvSpPr txBox="1"/>
          <p:nvPr/>
        </p:nvSpPr>
        <p:spPr>
          <a:xfrm>
            <a:off x="988557" y="4446951"/>
            <a:ext cx="10369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Long Short-Term Memory (LSTM) networks are a type of recurrent neural network capable of learning Order dependence in sequence prediction problems. This is a behaviour required in complex problem domains like machine translation, speech recognition, and more. LSTMs are a complex area of deep learning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911150" y="846925"/>
            <a:ext cx="256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solidFill>
                  <a:srgbClr val="CF82D6"/>
                </a:solidFill>
                <a:latin typeface="Avenir"/>
                <a:ea typeface="Avenir"/>
                <a:cs typeface="Avenir"/>
                <a:sym typeface="Avenir"/>
              </a:rPr>
              <a:t>Methodology Used</a:t>
            </a:r>
            <a:endParaRPr sz="1900" b="1">
              <a:solidFill>
                <a:srgbClr val="CF82D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911150" y="1323925"/>
            <a:ext cx="6486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venir"/>
              <a:buAutoNum type="arabicPeriod"/>
            </a:pPr>
            <a:r>
              <a:rPr lang="en-IN" sz="2000">
                <a:latin typeface="Avenir"/>
                <a:ea typeface="Avenir"/>
                <a:cs typeface="Avenir"/>
                <a:sym typeface="Avenir"/>
              </a:rPr>
              <a:t>Linear Regression.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venir"/>
              <a:buAutoNum type="arabicPeriod"/>
            </a:pPr>
            <a:r>
              <a:rPr lang="en-I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LSTM 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911150" y="2285975"/>
            <a:ext cx="3521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solidFill>
                  <a:srgbClr val="CF82D6"/>
                </a:solidFill>
                <a:latin typeface="Avenir"/>
                <a:ea typeface="Avenir"/>
                <a:cs typeface="Avenir"/>
                <a:sym typeface="Avenir"/>
              </a:rPr>
              <a:t>Linear Regression</a:t>
            </a:r>
            <a:endParaRPr sz="1900" b="1">
              <a:solidFill>
                <a:srgbClr val="CF82D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988550" y="2826600"/>
            <a:ext cx="9792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555555"/>
                </a:solidFill>
                <a:highlight>
                  <a:srgbClr val="FFFFFF"/>
                </a:highlight>
              </a:rPr>
              <a:t>Linear regression is a </a:t>
            </a:r>
            <a:r>
              <a:rPr lang="en-IN" sz="2000" b="1">
                <a:solidFill>
                  <a:srgbClr val="555555"/>
                </a:solidFill>
                <a:highlight>
                  <a:srgbClr val="FFFFFF"/>
                </a:highlight>
              </a:rPr>
              <a:t>linear model</a:t>
            </a:r>
            <a:r>
              <a:rPr lang="en-IN" sz="2000">
                <a:solidFill>
                  <a:srgbClr val="555555"/>
                </a:solidFill>
                <a:highlight>
                  <a:srgbClr val="FFFFFF"/>
                </a:highlight>
              </a:rPr>
              <a:t>, e.g. a model that assumes a linear relationship between the input variables (x) and the single output variable (y). More specifically, that y can be calculated from a linear combination of the input variables (x).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524000" y="1317102"/>
            <a:ext cx="9144000" cy="73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CF82D6"/>
                </a:solidFill>
              </a:rPr>
              <a:t>Model Training</a:t>
            </a:r>
            <a:endParaRPr>
              <a:solidFill>
                <a:srgbClr val="CF82D6"/>
              </a:solidFill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45529" y="2343875"/>
            <a:ext cx="9144000" cy="31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48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200"/>
              <a:buChar char="●"/>
            </a:pPr>
            <a:r>
              <a:rPr lang="en-IN" sz="2000"/>
              <a:t>Take closing price from the dataset for a period of time and split it into to groups (x , y). </a:t>
            </a:r>
            <a:endParaRPr sz="2000"/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2000"/>
              <a:t>x_train contains a 2D numpy array, each entry contains an array of the last 60 days’ closing prices.</a:t>
            </a:r>
            <a:endParaRPr sz="2000"/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2000"/>
              <a:t>y_train contains every 61’st day’s closing price ( wrt x_train ).</a:t>
            </a:r>
            <a:endParaRPr sz="2000"/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sz="2000"/>
              <a:t>Linear Regression model takes the x-train and y_train and trains the model for RMSE.</a:t>
            </a:r>
            <a:endParaRPr sz="2000"/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LSTM model is mainly composed of 2 LSTM layers ( 50 neurons ) with 2 dense layers to reduce the output to one.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600" y="1316100"/>
            <a:ext cx="9936424" cy="49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1064600" y="839100"/>
            <a:ext cx="6193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solidFill>
                  <a:srgbClr val="CF82D6"/>
                </a:solidFill>
                <a:latin typeface="Avenir"/>
                <a:ea typeface="Avenir"/>
                <a:cs typeface="Avenir"/>
                <a:sym typeface="Avenir"/>
              </a:rPr>
              <a:t>Linear Regression:</a:t>
            </a:r>
            <a:endParaRPr sz="1900" b="1">
              <a:solidFill>
                <a:srgbClr val="CF82D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911125" y="960375"/>
            <a:ext cx="450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Avenir"/>
                <a:ea typeface="Avenir"/>
                <a:cs typeface="Avenir"/>
                <a:sym typeface="Avenir"/>
              </a:rPr>
              <a:t>LSTM Network</a:t>
            </a:r>
            <a:endParaRPr sz="30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25" y="1755275"/>
            <a:ext cx="10294750" cy="38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50" y="890299"/>
            <a:ext cx="5561700" cy="54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450929" y="889979"/>
            <a:ext cx="9144000" cy="134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CF82D6"/>
                </a:solidFill>
                <a:latin typeface="Avenir"/>
                <a:ea typeface="Avenir"/>
                <a:cs typeface="Avenir"/>
                <a:sym typeface="Avenir"/>
              </a:rPr>
              <a:t>Performance Metrics</a:t>
            </a:r>
            <a:endParaRPr>
              <a:solidFill>
                <a:srgbClr val="CF82D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450929" y="1678025"/>
            <a:ext cx="9144000" cy="312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2"/>
                </a:solidFill>
              </a:rPr>
              <a:t>RMSE</a:t>
            </a:r>
            <a:endParaRPr sz="2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77777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IN" sz="1600">
                <a:solidFill>
                  <a:srgbClr val="77777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IN" sz="1600" i="1">
                <a:solidFill>
                  <a:srgbClr val="77777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600">
                <a:solidFill>
                  <a:srgbClr val="434343"/>
                </a:solidFill>
                <a:highlight>
                  <a:srgbClr val="FFFFFF"/>
                </a:highlight>
              </a:rPr>
              <a:t>Root Mean Square Error</a:t>
            </a:r>
            <a:r>
              <a:rPr lang="en-IN" sz="1600" b="1">
                <a:solidFill>
                  <a:srgbClr val="434343"/>
                </a:solidFill>
                <a:highlight>
                  <a:srgbClr val="FFFFFF"/>
                </a:highlight>
              </a:rPr>
              <a:t> </a:t>
            </a:r>
            <a:r>
              <a:rPr lang="en-IN" sz="1600">
                <a:solidFill>
                  <a:srgbClr val="434343"/>
                </a:solidFill>
                <a:highlight>
                  <a:srgbClr val="FFFFFF"/>
                </a:highlight>
              </a:rPr>
              <a:t>(RMSE) is the standard deviation of the residuals (prediction</a:t>
            </a:r>
            <a:r>
              <a:rPr lang="en-IN" sz="16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1600">
                <a:solidFill>
                  <a:srgbClr val="434343"/>
                </a:solidFill>
                <a:highlight>
                  <a:srgbClr val="FFFFFF"/>
                </a:highlight>
              </a:rPr>
              <a:t>errors). Residuals are a measure of how far from the regression line data points are; RMSE is a measure of how spread out these residuals are. In other words, it tells you how concentrated the data is around the line of the best fit.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2"/>
                </a:solidFill>
              </a:rPr>
              <a:t>MAE</a:t>
            </a:r>
            <a:endParaRPr sz="2000">
              <a:solidFill>
                <a:schemeClr val="accent2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IN" sz="1500">
                <a:highlight>
                  <a:srgbClr val="FFFFFF"/>
                </a:highlight>
              </a:rPr>
              <a:t>Mean absolute error (MAE) measures the average magnitude of the errors in a set of forecasts, without considering their direction. It measures </a:t>
            </a:r>
            <a:r>
              <a:rPr lang="en-IN" sz="1500" i="1">
                <a:highlight>
                  <a:srgbClr val="FFFFFF"/>
                </a:highlight>
              </a:rPr>
              <a:t>accuracy</a:t>
            </a:r>
            <a:r>
              <a:rPr lang="en-IN" sz="1500">
                <a:highlight>
                  <a:srgbClr val="FFFFFF"/>
                </a:highlight>
              </a:rPr>
              <a:t> for continuous variables. The equation is given in the library references.</a:t>
            </a: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2167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1B2130"/>
      </a:dk2>
      <a:lt2>
        <a:srgbClr val="F0F3F3"/>
      </a:lt2>
      <a:accent1>
        <a:srgbClr val="C3614D"/>
      </a:accent1>
      <a:accent2>
        <a:srgbClr val="B13B57"/>
      </a:accent2>
      <a:accent3>
        <a:srgbClr val="C34D9B"/>
      </a:accent3>
      <a:accent4>
        <a:srgbClr val="A83BB1"/>
      </a:accent4>
      <a:accent5>
        <a:srgbClr val="894DC3"/>
      </a:accent5>
      <a:accent6>
        <a:srgbClr val="493FB3"/>
      </a:accent6>
      <a:hlink>
        <a:srgbClr val="3997A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Aharoni</vt:lpstr>
      <vt:lpstr>Arial</vt:lpstr>
      <vt:lpstr>Avenir</vt:lpstr>
      <vt:lpstr>PrismaticVTI</vt:lpstr>
      <vt:lpstr>PowerPoint Presentation</vt:lpstr>
      <vt:lpstr>PowerPoint Presentation</vt:lpstr>
      <vt:lpstr>PowerPoint Presentation</vt:lpstr>
      <vt:lpstr>PowerPoint Presentation</vt:lpstr>
      <vt:lpstr>Model Training</vt:lpstr>
      <vt:lpstr>PowerPoint Presentation</vt:lpstr>
      <vt:lpstr>PowerPoint Presentation</vt:lpstr>
      <vt:lpstr>PowerPoint Presentation</vt:lpstr>
      <vt:lpstr>Performance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Kabilasudhan NC</cp:lastModifiedBy>
  <cp:revision>1</cp:revision>
  <dcterms:modified xsi:type="dcterms:W3CDTF">2021-05-16T10:04:06Z</dcterms:modified>
</cp:coreProperties>
</file>