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58" r:id="rId7"/>
    <p:sldId id="263" r:id="rId8"/>
    <p:sldId id="264" r:id="rId9"/>
    <p:sldId id="267" r:id="rId10"/>
    <p:sldId id="270" r:id="rId11"/>
    <p:sldId id="273" r:id="rId12"/>
    <p:sldId id="274" r:id="rId13"/>
    <p:sldId id="275" r:id="rId14"/>
    <p:sldId id="272" r:id="rId15"/>
    <p:sldId id="271" r:id="rId16"/>
    <p:sldId id="269" r:id="rId17"/>
    <p:sldId id="268"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p:cViewPr varScale="1">
        <p:scale>
          <a:sx n="78" d="100"/>
          <a:sy n="78" d="100"/>
        </p:scale>
        <p:origin x="87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1926" y="1753615"/>
            <a:ext cx="4242435" cy="574039"/>
          </a:xfrm>
          <a:prstGeom prst="rect">
            <a:avLst/>
          </a:prstGeom>
        </p:spPr>
        <p:txBody>
          <a:bodyPr wrap="square" lIns="0" tIns="0" rIns="0" bIns="0">
            <a:spAutoFit/>
          </a:bodyPr>
          <a:lstStyle>
            <a:lvl1pPr>
              <a:defRPr sz="24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3/20/2025</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MT"/>
                <a:cs typeface="Arial MT"/>
              </a:defRPr>
            </a:lvl1pPr>
          </a:lstStyle>
          <a:p>
            <a:pPr marL="123189">
              <a:lnSpc>
                <a:spcPts val="1425"/>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3/20/2025</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MT"/>
                <a:cs typeface="Arial MT"/>
              </a:defRPr>
            </a:lvl1pPr>
          </a:lstStyle>
          <a:p>
            <a:pPr marL="123189">
              <a:lnSpc>
                <a:spcPts val="1425"/>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3/20/2025</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Arial MT"/>
                <a:cs typeface="Arial MT"/>
              </a:defRPr>
            </a:lvl1pPr>
          </a:lstStyle>
          <a:p>
            <a:pPr marL="123189">
              <a:lnSpc>
                <a:spcPts val="1425"/>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3/20/2025</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Arial MT"/>
                <a:cs typeface="Arial MT"/>
              </a:defRPr>
            </a:lvl1pPr>
          </a:lstStyle>
          <a:p>
            <a:pPr marL="123189">
              <a:lnSpc>
                <a:spcPts val="1425"/>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3/20/2025</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Arial MT"/>
                <a:cs typeface="Arial MT"/>
              </a:defRPr>
            </a:lvl1pPr>
          </a:lstStyle>
          <a:p>
            <a:pPr marL="123189">
              <a:lnSpc>
                <a:spcPts val="1425"/>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0913" y="59182"/>
            <a:ext cx="11390172" cy="795019"/>
          </a:xfrm>
          <a:prstGeom prst="rect">
            <a:avLst/>
          </a:prstGeom>
        </p:spPr>
        <p:txBody>
          <a:bodyPr wrap="square" lIns="0" tIns="0" rIns="0" bIns="0">
            <a:spAutoFit/>
          </a:bodyPr>
          <a:lstStyle>
            <a:lvl1pPr>
              <a:defRPr sz="2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3/20/2025</a:t>
            </a:fld>
            <a:endParaRPr lang="en-US"/>
          </a:p>
        </p:txBody>
      </p:sp>
      <p:sp>
        <p:nvSpPr>
          <p:cNvPr id="6" name="Holder 6"/>
          <p:cNvSpPr>
            <a:spLocks noGrp="1"/>
          </p:cNvSpPr>
          <p:nvPr>
            <p:ph type="sldNum" sz="quarter" idx="7"/>
          </p:nvPr>
        </p:nvSpPr>
        <p:spPr>
          <a:xfrm>
            <a:off x="11283950" y="6449170"/>
            <a:ext cx="259715" cy="196215"/>
          </a:xfrm>
          <a:prstGeom prst="rect">
            <a:avLst/>
          </a:prstGeom>
        </p:spPr>
        <p:txBody>
          <a:bodyPr wrap="square" lIns="0" tIns="0" rIns="0" bIns="0">
            <a:spAutoFit/>
          </a:bodyPr>
          <a:lstStyle>
            <a:lvl1pPr>
              <a:defRPr sz="1200" b="0" i="0">
                <a:solidFill>
                  <a:srgbClr val="888888"/>
                </a:solidFill>
                <a:latin typeface="Arial MT"/>
                <a:cs typeface="Arial MT"/>
              </a:defRPr>
            </a:lvl1pPr>
          </a:lstStyle>
          <a:p>
            <a:pPr marL="123189">
              <a:lnSpc>
                <a:spcPts val="1425"/>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abstract/document/8016321" TargetMode="External"/><Relationship Id="rId7" Type="http://schemas.openxmlformats.org/officeDocument/2006/relationships/hyperlink" Target="https://www.mdpi.com/1996-1073/17/11/2642" TargetMode="External"/><Relationship Id="rId2" Type="http://schemas.openxmlformats.org/officeDocument/2006/relationships/hyperlink" Target="https://ieeexplore.ieee.org/abstract/document/9218929" TargetMode="External"/><Relationship Id="rId1" Type="http://schemas.openxmlformats.org/officeDocument/2006/relationships/slideLayout" Target="../slideLayouts/slideLayout2.xml"/><Relationship Id="rId6" Type="http://schemas.openxmlformats.org/officeDocument/2006/relationships/hyperlink" Target="https://www.mdpi.com/1996-1073/16/22/7562" TargetMode="External"/><Relationship Id="rId5" Type="http://schemas.openxmlformats.org/officeDocument/2006/relationships/hyperlink" Target="https://ieeexplore.ieee.org/abstract/document/8625421" TargetMode="External"/><Relationship Id="rId4" Type="http://schemas.openxmlformats.org/officeDocument/2006/relationships/hyperlink" Target="https://www.sciencedirect.com/science/article/abs/pii/S2214579615000283"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510148" y="4498693"/>
            <a:ext cx="5195084" cy="1449115"/>
          </a:xfrm>
          <a:prstGeom prst="rect">
            <a:avLst/>
          </a:prstGeom>
        </p:spPr>
        <p:txBody>
          <a:bodyPr vert="horz" wrap="square" lIns="0" tIns="12700" rIns="0" bIns="0" rtlCol="0">
            <a:spAutoFit/>
          </a:bodyPr>
          <a:lstStyle/>
          <a:p>
            <a:pPr marL="12700">
              <a:lnSpc>
                <a:spcPct val="100000"/>
              </a:lnSpc>
              <a:spcBef>
                <a:spcPts val="100"/>
              </a:spcBef>
            </a:pPr>
            <a:r>
              <a:rPr lang="en-US" b="1" dirty="0">
                <a:solidFill>
                  <a:schemeClr val="tx1"/>
                </a:solidFill>
                <a:latin typeface="Times New Roman"/>
                <a:cs typeface="Times New Roman"/>
              </a:rPr>
              <a:t>Batch No: 09</a:t>
            </a:r>
          </a:p>
          <a:p>
            <a:pPr marL="12700">
              <a:lnSpc>
                <a:spcPct val="100000"/>
              </a:lnSpc>
              <a:spcBef>
                <a:spcPts val="100"/>
              </a:spcBef>
            </a:pPr>
            <a:r>
              <a:rPr lang="en-US" b="1" dirty="0">
                <a:solidFill>
                  <a:schemeClr val="tx1"/>
                </a:solidFill>
                <a:latin typeface="Times New Roman"/>
                <a:cs typeface="Times New Roman"/>
              </a:rPr>
              <a:t>P Gagan Devesh(AV.EN.U4AIE22027)</a:t>
            </a:r>
          </a:p>
          <a:p>
            <a:pPr marL="12700">
              <a:lnSpc>
                <a:spcPct val="100000"/>
              </a:lnSpc>
              <a:spcBef>
                <a:spcPts val="100"/>
              </a:spcBef>
            </a:pPr>
            <a:r>
              <a:rPr lang="en-US" b="1" dirty="0">
                <a:solidFill>
                  <a:schemeClr val="tx1"/>
                </a:solidFill>
                <a:latin typeface="Times New Roman"/>
                <a:cs typeface="Times New Roman"/>
              </a:rPr>
              <a:t>Kabin Dev(AV.EN.U4AIE22015)</a:t>
            </a:r>
          </a:p>
          <a:p>
            <a:pPr marL="12700">
              <a:lnSpc>
                <a:spcPct val="100000"/>
              </a:lnSpc>
              <a:spcBef>
                <a:spcPts val="100"/>
              </a:spcBef>
            </a:pPr>
            <a:r>
              <a:rPr lang="en-US" b="1" dirty="0">
                <a:solidFill>
                  <a:schemeClr val="tx1"/>
                </a:solidFill>
                <a:latin typeface="Times New Roman"/>
                <a:cs typeface="Times New Roman"/>
              </a:rPr>
              <a:t>D Sai </a:t>
            </a:r>
            <a:r>
              <a:rPr lang="en-US" b="1" dirty="0" err="1">
                <a:solidFill>
                  <a:schemeClr val="tx1"/>
                </a:solidFill>
                <a:latin typeface="Times New Roman"/>
                <a:cs typeface="Times New Roman"/>
              </a:rPr>
              <a:t>Pardhava</a:t>
            </a:r>
            <a:r>
              <a:rPr lang="en-US" b="1" dirty="0">
                <a:solidFill>
                  <a:schemeClr val="tx1"/>
                </a:solidFill>
                <a:latin typeface="Times New Roman"/>
                <a:cs typeface="Times New Roman"/>
              </a:rPr>
              <a:t> Naidu(AV.EN.U4AIE22010)</a:t>
            </a:r>
          </a:p>
          <a:p>
            <a:pPr marL="12700">
              <a:lnSpc>
                <a:spcPct val="100000"/>
              </a:lnSpc>
              <a:spcBef>
                <a:spcPts val="100"/>
              </a:spcBef>
            </a:pPr>
            <a:r>
              <a:rPr lang="en-US" sz="1800" b="1" dirty="0" err="1">
                <a:solidFill>
                  <a:schemeClr val="tx1"/>
                </a:solidFill>
                <a:latin typeface="Times New Roman"/>
                <a:cs typeface="Times New Roman"/>
              </a:rPr>
              <a:t>Balavignesh</a:t>
            </a:r>
            <a:r>
              <a:rPr lang="en-US" sz="1800" b="1" dirty="0">
                <a:solidFill>
                  <a:schemeClr val="tx1"/>
                </a:solidFill>
                <a:latin typeface="Times New Roman"/>
                <a:cs typeface="Times New Roman"/>
              </a:rPr>
              <a:t>(</a:t>
            </a:r>
            <a:r>
              <a:rPr lang="en-US" b="1" dirty="0">
                <a:solidFill>
                  <a:schemeClr val="tx1"/>
                </a:solidFill>
                <a:latin typeface="Times New Roman"/>
                <a:cs typeface="Times New Roman"/>
              </a:rPr>
              <a:t>AV.EN.U4AIE22016</a:t>
            </a:r>
            <a:r>
              <a:rPr lang="en-US" sz="1800" b="1" dirty="0">
                <a:solidFill>
                  <a:schemeClr val="tx1"/>
                </a:solidFill>
                <a:latin typeface="Times New Roman"/>
                <a:cs typeface="Times New Roman"/>
              </a:rPr>
              <a:t>)</a:t>
            </a:r>
          </a:p>
        </p:txBody>
      </p:sp>
      <p:sp>
        <p:nvSpPr>
          <p:cNvPr id="7" name="object 7"/>
          <p:cNvSpPr txBox="1"/>
          <p:nvPr/>
        </p:nvSpPr>
        <p:spPr>
          <a:xfrm>
            <a:off x="6095999" y="4618948"/>
            <a:ext cx="5982378" cy="1450397"/>
          </a:xfrm>
          <a:prstGeom prst="rect">
            <a:avLst/>
          </a:prstGeom>
        </p:spPr>
        <p:txBody>
          <a:bodyPr vert="horz" wrap="square" lIns="0" tIns="13970" rIns="0" bIns="0" rtlCol="0">
            <a:spAutoFit/>
          </a:bodyPr>
          <a:lstStyle/>
          <a:p>
            <a:pPr marL="12700">
              <a:lnSpc>
                <a:spcPct val="100000"/>
              </a:lnSpc>
              <a:spcBef>
                <a:spcPts val="110"/>
              </a:spcBef>
            </a:pPr>
            <a:r>
              <a:rPr lang="en-US" b="1" dirty="0">
                <a:solidFill>
                  <a:schemeClr val="tx1"/>
                </a:solidFill>
                <a:latin typeface="Times New Roman"/>
                <a:cs typeface="Times New Roman"/>
              </a:rPr>
              <a:t>Under the guidance of:</a:t>
            </a:r>
          </a:p>
          <a:p>
            <a:pPr marL="12700">
              <a:lnSpc>
                <a:spcPct val="100000"/>
              </a:lnSpc>
              <a:spcBef>
                <a:spcPts val="110"/>
              </a:spcBef>
            </a:pPr>
            <a:r>
              <a:rPr lang="en-US" b="1" dirty="0">
                <a:solidFill>
                  <a:schemeClr val="tx1"/>
                </a:solidFill>
                <a:latin typeface="Times New Roman"/>
                <a:cs typeface="Times New Roman"/>
              </a:rPr>
              <a:t>	</a:t>
            </a:r>
            <a:r>
              <a:rPr b="1" dirty="0">
                <a:solidFill>
                  <a:schemeClr val="tx1"/>
                </a:solidFill>
                <a:latin typeface="Times New Roman"/>
                <a:cs typeface="Times New Roman"/>
              </a:rPr>
              <a:t>Dr.</a:t>
            </a:r>
            <a:r>
              <a:rPr b="1" spc="-50" dirty="0">
                <a:solidFill>
                  <a:schemeClr val="tx1"/>
                </a:solidFill>
                <a:latin typeface="Times New Roman"/>
                <a:cs typeface="Times New Roman"/>
              </a:rPr>
              <a:t> </a:t>
            </a:r>
            <a:r>
              <a:rPr b="1" dirty="0">
                <a:solidFill>
                  <a:schemeClr val="tx1"/>
                </a:solidFill>
                <a:latin typeface="Times New Roman"/>
                <a:cs typeface="Times New Roman"/>
              </a:rPr>
              <a:t>V</a:t>
            </a:r>
            <a:r>
              <a:rPr b="1" spc="-30" dirty="0">
                <a:solidFill>
                  <a:schemeClr val="tx1"/>
                </a:solidFill>
                <a:latin typeface="Times New Roman"/>
                <a:cs typeface="Times New Roman"/>
              </a:rPr>
              <a:t> </a:t>
            </a:r>
            <a:r>
              <a:rPr b="1" dirty="0">
                <a:solidFill>
                  <a:schemeClr val="tx1"/>
                </a:solidFill>
                <a:latin typeface="Times New Roman"/>
                <a:cs typeface="Times New Roman"/>
              </a:rPr>
              <a:t>Lakshmi</a:t>
            </a:r>
            <a:r>
              <a:rPr b="1" spc="5" dirty="0">
                <a:solidFill>
                  <a:schemeClr val="tx1"/>
                </a:solidFill>
                <a:latin typeface="Times New Roman"/>
                <a:cs typeface="Times New Roman"/>
              </a:rPr>
              <a:t> </a:t>
            </a:r>
            <a:r>
              <a:rPr b="1" spc="-10" dirty="0">
                <a:solidFill>
                  <a:schemeClr val="tx1"/>
                </a:solidFill>
                <a:latin typeface="Times New Roman"/>
                <a:cs typeface="Times New Roman"/>
              </a:rPr>
              <a:t>Chetana</a:t>
            </a:r>
            <a:endParaRPr lang="en-US" b="1" spc="-10" dirty="0">
              <a:solidFill>
                <a:schemeClr val="tx1"/>
              </a:solidFill>
              <a:latin typeface="Times New Roman"/>
              <a:cs typeface="Times New Roman"/>
            </a:endParaRPr>
          </a:p>
          <a:p>
            <a:pPr marL="12700">
              <a:spcBef>
                <a:spcPts val="110"/>
              </a:spcBef>
            </a:pPr>
            <a:r>
              <a:rPr lang="en-US" sz="1800" b="1" dirty="0">
                <a:solidFill>
                  <a:schemeClr val="tx1"/>
                </a:solidFill>
                <a:latin typeface="Times New Roman"/>
                <a:cs typeface="Times New Roman"/>
              </a:rPr>
              <a:t>	Assistant</a:t>
            </a:r>
            <a:r>
              <a:rPr lang="en-US" sz="1800" b="1" spc="-30" dirty="0">
                <a:solidFill>
                  <a:schemeClr val="tx1"/>
                </a:solidFill>
                <a:latin typeface="Times New Roman"/>
                <a:cs typeface="Times New Roman"/>
              </a:rPr>
              <a:t> </a:t>
            </a:r>
            <a:r>
              <a:rPr lang="en-US" sz="1800" b="1" dirty="0">
                <a:solidFill>
                  <a:schemeClr val="tx1"/>
                </a:solidFill>
                <a:latin typeface="Times New Roman"/>
                <a:cs typeface="Times New Roman"/>
              </a:rPr>
              <a:t>Professor</a:t>
            </a:r>
            <a:r>
              <a:rPr lang="en-US" sz="1800" b="1" spc="-5" dirty="0">
                <a:solidFill>
                  <a:schemeClr val="tx1"/>
                </a:solidFill>
                <a:latin typeface="Times New Roman"/>
                <a:cs typeface="Times New Roman"/>
              </a:rPr>
              <a:t> </a:t>
            </a:r>
            <a:r>
              <a:rPr lang="en-US" sz="1800" b="1" dirty="0">
                <a:solidFill>
                  <a:schemeClr val="tx1"/>
                </a:solidFill>
                <a:latin typeface="Times New Roman"/>
                <a:cs typeface="Times New Roman"/>
              </a:rPr>
              <a:t>(Sl.</a:t>
            </a:r>
            <a:r>
              <a:rPr lang="en-US" sz="1800" b="1" spc="-65" dirty="0">
                <a:solidFill>
                  <a:schemeClr val="tx1"/>
                </a:solidFill>
                <a:latin typeface="Times New Roman"/>
                <a:cs typeface="Times New Roman"/>
              </a:rPr>
              <a:t> </a:t>
            </a:r>
            <a:r>
              <a:rPr lang="en-US" sz="1800" b="1" spc="-20" dirty="0">
                <a:solidFill>
                  <a:schemeClr val="tx1"/>
                </a:solidFill>
                <a:latin typeface="Times New Roman"/>
                <a:cs typeface="Times New Roman"/>
              </a:rPr>
              <a:t>Gr.)</a:t>
            </a:r>
            <a:endParaRPr lang="en-US" sz="1800" dirty="0">
              <a:solidFill>
                <a:schemeClr val="tx1"/>
              </a:solidFill>
              <a:latin typeface="Times New Roman"/>
              <a:cs typeface="Times New Roman"/>
            </a:endParaRPr>
          </a:p>
          <a:p>
            <a:pPr marL="12700">
              <a:lnSpc>
                <a:spcPct val="100000"/>
              </a:lnSpc>
              <a:spcBef>
                <a:spcPts val="110"/>
              </a:spcBef>
            </a:pPr>
            <a:r>
              <a:rPr lang="en-US" b="1" spc="-10" dirty="0">
                <a:solidFill>
                  <a:schemeClr val="tx1"/>
                </a:solidFill>
                <a:latin typeface="Times New Roman"/>
                <a:cs typeface="Times New Roman"/>
              </a:rPr>
              <a:t>	Department of Computer Science and Engineering,</a:t>
            </a:r>
          </a:p>
          <a:p>
            <a:pPr marL="12700">
              <a:lnSpc>
                <a:spcPct val="100000"/>
              </a:lnSpc>
              <a:spcBef>
                <a:spcPts val="110"/>
              </a:spcBef>
            </a:pPr>
            <a:r>
              <a:rPr lang="en-US" b="1" spc="-10" dirty="0">
                <a:solidFill>
                  <a:schemeClr val="tx1"/>
                </a:solidFill>
                <a:latin typeface="Times New Roman"/>
                <a:cs typeface="Times New Roman"/>
              </a:rPr>
              <a:t>	School of Computing</a:t>
            </a:r>
            <a:endParaRPr dirty="0">
              <a:solidFill>
                <a:schemeClr val="tx1"/>
              </a:solidFill>
              <a:latin typeface="Times New Roman"/>
              <a:cs typeface="Times New Roman"/>
            </a:endParaRPr>
          </a:p>
        </p:txBody>
      </p:sp>
      <p:sp>
        <p:nvSpPr>
          <p:cNvPr id="8" name="object 8"/>
          <p:cNvSpPr txBox="1"/>
          <p:nvPr/>
        </p:nvSpPr>
        <p:spPr>
          <a:xfrm>
            <a:off x="7924292" y="4814696"/>
            <a:ext cx="2746375" cy="299720"/>
          </a:xfrm>
          <a:prstGeom prst="rect">
            <a:avLst/>
          </a:prstGeom>
        </p:spPr>
        <p:txBody>
          <a:bodyPr vert="horz" wrap="square" lIns="0" tIns="12700" rIns="0" bIns="0" rtlCol="0">
            <a:spAutoFit/>
          </a:bodyPr>
          <a:lstStyle/>
          <a:p>
            <a:pPr marL="12700">
              <a:lnSpc>
                <a:spcPct val="100000"/>
              </a:lnSpc>
              <a:spcBef>
                <a:spcPts val="100"/>
              </a:spcBef>
            </a:pPr>
            <a:endParaRPr sz="1800" dirty="0">
              <a:solidFill>
                <a:schemeClr val="accent2"/>
              </a:solidFill>
              <a:latin typeface="Times New Roman"/>
              <a:cs typeface="Times New Roman"/>
            </a:endParaRPr>
          </a:p>
        </p:txBody>
      </p:sp>
      <p:grpSp>
        <p:nvGrpSpPr>
          <p:cNvPr id="10" name="Google Shape;91;p1">
            <a:extLst>
              <a:ext uri="{FF2B5EF4-FFF2-40B4-BE49-F238E27FC236}">
                <a16:creationId xmlns:a16="http://schemas.microsoft.com/office/drawing/2014/main" id="{AE640556-CF11-EB18-5863-62CCFE2CAF90}"/>
              </a:ext>
            </a:extLst>
          </p:cNvPr>
          <p:cNvGrpSpPr/>
          <p:nvPr/>
        </p:nvGrpSpPr>
        <p:grpSpPr>
          <a:xfrm>
            <a:off x="0" y="6342887"/>
            <a:ext cx="12191999" cy="515111"/>
            <a:chOff x="0" y="6342887"/>
            <a:chExt cx="12191999" cy="515111"/>
          </a:xfrm>
        </p:grpSpPr>
        <p:pic>
          <p:nvPicPr>
            <p:cNvPr id="11" name="Google Shape;92;p1">
              <a:extLst>
                <a:ext uri="{FF2B5EF4-FFF2-40B4-BE49-F238E27FC236}">
                  <a16:creationId xmlns:a16="http://schemas.microsoft.com/office/drawing/2014/main" id="{0D582E0F-A53F-F6EF-77A9-718BBC254DED}"/>
                </a:ext>
              </a:extLst>
            </p:cNvPr>
            <p:cNvPicPr preferRelativeResize="0"/>
            <p:nvPr/>
          </p:nvPicPr>
          <p:blipFill rotWithShape="1">
            <a:blip r:embed="rId2">
              <a:alphaModFix/>
            </a:blip>
            <a:srcRect/>
            <a:stretch/>
          </p:blipFill>
          <p:spPr>
            <a:xfrm>
              <a:off x="126492" y="6490714"/>
              <a:ext cx="1781556" cy="313944"/>
            </a:xfrm>
            <a:prstGeom prst="rect">
              <a:avLst/>
            </a:prstGeom>
            <a:noFill/>
            <a:ln>
              <a:noFill/>
            </a:ln>
          </p:spPr>
        </p:pic>
        <p:pic>
          <p:nvPicPr>
            <p:cNvPr id="12" name="Google Shape;93;p1">
              <a:extLst>
                <a:ext uri="{FF2B5EF4-FFF2-40B4-BE49-F238E27FC236}">
                  <a16:creationId xmlns:a16="http://schemas.microsoft.com/office/drawing/2014/main" id="{D740D307-06E2-1E08-9835-FEAE7B0572CB}"/>
                </a:ext>
              </a:extLst>
            </p:cNvPr>
            <p:cNvPicPr preferRelativeResize="0"/>
            <p:nvPr/>
          </p:nvPicPr>
          <p:blipFill rotWithShape="1">
            <a:blip r:embed="rId3">
              <a:alphaModFix/>
            </a:blip>
            <a:srcRect/>
            <a:stretch/>
          </p:blipFill>
          <p:spPr>
            <a:xfrm>
              <a:off x="0" y="6342887"/>
              <a:ext cx="12191999" cy="515111"/>
            </a:xfrm>
            <a:prstGeom prst="rect">
              <a:avLst/>
            </a:prstGeom>
            <a:noFill/>
            <a:ln>
              <a:noFill/>
            </a:ln>
          </p:spPr>
        </p:pic>
        <p:pic>
          <p:nvPicPr>
            <p:cNvPr id="13" name="Google Shape;94;p1">
              <a:extLst>
                <a:ext uri="{FF2B5EF4-FFF2-40B4-BE49-F238E27FC236}">
                  <a16:creationId xmlns:a16="http://schemas.microsoft.com/office/drawing/2014/main" id="{B7FB8DDB-44E7-0050-A75B-02B9BC411442}"/>
                </a:ext>
              </a:extLst>
            </p:cNvPr>
            <p:cNvPicPr preferRelativeResize="0"/>
            <p:nvPr/>
          </p:nvPicPr>
          <p:blipFill rotWithShape="1">
            <a:blip r:embed="rId2">
              <a:alphaModFix/>
            </a:blip>
            <a:srcRect/>
            <a:stretch/>
          </p:blipFill>
          <p:spPr>
            <a:xfrm>
              <a:off x="222503" y="6446518"/>
              <a:ext cx="1781556" cy="313942"/>
            </a:xfrm>
            <a:prstGeom prst="rect">
              <a:avLst/>
            </a:prstGeom>
            <a:noFill/>
            <a:ln>
              <a:noFill/>
            </a:ln>
          </p:spPr>
        </p:pic>
      </p:grpSp>
      <p:pic>
        <p:nvPicPr>
          <p:cNvPr id="2049" name="Graphic 1">
            <a:extLst>
              <a:ext uri="{FF2B5EF4-FFF2-40B4-BE49-F238E27FC236}">
                <a16:creationId xmlns:a16="http://schemas.microsoft.com/office/drawing/2014/main" id="{048D7681-75E6-57CF-A7AF-F16379489E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55" b="-496"/>
          <a:stretch>
            <a:fillRect/>
          </a:stretch>
        </p:blipFill>
        <p:spPr bwMode="auto">
          <a:xfrm>
            <a:off x="2897801" y="355456"/>
            <a:ext cx="5982378" cy="132396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3">
            <a:extLst>
              <a:ext uri="{FF2B5EF4-FFF2-40B4-BE49-F238E27FC236}">
                <a16:creationId xmlns:a16="http://schemas.microsoft.com/office/drawing/2014/main" id="{91B15839-8029-3F68-84EA-A0C0B47393B7}"/>
              </a:ext>
            </a:extLst>
          </p:cNvPr>
          <p:cNvSpPr>
            <a:spLocks noChangeArrowheads="1"/>
          </p:cNvSpPr>
          <p:nvPr/>
        </p:nvSpPr>
        <p:spPr bwMode="auto">
          <a:xfrm>
            <a:off x="3107690" y="1489838"/>
            <a:ext cx="5562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marL="457200" algn="l" rtl="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marL="914400" algn="l" rtl="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marL="1371600" algn="l" rtl="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marL="1828800" algn="l" rtl="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marL="2286000" algn="l" rtl="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marL="2743200" algn="l" rtl="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marL="3200400" algn="l" rtl="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marL="3657600" algn="l" rtl="0"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971800" algn="ctr"/>
                <a:tab pos="5943600" algn="r"/>
              </a:tabLst>
            </a:pPr>
            <a:r>
              <a:rPr kumimoji="0" lang="en-US" altLang="en-US" sz="2200" b="1" i="0" u="none" strike="noStrike" cap="none" normalizeH="0" baseline="0" dirty="0">
                <a:ln>
                  <a:noFill/>
                </a:ln>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______________________________________</a:t>
            </a:r>
          </a:p>
          <a:p>
            <a:pPr marL="0" marR="0" lvl="0" indent="0" algn="ctr" defTabSz="914400" rtl="0" eaLnBrk="0" fontAlgn="base" latinLnBrk="0" hangingPunct="0">
              <a:lnSpc>
                <a:spcPct val="100000"/>
              </a:lnSpc>
              <a:spcBef>
                <a:spcPct val="0"/>
              </a:spcBef>
              <a:spcAft>
                <a:spcPct val="0"/>
              </a:spcAft>
              <a:buClrTx/>
              <a:buSzTx/>
              <a:buFontTx/>
              <a:buNone/>
              <a:tabLst>
                <a:tab pos="2971800" algn="ctr"/>
                <a:tab pos="5943600" algn="r"/>
              </a:tabLst>
            </a:pPr>
            <a:r>
              <a:rPr kumimoji="0" lang="en-US" altLang="en-US" sz="2200" b="1" i="0" u="none" strike="noStrike" cap="none" normalizeH="0" baseline="0" dirty="0">
                <a:ln>
                  <a:noFill/>
                </a:ln>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AMARAVATI CAMPUS</a:t>
            </a:r>
            <a:endParaRPr kumimoji="0" lang="en-US" altLang="en-US" sz="2200" b="0" i="0" u="none"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43342F9-C67C-DE0B-C208-1B86AE4E318D}"/>
              </a:ext>
            </a:extLst>
          </p:cNvPr>
          <p:cNvSpPr txBox="1"/>
          <p:nvPr/>
        </p:nvSpPr>
        <p:spPr>
          <a:xfrm>
            <a:off x="1371599" y="2716552"/>
            <a:ext cx="9448800" cy="1354217"/>
          </a:xfrm>
          <a:prstGeom prst="rect">
            <a:avLst/>
          </a:prstGeom>
          <a:noFill/>
        </p:spPr>
        <p:txBody>
          <a:bodyPr wrap="square" rtlCol="0">
            <a:spAutoFit/>
          </a:bodyPr>
          <a:lstStyle/>
          <a:p>
            <a:pPr algn="ctr"/>
            <a:r>
              <a:rPr lang="en-US" sz="2600" b="1" dirty="0">
                <a:solidFill>
                  <a:srgbClr val="C00000"/>
                </a:solidFill>
                <a:latin typeface="Times New Roman" panose="02020603050405020304" pitchFamily="18" charset="0"/>
                <a:cs typeface="Times New Roman" panose="02020603050405020304" pitchFamily="18" charset="0"/>
              </a:rPr>
              <a:t>Tentative Title:</a:t>
            </a:r>
          </a:p>
          <a:p>
            <a:pPr algn="ctr"/>
            <a:r>
              <a:rPr lang="en-US" sz="2800" b="1" dirty="0">
                <a:solidFill>
                  <a:schemeClr val="tx1"/>
                </a:solidFill>
                <a:latin typeface="Times New Roman" panose="02020603050405020304" pitchFamily="18" charset="0"/>
                <a:cs typeface="Times New Roman" panose="02020603050405020304" pitchFamily="18" charset="0"/>
              </a:rPr>
              <a:t>Big Data-Driven Machine Learning Models for Smart Grid Stability Prediction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CB0B-6780-EEDE-16DB-CF2CA6C36972}"/>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8AD70E23-78D5-1189-4C64-C46C877DB6A1}"/>
              </a:ext>
            </a:extLst>
          </p:cNvPr>
          <p:cNvSpPr>
            <a:spLocks noGrp="1"/>
          </p:cNvSpPr>
          <p:nvPr>
            <p:ph type="body" idx="1"/>
          </p:nvPr>
        </p:nvSpPr>
        <p:spPr>
          <a:xfrm>
            <a:off x="609600" y="914400"/>
            <a:ext cx="10972800" cy="5262979"/>
          </a:xfrm>
        </p:spPr>
        <p:txBody>
          <a:bodyPr/>
          <a:lstStyle/>
          <a:p>
            <a:r>
              <a:rPr lang="en-US" b="1" dirty="0"/>
              <a:t>2. Structure of the dataset: </a:t>
            </a:r>
          </a:p>
          <a:p>
            <a:pPr marL="285750" indent="-285750">
              <a:buFont typeface="Wingdings" panose="05000000000000000000" pitchFamily="2" charset="2"/>
              <a:buChar char="§"/>
            </a:pPr>
            <a:r>
              <a:rPr lang="en-US" dirty="0"/>
              <a:t>The dataset represents a four-node star network, which includes:</a:t>
            </a:r>
          </a:p>
          <a:p>
            <a:pPr marL="285750" indent="-285750">
              <a:buFont typeface="Wingdings" panose="05000000000000000000" pitchFamily="2" charset="2"/>
              <a:buChar char="§"/>
            </a:pPr>
            <a:r>
              <a:rPr lang="en-US" dirty="0"/>
              <a:t>1 Producer Node (P1) – Generates electricity and interacts with consumers.</a:t>
            </a:r>
          </a:p>
          <a:p>
            <a:pPr marL="285750" indent="-285750">
              <a:buFont typeface="Wingdings" panose="05000000000000000000" pitchFamily="2" charset="2"/>
              <a:buChar char="§"/>
            </a:pPr>
            <a:r>
              <a:rPr lang="en-US" dirty="0"/>
              <a:t>3 Consumer Nodes (P2, P3, P4) – Consume electricity based on demand and price elasticity.</a:t>
            </a:r>
          </a:p>
          <a:p>
            <a:pPr marL="285750" indent="-285750">
              <a:buFont typeface="Wingdings" panose="05000000000000000000" pitchFamily="2" charset="2"/>
              <a:buChar char="§"/>
            </a:pPr>
            <a:r>
              <a:rPr lang="en-US" dirty="0"/>
              <a:t>Stability is determined based on the interactions between production, consumption, and reaction times.</a:t>
            </a:r>
          </a:p>
          <a:p>
            <a:pPr marL="285750" indent="-285750">
              <a:buFont typeface="Wingdings" panose="05000000000000000000" pitchFamily="2" charset="2"/>
              <a:buChar char="§"/>
            </a:pPr>
            <a:r>
              <a:rPr lang="en-US" dirty="0"/>
              <a:t>Key Insights:</a:t>
            </a:r>
          </a:p>
          <a:p>
            <a:pPr marL="285750" indent="-285750">
              <a:buFont typeface="Wingdings" panose="05000000000000000000" pitchFamily="2" charset="2"/>
              <a:buChar char="§"/>
            </a:pPr>
            <a:r>
              <a:rPr lang="en-US" dirty="0"/>
              <a:t>Reaction time (τ) is most influential in determining stability, as slower response times can lead to instability.</a:t>
            </a:r>
          </a:p>
          <a:p>
            <a:pPr marL="285750" indent="-285750">
              <a:buFont typeface="Wingdings" panose="05000000000000000000" pitchFamily="2" charset="2"/>
              <a:buChar char="§"/>
            </a:pPr>
            <a:r>
              <a:rPr lang="en-US" dirty="0"/>
              <a:t>Power balance (P) impacts whether a node is supplying or consuming energy.</a:t>
            </a:r>
          </a:p>
          <a:p>
            <a:pPr marL="285750" indent="-285750">
              <a:buFont typeface="Wingdings" panose="05000000000000000000" pitchFamily="2" charset="2"/>
              <a:buChar char="§"/>
            </a:pPr>
            <a:r>
              <a:rPr lang="en-US" dirty="0"/>
              <a:t>Price elasticity (γ) affects market-driven adjustments in electricity distribution.</a:t>
            </a:r>
          </a:p>
          <a:p>
            <a:endParaRPr lang="en-US" dirty="0"/>
          </a:p>
          <a:p>
            <a:r>
              <a:rPr lang="en-US" b="1" dirty="0"/>
              <a:t>3. Stability Labeling Criteria: </a:t>
            </a:r>
          </a:p>
          <a:p>
            <a:pPr marL="285750" indent="-285750">
              <a:buFont typeface="Wingdings" panose="05000000000000000000" pitchFamily="2" charset="2"/>
              <a:buChar char="§"/>
            </a:pPr>
            <a:r>
              <a:rPr lang="en-US" dirty="0"/>
              <a:t>The dataset provides two stability indicators:</a:t>
            </a:r>
          </a:p>
          <a:p>
            <a:pPr marL="285750" indent="-285750">
              <a:buFont typeface="Wingdings" panose="05000000000000000000" pitchFamily="2" charset="2"/>
              <a:buChar char="§"/>
            </a:pPr>
            <a:r>
              <a:rPr lang="en-US" dirty="0"/>
              <a:t>stab (numeric stability value)</a:t>
            </a:r>
          </a:p>
          <a:p>
            <a:pPr marL="285750" indent="-285750">
              <a:buFont typeface="Wingdings" panose="05000000000000000000" pitchFamily="2" charset="2"/>
              <a:buChar char="§"/>
            </a:pPr>
            <a:r>
              <a:rPr lang="en-US" dirty="0"/>
              <a:t>Positive stab value → Unstable grid</a:t>
            </a:r>
          </a:p>
          <a:p>
            <a:pPr marL="285750" indent="-285750">
              <a:buFont typeface="Wingdings" panose="05000000000000000000" pitchFamily="2" charset="2"/>
              <a:buChar char="§"/>
            </a:pPr>
            <a:r>
              <a:rPr lang="en-US" dirty="0"/>
              <a:t>Negative stab value → Stable </a:t>
            </a:r>
            <a:r>
              <a:rPr lang="en-US" dirty="0" err="1"/>
              <a:t>gridstabf</a:t>
            </a:r>
            <a:r>
              <a:rPr lang="en-US" dirty="0"/>
              <a:t> (binary stability label)</a:t>
            </a:r>
          </a:p>
          <a:p>
            <a:pPr marL="285750" indent="-285750">
              <a:buFont typeface="Wingdings" panose="05000000000000000000" pitchFamily="2" charset="2"/>
              <a:buChar char="§"/>
            </a:pPr>
            <a:r>
              <a:rPr lang="en-US" dirty="0"/>
              <a:t>"stable" (1) → Grid is operating normally.</a:t>
            </a:r>
          </a:p>
          <a:p>
            <a:pPr marL="285750" indent="-285750">
              <a:buFont typeface="Wingdings" panose="05000000000000000000" pitchFamily="2" charset="2"/>
              <a:buChar char="§"/>
            </a:pPr>
            <a:r>
              <a:rPr lang="en-US" dirty="0"/>
              <a:t>"unstable" (0) → Grid faces disruptions or power fluctuations.</a:t>
            </a:r>
          </a:p>
          <a:p>
            <a:pPr marL="285750" indent="-285750">
              <a:buFont typeface="Wingdings" panose="05000000000000000000" pitchFamily="2" charset="2"/>
              <a:buChar char="§"/>
            </a:pPr>
            <a:r>
              <a:rPr lang="en-US" dirty="0"/>
              <a:t>The labeling is done based on the differential equation-based decentral smart grid control model, which evaluates the system's behavior under different conditions.</a:t>
            </a:r>
            <a:endParaRPr lang="en-IN" dirty="0"/>
          </a:p>
        </p:txBody>
      </p:sp>
    </p:spTree>
    <p:extLst>
      <p:ext uri="{BB962C8B-B14F-4D97-AF65-F5344CB8AC3E}">
        <p14:creationId xmlns:p14="http://schemas.microsoft.com/office/powerpoint/2010/main" val="1098714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6FB01-B4AF-6595-2EB6-963E46BD07A0}"/>
              </a:ext>
            </a:extLst>
          </p:cNvPr>
          <p:cNvSpPr>
            <a:spLocks noGrp="1"/>
          </p:cNvSpPr>
          <p:nvPr>
            <p:ph type="title"/>
          </p:nvPr>
        </p:nvSpPr>
        <p:spPr>
          <a:xfrm>
            <a:off x="400913" y="59182"/>
            <a:ext cx="11390172" cy="369332"/>
          </a:xfrm>
        </p:spPr>
        <p:txBody>
          <a:bodyPr/>
          <a:lstStyle/>
          <a:p>
            <a:r>
              <a:rPr lang="en-IN" dirty="0"/>
              <a:t>Data Visualization:</a:t>
            </a:r>
          </a:p>
        </p:txBody>
      </p:sp>
      <p:sp>
        <p:nvSpPr>
          <p:cNvPr id="3" name="Text Placeholder 2">
            <a:extLst>
              <a:ext uri="{FF2B5EF4-FFF2-40B4-BE49-F238E27FC236}">
                <a16:creationId xmlns:a16="http://schemas.microsoft.com/office/drawing/2014/main" id="{D000CA54-6D37-6FD3-D82E-2EB74277E7C0}"/>
              </a:ext>
            </a:extLst>
          </p:cNvPr>
          <p:cNvSpPr>
            <a:spLocks noGrp="1"/>
          </p:cNvSpPr>
          <p:nvPr>
            <p:ph type="body" idx="1"/>
          </p:nvPr>
        </p:nvSpPr>
        <p:spPr>
          <a:xfrm>
            <a:off x="398455" y="838200"/>
            <a:ext cx="10972800" cy="4526280"/>
          </a:xfrm>
        </p:spPr>
        <p:txBody>
          <a:bodyPr/>
          <a:lstStyle/>
          <a:p>
            <a:endParaRPr lang="en-IN" dirty="0"/>
          </a:p>
        </p:txBody>
      </p:sp>
      <p:pic>
        <p:nvPicPr>
          <p:cNvPr id="5" name="Picture 4">
            <a:extLst>
              <a:ext uri="{FF2B5EF4-FFF2-40B4-BE49-F238E27FC236}">
                <a16:creationId xmlns:a16="http://schemas.microsoft.com/office/drawing/2014/main" id="{4214FA26-5BA8-2F0D-4787-78857FC41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862781"/>
            <a:ext cx="6286500" cy="4935966"/>
          </a:xfrm>
          <a:prstGeom prst="rect">
            <a:avLst/>
          </a:prstGeom>
        </p:spPr>
      </p:pic>
      <p:pic>
        <p:nvPicPr>
          <p:cNvPr id="7" name="Picture 6">
            <a:extLst>
              <a:ext uri="{FF2B5EF4-FFF2-40B4-BE49-F238E27FC236}">
                <a16:creationId xmlns:a16="http://schemas.microsoft.com/office/drawing/2014/main" id="{71C64814-27DA-F94E-DBA3-0AEB9599E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700" y="838200"/>
            <a:ext cx="5638800" cy="5334000"/>
          </a:xfrm>
          <a:prstGeom prst="rect">
            <a:avLst/>
          </a:prstGeom>
        </p:spPr>
      </p:pic>
    </p:spTree>
    <p:extLst>
      <p:ext uri="{BB962C8B-B14F-4D97-AF65-F5344CB8AC3E}">
        <p14:creationId xmlns:p14="http://schemas.microsoft.com/office/powerpoint/2010/main" val="24624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74CAF-0685-C1DB-DB16-27B40774D07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0538D1B-09E8-297B-A4FE-66E4E2BF95E8}"/>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860B52CC-FE84-C411-8810-48310045D9D7}"/>
              </a:ext>
            </a:extLst>
          </p:cNvPr>
          <p:cNvPicPr>
            <a:picLocks noChangeAspect="1"/>
          </p:cNvPicPr>
          <p:nvPr/>
        </p:nvPicPr>
        <p:blipFill>
          <a:blip r:embed="rId2"/>
          <a:stretch>
            <a:fillRect/>
          </a:stretch>
        </p:blipFill>
        <p:spPr>
          <a:xfrm>
            <a:off x="152400" y="1676400"/>
            <a:ext cx="7068536" cy="3219899"/>
          </a:xfrm>
          <a:prstGeom prst="rect">
            <a:avLst/>
          </a:prstGeom>
        </p:spPr>
      </p:pic>
      <p:pic>
        <p:nvPicPr>
          <p:cNvPr id="7" name="Picture 6">
            <a:extLst>
              <a:ext uri="{FF2B5EF4-FFF2-40B4-BE49-F238E27FC236}">
                <a16:creationId xmlns:a16="http://schemas.microsoft.com/office/drawing/2014/main" id="{2D077169-860D-4B85-3398-69AD90629543}"/>
              </a:ext>
            </a:extLst>
          </p:cNvPr>
          <p:cNvPicPr>
            <a:picLocks noChangeAspect="1"/>
          </p:cNvPicPr>
          <p:nvPr/>
        </p:nvPicPr>
        <p:blipFill>
          <a:blip r:embed="rId3"/>
          <a:stretch>
            <a:fillRect/>
          </a:stretch>
        </p:blipFill>
        <p:spPr>
          <a:xfrm>
            <a:off x="7678136" y="1026086"/>
            <a:ext cx="3982006" cy="5077534"/>
          </a:xfrm>
          <a:prstGeom prst="rect">
            <a:avLst/>
          </a:prstGeom>
        </p:spPr>
      </p:pic>
    </p:spTree>
    <p:extLst>
      <p:ext uri="{BB962C8B-B14F-4D97-AF65-F5344CB8AC3E}">
        <p14:creationId xmlns:p14="http://schemas.microsoft.com/office/powerpoint/2010/main" val="3085338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BC83-6791-618B-FA32-8AAB861721E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ADE160B-B98E-C635-D0E2-4DD57EA646DD}"/>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EC94C3A7-5546-B7E4-721C-D5ADBC964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74074"/>
            <a:ext cx="11201400" cy="6309852"/>
          </a:xfrm>
          <a:prstGeom prst="rect">
            <a:avLst/>
          </a:prstGeom>
        </p:spPr>
      </p:pic>
    </p:spTree>
    <p:extLst>
      <p:ext uri="{BB962C8B-B14F-4D97-AF65-F5344CB8AC3E}">
        <p14:creationId xmlns:p14="http://schemas.microsoft.com/office/powerpoint/2010/main" val="171965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2E47-B044-D10F-DD1B-463ED676149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F487458-000F-3AD7-1308-9EF0220DD68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D25131E7-C535-A12B-ABA1-58F79C6C7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
            <a:ext cx="12115800" cy="7239000"/>
          </a:xfrm>
          <a:prstGeom prst="rect">
            <a:avLst/>
          </a:prstGeom>
        </p:spPr>
      </p:pic>
    </p:spTree>
    <p:extLst>
      <p:ext uri="{BB962C8B-B14F-4D97-AF65-F5344CB8AC3E}">
        <p14:creationId xmlns:p14="http://schemas.microsoft.com/office/powerpoint/2010/main" val="2093870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A9EA-FE12-F56D-1518-B6CF34E9EE9B}"/>
              </a:ext>
            </a:extLst>
          </p:cNvPr>
          <p:cNvSpPr>
            <a:spLocks noGrp="1"/>
          </p:cNvSpPr>
          <p:nvPr>
            <p:ph type="title"/>
          </p:nvPr>
        </p:nvSpPr>
        <p:spPr>
          <a:xfrm>
            <a:off x="505256" y="762000"/>
            <a:ext cx="11390172" cy="492443"/>
          </a:xfrm>
        </p:spPr>
        <p:txBody>
          <a:bodyPr/>
          <a:lstStyle/>
          <a:p>
            <a:r>
              <a:rPr lang="en-IN" sz="3200" dirty="0"/>
              <a:t>Data preprocessing </a:t>
            </a:r>
          </a:p>
        </p:txBody>
      </p:sp>
      <p:sp>
        <p:nvSpPr>
          <p:cNvPr id="3" name="Text Placeholder 2">
            <a:extLst>
              <a:ext uri="{FF2B5EF4-FFF2-40B4-BE49-F238E27FC236}">
                <a16:creationId xmlns:a16="http://schemas.microsoft.com/office/drawing/2014/main" id="{D8483A82-00B0-6C86-01E4-167A944AAFA5}"/>
              </a:ext>
            </a:extLst>
          </p:cNvPr>
          <p:cNvSpPr>
            <a:spLocks noGrp="1"/>
          </p:cNvSpPr>
          <p:nvPr>
            <p:ph type="body" idx="1"/>
          </p:nvPr>
        </p:nvSpPr>
        <p:spPr>
          <a:xfrm>
            <a:off x="505256" y="1524000"/>
            <a:ext cx="11181487" cy="2215991"/>
          </a:xfrm>
        </p:spPr>
        <p:txBody>
          <a:bodyPr/>
          <a:lstStyle/>
          <a:p>
            <a:pPr marL="285750" indent="-285750">
              <a:buFont typeface="Wingdings" panose="05000000000000000000" pitchFamily="2" charset="2"/>
              <a:buChar char="§"/>
            </a:pPr>
            <a:r>
              <a:rPr lang="en-US" sz="2400" dirty="0"/>
              <a:t>Separate numerical and categorical features for processing.</a:t>
            </a:r>
          </a:p>
          <a:p>
            <a:pPr marL="285750" indent="-285750">
              <a:buFont typeface="Wingdings" panose="05000000000000000000" pitchFamily="2" charset="2"/>
              <a:buChar char="§"/>
            </a:pPr>
            <a:r>
              <a:rPr lang="en-US" sz="2400" dirty="0"/>
              <a:t>Convert categorical values into numerical representations.</a:t>
            </a:r>
            <a:br>
              <a:rPr lang="en-US" sz="2400" dirty="0"/>
            </a:br>
            <a:r>
              <a:rPr lang="en-US" sz="2400" dirty="0"/>
              <a:t> Normalize or standardize numerical features.</a:t>
            </a:r>
            <a:br>
              <a:rPr lang="en-US" sz="2400" dirty="0"/>
            </a:br>
            <a:r>
              <a:rPr lang="en-US" sz="2400" dirty="0"/>
              <a:t> Combine processed features into a structured format for model training.</a:t>
            </a:r>
          </a:p>
          <a:p>
            <a:pPr marL="285750" indent="-285750">
              <a:buFont typeface="Wingdings" panose="05000000000000000000" pitchFamily="2" charset="2"/>
              <a:buChar char="§"/>
            </a:pPr>
            <a:r>
              <a:rPr lang="en-US" sz="2400" dirty="0"/>
              <a:t>Execute the preprocessing steps on the dataset.</a:t>
            </a:r>
          </a:p>
          <a:p>
            <a:pPr marL="285750" indent="-285750">
              <a:buFont typeface="Wingdings" panose="05000000000000000000" pitchFamily="2" charset="2"/>
              <a:buChar char="§"/>
            </a:pPr>
            <a:r>
              <a:rPr lang="en-US" sz="2400" dirty="0"/>
              <a:t>Display the transformed data, ready for model training.</a:t>
            </a:r>
            <a:endParaRPr lang="en-IN" sz="2400" dirty="0"/>
          </a:p>
        </p:txBody>
      </p:sp>
    </p:spTree>
    <p:extLst>
      <p:ext uri="{BB962C8B-B14F-4D97-AF65-F5344CB8AC3E}">
        <p14:creationId xmlns:p14="http://schemas.microsoft.com/office/powerpoint/2010/main" val="1591711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851B-486E-21B6-0709-6AC13F756DF9}"/>
              </a:ext>
            </a:extLst>
          </p:cNvPr>
          <p:cNvSpPr>
            <a:spLocks noGrp="1"/>
          </p:cNvSpPr>
          <p:nvPr>
            <p:ph type="title"/>
          </p:nvPr>
        </p:nvSpPr>
        <p:spPr>
          <a:xfrm>
            <a:off x="400913" y="59182"/>
            <a:ext cx="11390172" cy="369332"/>
          </a:xfrm>
        </p:spPr>
        <p:txBody>
          <a:bodyPr/>
          <a:lstStyle/>
          <a:p>
            <a:r>
              <a:rPr lang="en-IN" dirty="0"/>
              <a:t>References</a:t>
            </a:r>
          </a:p>
        </p:txBody>
      </p:sp>
      <p:sp>
        <p:nvSpPr>
          <p:cNvPr id="3" name="Text Placeholder 2">
            <a:extLst>
              <a:ext uri="{FF2B5EF4-FFF2-40B4-BE49-F238E27FC236}">
                <a16:creationId xmlns:a16="http://schemas.microsoft.com/office/drawing/2014/main" id="{604309D9-6F13-96D7-0AEA-1FC58FA10C77}"/>
              </a:ext>
            </a:extLst>
          </p:cNvPr>
          <p:cNvSpPr>
            <a:spLocks noGrp="1"/>
          </p:cNvSpPr>
          <p:nvPr>
            <p:ph type="body" idx="1"/>
          </p:nvPr>
        </p:nvSpPr>
        <p:spPr>
          <a:xfrm>
            <a:off x="192228" y="762000"/>
            <a:ext cx="11390172" cy="3323987"/>
          </a:xfrm>
        </p:spPr>
        <p:txBody>
          <a:bodyPr/>
          <a:lstStyle/>
          <a:p>
            <a:r>
              <a:rPr lang="en-IN" dirty="0"/>
              <a:t>[1] Title: </a:t>
            </a:r>
            <a:r>
              <a:rPr lang="en-US" dirty="0"/>
              <a:t>Machine Learning Based Energy Management Model for Smart Grid and Renewable Energy Districts.</a:t>
            </a:r>
            <a:endParaRPr lang="en-IN" dirty="0"/>
          </a:p>
          <a:p>
            <a:r>
              <a:rPr lang="en-IN" dirty="0"/>
              <a:t>      Link: </a:t>
            </a:r>
            <a:r>
              <a:rPr lang="en-IN" dirty="0">
                <a:hlinkClick r:id="rId2"/>
              </a:rPr>
              <a:t>Click Here</a:t>
            </a:r>
            <a:endParaRPr lang="en-IN" dirty="0"/>
          </a:p>
          <a:p>
            <a:r>
              <a:rPr lang="en-IN" dirty="0"/>
              <a:t>[2] Title: </a:t>
            </a:r>
            <a:r>
              <a:rPr lang="en-US" dirty="0"/>
              <a:t>Energy Management and Optimization Methods for Grid Energy Storage Systems</a:t>
            </a:r>
          </a:p>
          <a:p>
            <a:r>
              <a:rPr lang="en-US" dirty="0"/>
              <a:t>      Link: </a:t>
            </a:r>
            <a:r>
              <a:rPr lang="en-IN" dirty="0">
                <a:hlinkClick r:id="rId3"/>
              </a:rPr>
              <a:t>Click Here</a:t>
            </a:r>
            <a:endParaRPr lang="en-US" dirty="0"/>
          </a:p>
          <a:p>
            <a:r>
              <a:rPr lang="en-US" dirty="0"/>
              <a:t>[3] Title: Big Data Analytics for Dynamic Energy Management in Smart Grids</a:t>
            </a:r>
          </a:p>
          <a:p>
            <a:r>
              <a:rPr lang="en-US" dirty="0"/>
              <a:t>      Link: </a:t>
            </a:r>
            <a:r>
              <a:rPr lang="en-US" dirty="0">
                <a:hlinkClick r:id="rId4"/>
              </a:rPr>
              <a:t>Click Here</a:t>
            </a:r>
            <a:endParaRPr lang="en-US" dirty="0"/>
          </a:p>
          <a:p>
            <a:r>
              <a:rPr lang="en-US" dirty="0"/>
              <a:t>[4] Title: Application of Big Data and Machine Learning in Smart Grid, and Associated Security Concerns: A Review</a:t>
            </a:r>
          </a:p>
          <a:p>
            <a:r>
              <a:rPr lang="en-US" dirty="0"/>
              <a:t>      Link: </a:t>
            </a:r>
            <a:r>
              <a:rPr lang="en-US" dirty="0">
                <a:hlinkClick r:id="rId5"/>
              </a:rPr>
              <a:t>Click Here</a:t>
            </a:r>
            <a:endParaRPr lang="en-US" dirty="0"/>
          </a:p>
          <a:p>
            <a:r>
              <a:rPr lang="en-US" dirty="0"/>
              <a:t>[5] Title: Decentralized Smart Grid Stability Modeling with Machine Learning</a:t>
            </a:r>
            <a:br>
              <a:rPr lang="en-US" dirty="0"/>
            </a:br>
            <a:r>
              <a:rPr lang="en-US" dirty="0"/>
              <a:t>      Link: </a:t>
            </a:r>
            <a:r>
              <a:rPr lang="en-US" dirty="0">
                <a:hlinkClick r:id="rId6"/>
              </a:rPr>
              <a:t>Click Here</a:t>
            </a:r>
            <a:endParaRPr lang="en-US" dirty="0"/>
          </a:p>
          <a:p>
            <a:r>
              <a:rPr lang="en-US" dirty="0"/>
              <a:t>[6] Title: Deep Neural Network-Based Smart Grid Stability Analysis: Enhancing Grid Resilience and Performance</a:t>
            </a:r>
          </a:p>
          <a:p>
            <a:r>
              <a:rPr lang="en-US" dirty="0"/>
              <a:t>      Link: </a:t>
            </a:r>
            <a:r>
              <a:rPr lang="en-US" dirty="0">
                <a:hlinkClick r:id="rId7"/>
              </a:rPr>
              <a:t>Click Here</a:t>
            </a:r>
            <a:endParaRPr lang="en-IN" dirty="0"/>
          </a:p>
        </p:txBody>
      </p:sp>
    </p:spTree>
    <p:extLst>
      <p:ext uri="{BB962C8B-B14F-4D97-AF65-F5344CB8AC3E}">
        <p14:creationId xmlns:p14="http://schemas.microsoft.com/office/powerpoint/2010/main" val="1245525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B3B2E-8599-EB55-1A29-F97AB8751A3D}"/>
            </a:ext>
          </a:extLst>
        </p:cNvPr>
        <p:cNvGrpSpPr/>
        <p:nvPr/>
      </p:nvGrpSpPr>
      <p:grpSpPr>
        <a:xfrm>
          <a:off x="0" y="0"/>
          <a:ext cx="0" cy="0"/>
          <a:chOff x="0" y="0"/>
          <a:chExt cx="0" cy="0"/>
        </a:xfrm>
      </p:grpSpPr>
      <p:grpSp>
        <p:nvGrpSpPr>
          <p:cNvPr id="3" name="Google Shape;91;p1">
            <a:extLst>
              <a:ext uri="{FF2B5EF4-FFF2-40B4-BE49-F238E27FC236}">
                <a16:creationId xmlns:a16="http://schemas.microsoft.com/office/drawing/2014/main" id="{7EC37C26-BDA3-E653-7C0C-26C2068BE3EA}"/>
              </a:ext>
            </a:extLst>
          </p:cNvPr>
          <p:cNvGrpSpPr/>
          <p:nvPr/>
        </p:nvGrpSpPr>
        <p:grpSpPr>
          <a:xfrm>
            <a:off x="0" y="6342887"/>
            <a:ext cx="12191999" cy="515111"/>
            <a:chOff x="0" y="6342887"/>
            <a:chExt cx="12191999" cy="515111"/>
          </a:xfrm>
        </p:grpSpPr>
        <p:pic>
          <p:nvPicPr>
            <p:cNvPr id="5" name="Google Shape;92;p1">
              <a:extLst>
                <a:ext uri="{FF2B5EF4-FFF2-40B4-BE49-F238E27FC236}">
                  <a16:creationId xmlns:a16="http://schemas.microsoft.com/office/drawing/2014/main" id="{534DF32B-7A46-ED1A-CB31-2D8DA88F4B25}"/>
                </a:ext>
              </a:extLst>
            </p:cNvPr>
            <p:cNvPicPr preferRelativeResize="0"/>
            <p:nvPr/>
          </p:nvPicPr>
          <p:blipFill rotWithShape="1">
            <a:blip r:embed="rId2">
              <a:alphaModFix/>
            </a:blip>
            <a:srcRect/>
            <a:stretch/>
          </p:blipFill>
          <p:spPr>
            <a:xfrm>
              <a:off x="126492" y="6490714"/>
              <a:ext cx="1781556" cy="313944"/>
            </a:xfrm>
            <a:prstGeom prst="rect">
              <a:avLst/>
            </a:prstGeom>
            <a:noFill/>
            <a:ln>
              <a:noFill/>
            </a:ln>
          </p:spPr>
        </p:pic>
        <p:pic>
          <p:nvPicPr>
            <p:cNvPr id="6" name="Google Shape;93;p1">
              <a:extLst>
                <a:ext uri="{FF2B5EF4-FFF2-40B4-BE49-F238E27FC236}">
                  <a16:creationId xmlns:a16="http://schemas.microsoft.com/office/drawing/2014/main" id="{3E589A46-69BC-91F9-D24A-841574C745D6}"/>
                </a:ext>
              </a:extLst>
            </p:cNvPr>
            <p:cNvPicPr preferRelativeResize="0"/>
            <p:nvPr/>
          </p:nvPicPr>
          <p:blipFill rotWithShape="1">
            <a:blip r:embed="rId3">
              <a:alphaModFix/>
            </a:blip>
            <a:srcRect/>
            <a:stretch/>
          </p:blipFill>
          <p:spPr>
            <a:xfrm>
              <a:off x="0" y="6342887"/>
              <a:ext cx="12191999" cy="515111"/>
            </a:xfrm>
            <a:prstGeom prst="rect">
              <a:avLst/>
            </a:prstGeom>
            <a:noFill/>
            <a:ln>
              <a:noFill/>
            </a:ln>
          </p:spPr>
        </p:pic>
        <p:pic>
          <p:nvPicPr>
            <p:cNvPr id="7" name="Google Shape;94;p1">
              <a:extLst>
                <a:ext uri="{FF2B5EF4-FFF2-40B4-BE49-F238E27FC236}">
                  <a16:creationId xmlns:a16="http://schemas.microsoft.com/office/drawing/2014/main" id="{EE0D1E07-EA0B-9952-8F7E-745A2970C39B}"/>
                </a:ext>
              </a:extLst>
            </p:cNvPr>
            <p:cNvPicPr preferRelativeResize="0"/>
            <p:nvPr/>
          </p:nvPicPr>
          <p:blipFill rotWithShape="1">
            <a:blip r:embed="rId2">
              <a:alphaModFix/>
            </a:blip>
            <a:srcRect/>
            <a:stretch/>
          </p:blipFill>
          <p:spPr>
            <a:xfrm>
              <a:off x="222503" y="6446518"/>
              <a:ext cx="1781556" cy="313942"/>
            </a:xfrm>
            <a:prstGeom prst="rect">
              <a:avLst/>
            </a:prstGeom>
            <a:noFill/>
            <a:ln>
              <a:noFill/>
            </a:ln>
          </p:spPr>
        </p:pic>
      </p:grpSp>
      <p:sp>
        <p:nvSpPr>
          <p:cNvPr id="8" name="Text Placeholder 2">
            <a:extLst>
              <a:ext uri="{FF2B5EF4-FFF2-40B4-BE49-F238E27FC236}">
                <a16:creationId xmlns:a16="http://schemas.microsoft.com/office/drawing/2014/main" id="{3FB44ED2-34D5-72F5-CD66-6D82678E6C6B}"/>
              </a:ext>
            </a:extLst>
          </p:cNvPr>
          <p:cNvSpPr>
            <a:spLocks noGrp="1"/>
          </p:cNvSpPr>
          <p:nvPr>
            <p:ph type="body" idx="1"/>
          </p:nvPr>
        </p:nvSpPr>
        <p:spPr>
          <a:xfrm>
            <a:off x="609599" y="2438400"/>
            <a:ext cx="10972800" cy="1231106"/>
          </a:xfrm>
        </p:spPr>
        <p:txBody>
          <a:bodyPr/>
          <a:lstStyle/>
          <a:p>
            <a:pPr algn="ctr"/>
            <a:r>
              <a:rPr lang="en-IN"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39651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3189">
              <a:lnSpc>
                <a:spcPts val="1425"/>
              </a:lnSpc>
            </a:pPr>
            <a:fld id="{81D60167-4931-47E6-BA6A-407CBD079E47}" type="slidenum">
              <a:rPr spc="-50" dirty="0"/>
              <a:t>2</a:t>
            </a:fld>
            <a:endParaRPr spc="-50" dirty="0"/>
          </a:p>
        </p:txBody>
      </p:sp>
      <p:sp>
        <p:nvSpPr>
          <p:cNvPr id="2" name="object 2"/>
          <p:cNvSpPr txBox="1">
            <a:spLocks noGrp="1"/>
          </p:cNvSpPr>
          <p:nvPr>
            <p:ph type="title"/>
          </p:nvPr>
        </p:nvSpPr>
        <p:spPr>
          <a:xfrm>
            <a:off x="801827" y="657363"/>
            <a:ext cx="11390172" cy="795019"/>
          </a:xfrm>
          <a:prstGeom prst="rect">
            <a:avLst/>
          </a:prstGeom>
        </p:spPr>
        <p:txBody>
          <a:bodyPr vert="horz" wrap="square" lIns="0" tIns="12700" rIns="0" bIns="0" rtlCol="0">
            <a:spAutoFit/>
          </a:bodyPr>
          <a:lstStyle/>
          <a:p>
            <a:pPr marL="137160">
              <a:lnSpc>
                <a:spcPct val="100000"/>
              </a:lnSpc>
              <a:spcBef>
                <a:spcPts val="100"/>
              </a:spcBef>
            </a:pPr>
            <a:r>
              <a:rPr sz="3600" spc="-10" dirty="0">
                <a:solidFill>
                  <a:srgbClr val="3E3E3E"/>
                </a:solidFill>
              </a:rPr>
              <a:t>CONTENTS</a:t>
            </a:r>
            <a:endParaRPr sz="3600" dirty="0"/>
          </a:p>
        </p:txBody>
      </p:sp>
      <p:sp>
        <p:nvSpPr>
          <p:cNvPr id="3" name="object 3"/>
          <p:cNvSpPr txBox="1"/>
          <p:nvPr/>
        </p:nvSpPr>
        <p:spPr>
          <a:xfrm>
            <a:off x="838201" y="1571529"/>
            <a:ext cx="7391400" cy="3216906"/>
          </a:xfrm>
          <a:prstGeom prst="rect">
            <a:avLst/>
          </a:prstGeom>
        </p:spPr>
        <p:txBody>
          <a:bodyPr vert="horz" wrap="square" lIns="0" tIns="165735" rIns="0" bIns="0" rtlCol="0">
            <a:spAutoFit/>
          </a:bodyPr>
          <a:lstStyle/>
          <a:p>
            <a:pPr marL="469265" indent="-456565">
              <a:lnSpc>
                <a:spcPct val="100000"/>
              </a:lnSpc>
              <a:spcBef>
                <a:spcPts val="1305"/>
              </a:spcBef>
              <a:buFont typeface="Wingdings"/>
              <a:buChar char=""/>
              <a:tabLst>
                <a:tab pos="469265" algn="l"/>
              </a:tabLst>
            </a:pPr>
            <a:r>
              <a:rPr sz="2400" b="1" spc="-10" dirty="0">
                <a:solidFill>
                  <a:srgbClr val="FF0000"/>
                </a:solidFill>
                <a:latin typeface="Times New Roman"/>
                <a:cs typeface="Times New Roman"/>
              </a:rPr>
              <a:t>Introduction</a:t>
            </a:r>
            <a:r>
              <a:rPr lang="en-US" sz="2400" b="1" spc="-10" dirty="0">
                <a:solidFill>
                  <a:srgbClr val="FF0000"/>
                </a:solidFill>
                <a:latin typeface="Times New Roman"/>
                <a:cs typeface="Times New Roman"/>
              </a:rPr>
              <a:t> </a:t>
            </a:r>
          </a:p>
          <a:p>
            <a:pPr marL="469265" indent="-456565">
              <a:lnSpc>
                <a:spcPct val="100000"/>
              </a:lnSpc>
              <a:spcBef>
                <a:spcPts val="1305"/>
              </a:spcBef>
              <a:buFont typeface="Wingdings"/>
              <a:buChar char=""/>
              <a:tabLst>
                <a:tab pos="469265" algn="l"/>
              </a:tabLst>
            </a:pPr>
            <a:r>
              <a:rPr lang="en-US" sz="2400" b="1" spc="-10" dirty="0">
                <a:solidFill>
                  <a:srgbClr val="FF0000"/>
                </a:solidFill>
                <a:latin typeface="Times New Roman"/>
                <a:cs typeface="Times New Roman"/>
              </a:rPr>
              <a:t>Motivation of Work </a:t>
            </a:r>
          </a:p>
          <a:p>
            <a:pPr marL="469265" indent="-456565">
              <a:lnSpc>
                <a:spcPct val="100000"/>
              </a:lnSpc>
              <a:spcBef>
                <a:spcPts val="1305"/>
              </a:spcBef>
              <a:buFont typeface="Wingdings"/>
              <a:buChar char=""/>
              <a:tabLst>
                <a:tab pos="469265" algn="l"/>
              </a:tabLst>
            </a:pPr>
            <a:r>
              <a:rPr lang="en-US" sz="2400" b="1" spc="-10" dirty="0">
                <a:solidFill>
                  <a:srgbClr val="FF0000"/>
                </a:solidFill>
                <a:latin typeface="Times New Roman"/>
                <a:cs typeface="Times New Roman"/>
              </a:rPr>
              <a:t>Objective of work</a:t>
            </a:r>
            <a:endParaRPr lang="en-US" sz="2400" dirty="0"/>
          </a:p>
          <a:p>
            <a:pPr marL="469265" indent="-456565">
              <a:lnSpc>
                <a:spcPct val="100000"/>
              </a:lnSpc>
              <a:spcBef>
                <a:spcPts val="1305"/>
              </a:spcBef>
              <a:buFont typeface="Wingdings"/>
              <a:buChar char=""/>
              <a:tabLst>
                <a:tab pos="469265" algn="l"/>
              </a:tabLst>
            </a:pPr>
            <a:r>
              <a:rPr lang="en-US" sz="2400" b="1" spc="-10" dirty="0">
                <a:solidFill>
                  <a:srgbClr val="FF0000"/>
                </a:solidFill>
                <a:latin typeface="Times New Roman"/>
                <a:cs typeface="Times New Roman"/>
              </a:rPr>
              <a:t>Literature Survey </a:t>
            </a:r>
          </a:p>
          <a:p>
            <a:pPr marL="469265" indent="-456565">
              <a:lnSpc>
                <a:spcPct val="100000"/>
              </a:lnSpc>
              <a:spcBef>
                <a:spcPts val="1305"/>
              </a:spcBef>
              <a:buFont typeface="Wingdings"/>
              <a:buChar char=""/>
              <a:tabLst>
                <a:tab pos="469265" algn="l"/>
              </a:tabLst>
            </a:pPr>
            <a:r>
              <a:rPr lang="en-US" sz="2400" b="1" spc="-10" dirty="0">
                <a:solidFill>
                  <a:srgbClr val="FF0000"/>
                </a:solidFill>
                <a:latin typeface="Times New Roman"/>
                <a:cs typeface="Times New Roman"/>
              </a:rPr>
              <a:t>Datasets to be used in your work</a:t>
            </a:r>
          </a:p>
          <a:p>
            <a:pPr marL="469265" indent="-456565">
              <a:lnSpc>
                <a:spcPct val="100000"/>
              </a:lnSpc>
              <a:spcBef>
                <a:spcPts val="1305"/>
              </a:spcBef>
              <a:buFont typeface="Wingdings"/>
              <a:buChar char=""/>
              <a:tabLst>
                <a:tab pos="469265" algn="l"/>
              </a:tabLst>
            </a:pPr>
            <a:r>
              <a:rPr sz="2400" b="1" spc="-10" dirty="0">
                <a:solidFill>
                  <a:srgbClr val="FF0000"/>
                </a:solidFill>
                <a:latin typeface="Times New Roman"/>
                <a:cs typeface="Times New Roman"/>
              </a:rPr>
              <a:t>References</a:t>
            </a:r>
            <a:endParaRPr sz="2400" dirty="0">
              <a:latin typeface="Times New Roman"/>
              <a:cs typeface="Times New Roman"/>
            </a:endParaRPr>
          </a:p>
        </p:txBody>
      </p:sp>
      <p:grpSp>
        <p:nvGrpSpPr>
          <p:cNvPr id="6" name="Google Shape;91;p1">
            <a:extLst>
              <a:ext uri="{FF2B5EF4-FFF2-40B4-BE49-F238E27FC236}">
                <a16:creationId xmlns:a16="http://schemas.microsoft.com/office/drawing/2014/main" id="{61429E26-2850-D401-C0BA-EA2EBF40AA66}"/>
              </a:ext>
            </a:extLst>
          </p:cNvPr>
          <p:cNvGrpSpPr/>
          <p:nvPr/>
        </p:nvGrpSpPr>
        <p:grpSpPr>
          <a:xfrm>
            <a:off x="0" y="6342887"/>
            <a:ext cx="12191999" cy="515111"/>
            <a:chOff x="0" y="6342887"/>
            <a:chExt cx="12191999" cy="515111"/>
          </a:xfrm>
        </p:grpSpPr>
        <p:pic>
          <p:nvPicPr>
            <p:cNvPr id="7" name="Google Shape;92;p1">
              <a:extLst>
                <a:ext uri="{FF2B5EF4-FFF2-40B4-BE49-F238E27FC236}">
                  <a16:creationId xmlns:a16="http://schemas.microsoft.com/office/drawing/2014/main" id="{0F1D4765-5974-AD5D-46B9-3CC17BE84C1E}"/>
                </a:ext>
              </a:extLst>
            </p:cNvPr>
            <p:cNvPicPr preferRelativeResize="0"/>
            <p:nvPr/>
          </p:nvPicPr>
          <p:blipFill rotWithShape="1">
            <a:blip r:embed="rId2">
              <a:alphaModFix/>
            </a:blip>
            <a:srcRect/>
            <a:stretch/>
          </p:blipFill>
          <p:spPr>
            <a:xfrm>
              <a:off x="126492" y="6490714"/>
              <a:ext cx="1781556" cy="313944"/>
            </a:xfrm>
            <a:prstGeom prst="rect">
              <a:avLst/>
            </a:prstGeom>
            <a:noFill/>
            <a:ln>
              <a:noFill/>
            </a:ln>
          </p:spPr>
        </p:pic>
        <p:pic>
          <p:nvPicPr>
            <p:cNvPr id="8" name="Google Shape;93;p1">
              <a:extLst>
                <a:ext uri="{FF2B5EF4-FFF2-40B4-BE49-F238E27FC236}">
                  <a16:creationId xmlns:a16="http://schemas.microsoft.com/office/drawing/2014/main" id="{E0B71BDD-65FF-65C5-3C32-24C5D62F39A3}"/>
                </a:ext>
              </a:extLst>
            </p:cNvPr>
            <p:cNvPicPr preferRelativeResize="0"/>
            <p:nvPr/>
          </p:nvPicPr>
          <p:blipFill rotWithShape="1">
            <a:blip r:embed="rId3">
              <a:alphaModFix/>
            </a:blip>
            <a:srcRect/>
            <a:stretch/>
          </p:blipFill>
          <p:spPr>
            <a:xfrm>
              <a:off x="0" y="6342887"/>
              <a:ext cx="12191999" cy="515111"/>
            </a:xfrm>
            <a:prstGeom prst="rect">
              <a:avLst/>
            </a:prstGeom>
            <a:noFill/>
            <a:ln>
              <a:noFill/>
            </a:ln>
          </p:spPr>
        </p:pic>
        <p:pic>
          <p:nvPicPr>
            <p:cNvPr id="9" name="Google Shape;94;p1">
              <a:extLst>
                <a:ext uri="{FF2B5EF4-FFF2-40B4-BE49-F238E27FC236}">
                  <a16:creationId xmlns:a16="http://schemas.microsoft.com/office/drawing/2014/main" id="{C8C0778C-9DEC-51D7-206A-B139E621244F}"/>
                </a:ext>
              </a:extLst>
            </p:cNvPr>
            <p:cNvPicPr preferRelativeResize="0"/>
            <p:nvPr/>
          </p:nvPicPr>
          <p:blipFill rotWithShape="1">
            <a:blip r:embed="rId2">
              <a:alphaModFix/>
            </a:blip>
            <a:srcRect/>
            <a:stretch/>
          </p:blipFill>
          <p:spPr>
            <a:xfrm>
              <a:off x="222503" y="6446518"/>
              <a:ext cx="1781556" cy="313942"/>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6FE4-CCB8-0F10-D834-8C1FFB52E927}"/>
              </a:ext>
            </a:extLst>
          </p:cNvPr>
          <p:cNvSpPr>
            <a:spLocks noGrp="1"/>
          </p:cNvSpPr>
          <p:nvPr>
            <p:ph type="title"/>
          </p:nvPr>
        </p:nvSpPr>
        <p:spPr>
          <a:xfrm>
            <a:off x="777509" y="754380"/>
            <a:ext cx="11390172" cy="553998"/>
          </a:xfrm>
        </p:spPr>
        <p:txBody>
          <a:bodyPr/>
          <a:lstStyle/>
          <a:p>
            <a:r>
              <a:rPr lang="en-IN" sz="3600" b="1" spc="-10" dirty="0">
                <a:solidFill>
                  <a:srgbClr val="FF0000"/>
                </a:solidFill>
                <a:latin typeface="Times New Roman"/>
                <a:cs typeface="Times New Roman"/>
              </a:rPr>
              <a:t>Introduction</a:t>
            </a:r>
            <a:endParaRPr lang="en-IN" sz="3600" dirty="0"/>
          </a:p>
        </p:txBody>
      </p:sp>
      <p:sp>
        <p:nvSpPr>
          <p:cNvPr id="3" name="Text Placeholder 2">
            <a:extLst>
              <a:ext uri="{FF2B5EF4-FFF2-40B4-BE49-F238E27FC236}">
                <a16:creationId xmlns:a16="http://schemas.microsoft.com/office/drawing/2014/main" id="{F86245FF-19E2-8D27-1FA4-78DD5E788B08}"/>
              </a:ext>
            </a:extLst>
          </p:cNvPr>
          <p:cNvSpPr>
            <a:spLocks noGrp="1"/>
          </p:cNvSpPr>
          <p:nvPr>
            <p:ph type="body" idx="1"/>
          </p:nvPr>
        </p:nvSpPr>
        <p:spPr>
          <a:xfrm>
            <a:off x="723900" y="1600200"/>
            <a:ext cx="10744200" cy="2585323"/>
          </a:xfrm>
        </p:spPr>
        <p:txBody>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Smart Grid Stability Analysis system is an AI-driven application that analyzes and predicts the stability of smart grids using machine learning and big data technologies. </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project focuses on preprocessing and analyzing large-scale smart grid data to identify patterns and predict stability. </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Technologies used: </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Apache Spark, and Machine Learning Pipelines for scalable data processing and analysis.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29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7562F-6495-A119-46A5-64E02CF844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CC2E93-D5F7-2CF3-0C2A-F8CA98E0CEDC}"/>
              </a:ext>
            </a:extLst>
          </p:cNvPr>
          <p:cNvSpPr>
            <a:spLocks noGrp="1"/>
          </p:cNvSpPr>
          <p:nvPr>
            <p:ph type="title"/>
          </p:nvPr>
        </p:nvSpPr>
        <p:spPr>
          <a:xfrm>
            <a:off x="777509" y="754380"/>
            <a:ext cx="11390172" cy="553998"/>
          </a:xfrm>
        </p:spPr>
        <p:txBody>
          <a:bodyPr/>
          <a:lstStyle/>
          <a:p>
            <a:r>
              <a:rPr lang="en-IN" sz="3600" b="1" spc="-10" dirty="0">
                <a:solidFill>
                  <a:srgbClr val="FF0000"/>
                </a:solidFill>
                <a:latin typeface="Times New Roman"/>
                <a:cs typeface="Times New Roman"/>
              </a:rPr>
              <a:t>Motivation:</a:t>
            </a:r>
            <a:endParaRPr lang="en-IN" sz="3600" dirty="0"/>
          </a:p>
        </p:txBody>
      </p:sp>
      <p:sp>
        <p:nvSpPr>
          <p:cNvPr id="3" name="Text Placeholder 2">
            <a:extLst>
              <a:ext uri="{FF2B5EF4-FFF2-40B4-BE49-F238E27FC236}">
                <a16:creationId xmlns:a16="http://schemas.microsoft.com/office/drawing/2014/main" id="{F2DCAD36-B4E8-183E-8201-85563BD63CC2}"/>
              </a:ext>
            </a:extLst>
          </p:cNvPr>
          <p:cNvSpPr>
            <a:spLocks noGrp="1"/>
          </p:cNvSpPr>
          <p:nvPr>
            <p:ph type="body" idx="1"/>
          </p:nvPr>
        </p:nvSpPr>
        <p:spPr>
          <a:xfrm>
            <a:off x="777509" y="1577340"/>
            <a:ext cx="10119092" cy="3877985"/>
          </a:xfrm>
        </p:spPr>
        <p:txBody>
          <a:bodyPr/>
          <a:lstStyle/>
          <a:p>
            <a:pPr marL="457200" indent="-457200">
              <a:buFont typeface="Wingdings" panose="05000000000000000000" pitchFamily="2"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The increasing complexity of smart grids requires advanced tools for stability analysis. </a:t>
            </a:r>
          </a:p>
          <a:p>
            <a:pPr marL="457200" indent="-457200">
              <a:buFont typeface="Wingdings" panose="05000000000000000000" pitchFamily="2"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Traditional methods struggle with large-scale data processing and real-time analysis. </a:t>
            </a:r>
          </a:p>
          <a:p>
            <a:pPr marL="457200" indent="-457200">
              <a:buFont typeface="Wingdings" panose="05000000000000000000" pitchFamily="2"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Improve grid stability prediction accuracy using Big Data and Machine Learning. </a:t>
            </a:r>
          </a:p>
          <a:p>
            <a:pPr marL="457200" indent="-457200">
              <a:buFont typeface="Wingdings" panose="05000000000000000000" pitchFamily="2"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Enhance decision-making for grid operators by providing actionable insights. </a:t>
            </a:r>
          </a:p>
          <a:p>
            <a:pPr marL="457200" indent="-457200">
              <a:buFont typeface="Wingdings" panose="05000000000000000000" pitchFamily="2"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Reduce downtime and improve efficiency in smart grid operations.</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6096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B2444-8E40-ED80-460D-ECA744A0B8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EDB689-8C55-9D1E-9DD9-C5F54DC23129}"/>
              </a:ext>
            </a:extLst>
          </p:cNvPr>
          <p:cNvSpPr>
            <a:spLocks noGrp="1"/>
          </p:cNvSpPr>
          <p:nvPr>
            <p:ph type="title"/>
          </p:nvPr>
        </p:nvSpPr>
        <p:spPr>
          <a:xfrm>
            <a:off x="777509" y="754380"/>
            <a:ext cx="11390172" cy="553998"/>
          </a:xfrm>
        </p:spPr>
        <p:txBody>
          <a:bodyPr/>
          <a:lstStyle/>
          <a:p>
            <a:r>
              <a:rPr lang="en-IN" sz="3600" b="1" spc="-10" dirty="0">
                <a:solidFill>
                  <a:srgbClr val="FF0000"/>
                </a:solidFill>
                <a:latin typeface="Times New Roman"/>
                <a:cs typeface="Times New Roman"/>
              </a:rPr>
              <a:t>Objectives:</a:t>
            </a:r>
            <a:endParaRPr lang="en-IN" sz="3600" dirty="0"/>
          </a:p>
        </p:txBody>
      </p:sp>
      <p:sp>
        <p:nvSpPr>
          <p:cNvPr id="3" name="Text Placeholder 2">
            <a:extLst>
              <a:ext uri="{FF2B5EF4-FFF2-40B4-BE49-F238E27FC236}">
                <a16:creationId xmlns:a16="http://schemas.microsoft.com/office/drawing/2014/main" id="{237B2E26-6216-646A-EC2D-E0368521B26A}"/>
              </a:ext>
            </a:extLst>
          </p:cNvPr>
          <p:cNvSpPr>
            <a:spLocks noGrp="1"/>
          </p:cNvSpPr>
          <p:nvPr>
            <p:ph type="body" idx="1"/>
          </p:nvPr>
        </p:nvSpPr>
        <p:spPr>
          <a:xfrm>
            <a:off x="609600" y="1828800"/>
            <a:ext cx="10668000" cy="3877985"/>
          </a:xfrm>
        </p:spPr>
        <p:txBody>
          <a:bodyPr/>
          <a:lstStyle/>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Develop a Smart Grid Stability Analysis system using </a:t>
            </a:r>
            <a:r>
              <a:rPr lang="en-US" sz="2800" dirty="0" err="1">
                <a:latin typeface="Times New Roman" panose="02020603050405020304" pitchFamily="18" charset="0"/>
                <a:cs typeface="Times New Roman" panose="02020603050405020304" pitchFamily="18" charset="0"/>
              </a:rPr>
              <a:t>PySpark</a:t>
            </a:r>
            <a:r>
              <a:rPr lang="en-US" sz="2800" dirty="0">
                <a:latin typeface="Times New Roman" panose="02020603050405020304" pitchFamily="18" charset="0"/>
                <a:cs typeface="Times New Roman" panose="02020603050405020304" pitchFamily="18" charset="0"/>
              </a:rPr>
              <a:t> and Machine Learning. </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Preprocess and analyze large-scale smart grid data for stability prediction. </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Implement Feature Engineering and Data Preprocessing pipelines to handle missing values, outliers, and categorical data. </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Correlation Analysis and Feature Importance techniques to identify key factors affecting grid stability. </a:t>
            </a: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Build and evaluate machine learning models for stability prediction.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636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6F67-8B0C-01D7-F3DC-BFDA959AC28B}"/>
              </a:ext>
            </a:extLst>
          </p:cNvPr>
          <p:cNvSpPr>
            <a:spLocks noGrp="1"/>
          </p:cNvSpPr>
          <p:nvPr>
            <p:ph type="title"/>
          </p:nvPr>
        </p:nvSpPr>
        <p:spPr>
          <a:xfrm>
            <a:off x="609599" y="53343"/>
            <a:ext cx="10972800" cy="495295"/>
          </a:xfrm>
        </p:spPr>
        <p:txBody>
          <a:bodyPr/>
          <a:lstStyle/>
          <a:p>
            <a:pPr algn="ctr"/>
            <a:r>
              <a:rPr lang="en-US" sz="3200" dirty="0"/>
              <a:t>Literature Survey</a:t>
            </a:r>
          </a:p>
        </p:txBody>
      </p:sp>
      <p:graphicFrame>
        <p:nvGraphicFramePr>
          <p:cNvPr id="4" name="Table 3">
            <a:extLst>
              <a:ext uri="{FF2B5EF4-FFF2-40B4-BE49-F238E27FC236}">
                <a16:creationId xmlns:a16="http://schemas.microsoft.com/office/drawing/2014/main" id="{45221721-0164-DC2E-4AAF-C3BE76F3DCEB}"/>
              </a:ext>
            </a:extLst>
          </p:cNvPr>
          <p:cNvGraphicFramePr>
            <a:graphicFrameLocks noGrp="1"/>
          </p:cNvGraphicFramePr>
          <p:nvPr>
            <p:extLst>
              <p:ext uri="{D42A27DB-BD31-4B8C-83A1-F6EECF244321}">
                <p14:modId xmlns:p14="http://schemas.microsoft.com/office/powerpoint/2010/main" val="1685229317"/>
              </p:ext>
            </p:extLst>
          </p:nvPr>
        </p:nvGraphicFramePr>
        <p:xfrm>
          <a:off x="519683" y="495297"/>
          <a:ext cx="11512297" cy="5995306"/>
        </p:xfrm>
        <a:graphic>
          <a:graphicData uri="http://schemas.openxmlformats.org/drawingml/2006/table">
            <a:tbl>
              <a:tblPr firstRow="1" bandRow="1">
                <a:tableStyleId>{5C22544A-7EE6-4342-B048-85BDC9FD1C3A}</a:tableStyleId>
              </a:tblPr>
              <a:tblGrid>
                <a:gridCol w="1613917">
                  <a:extLst>
                    <a:ext uri="{9D8B030D-6E8A-4147-A177-3AD203B41FA5}">
                      <a16:colId xmlns:a16="http://schemas.microsoft.com/office/drawing/2014/main" val="812852660"/>
                    </a:ext>
                  </a:extLst>
                </a:gridCol>
                <a:gridCol w="900683">
                  <a:extLst>
                    <a:ext uri="{9D8B030D-6E8A-4147-A177-3AD203B41FA5}">
                      <a16:colId xmlns:a16="http://schemas.microsoft.com/office/drawing/2014/main" val="47129732"/>
                    </a:ext>
                  </a:extLst>
                </a:gridCol>
                <a:gridCol w="1655403">
                  <a:extLst>
                    <a:ext uri="{9D8B030D-6E8A-4147-A177-3AD203B41FA5}">
                      <a16:colId xmlns:a16="http://schemas.microsoft.com/office/drawing/2014/main" val="1159107924"/>
                    </a:ext>
                  </a:extLst>
                </a:gridCol>
                <a:gridCol w="3861113">
                  <a:extLst>
                    <a:ext uri="{9D8B030D-6E8A-4147-A177-3AD203B41FA5}">
                      <a16:colId xmlns:a16="http://schemas.microsoft.com/office/drawing/2014/main" val="1109415112"/>
                    </a:ext>
                  </a:extLst>
                </a:gridCol>
                <a:gridCol w="3481181">
                  <a:extLst>
                    <a:ext uri="{9D8B030D-6E8A-4147-A177-3AD203B41FA5}">
                      <a16:colId xmlns:a16="http://schemas.microsoft.com/office/drawing/2014/main" val="4023543657"/>
                    </a:ext>
                  </a:extLst>
                </a:gridCol>
              </a:tblGrid>
              <a:tr h="861171">
                <a:tc>
                  <a:txBody>
                    <a:bodyPr/>
                    <a:lstStyle/>
                    <a:p>
                      <a:r>
                        <a:rPr lang="en-US" dirty="0"/>
                        <a:t>Reference</a:t>
                      </a:r>
                    </a:p>
                  </a:txBody>
                  <a:tcPr/>
                </a:tc>
                <a:tc>
                  <a:txBody>
                    <a:bodyPr/>
                    <a:lstStyle/>
                    <a:p>
                      <a:r>
                        <a:rPr lang="en-US" dirty="0"/>
                        <a:t>Year of Publication</a:t>
                      </a:r>
                    </a:p>
                  </a:txBody>
                  <a:tcPr/>
                </a:tc>
                <a:tc>
                  <a:txBody>
                    <a:bodyPr/>
                    <a:lstStyle/>
                    <a:p>
                      <a:r>
                        <a:rPr lang="en-US" dirty="0"/>
                        <a:t>Datasets used</a:t>
                      </a:r>
                    </a:p>
                  </a:txBody>
                  <a:tcPr/>
                </a:tc>
                <a:tc>
                  <a:txBody>
                    <a:bodyPr/>
                    <a:lstStyle/>
                    <a:p>
                      <a:r>
                        <a:rPr lang="en-US" dirty="0"/>
                        <a:t>Description</a:t>
                      </a:r>
                    </a:p>
                  </a:txBody>
                  <a:tcPr/>
                </a:tc>
                <a:tc>
                  <a:txBody>
                    <a:bodyPr/>
                    <a:lstStyle/>
                    <a:p>
                      <a:r>
                        <a:rPr lang="en-US" dirty="0"/>
                        <a:t>Limitations of existing work / Research Gaps</a:t>
                      </a:r>
                    </a:p>
                  </a:txBody>
                  <a:tcPr/>
                </a:tc>
                <a:extLst>
                  <a:ext uri="{0D108BD9-81ED-4DB2-BD59-A6C34878D82A}">
                    <a16:rowId xmlns:a16="http://schemas.microsoft.com/office/drawing/2014/main" val="4152053042"/>
                  </a:ext>
                </a:extLst>
              </a:tr>
              <a:tr h="292798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[1] </a:t>
                      </a:r>
                      <a:r>
                        <a:rPr lang="en-US" sz="1600" dirty="0"/>
                        <a:t>Machine Learning Based Energy Management Model for Smart Grid and Renewable Energy Districts.</a:t>
                      </a:r>
                      <a:endParaRPr lang="en-IN" sz="1600" dirty="0"/>
                    </a:p>
                    <a:p>
                      <a:endParaRPr lang="en-US" dirty="0"/>
                    </a:p>
                  </a:txBody>
                  <a:tcPr/>
                </a:tc>
                <a:tc>
                  <a:txBody>
                    <a:bodyPr/>
                    <a:lstStyle/>
                    <a:p>
                      <a:r>
                        <a:rPr lang="en-IN" dirty="0"/>
                        <a:t>2020</a:t>
                      </a:r>
                      <a:endParaRPr lang="en-US" dirty="0"/>
                    </a:p>
                  </a:txBody>
                  <a:tcPr/>
                </a:tc>
                <a:tc>
                  <a:txBody>
                    <a:bodyPr/>
                    <a:lstStyle/>
                    <a:p>
                      <a:r>
                        <a:rPr lang="en-US" dirty="0"/>
                        <a:t>National Renewable Energy Laboratory (NREL)</a:t>
                      </a:r>
                    </a:p>
                  </a:txBody>
                  <a:tcPr/>
                </a:tc>
                <a:tc>
                  <a:txBody>
                    <a:bodyPr/>
                    <a:lstStyle/>
                    <a:p>
                      <a:r>
                        <a:rPr lang="en-IN" b="0" i="0" dirty="0">
                          <a:solidFill>
                            <a:schemeClr val="dk1"/>
                          </a:solidFill>
                          <a:effectLst/>
                          <a:latin typeface="+mn-lt"/>
                          <a:ea typeface="+mn-ea"/>
                          <a:cs typeface="+mn-cs"/>
                        </a:rPr>
                        <a:t>Proposes a Gaussian Process Regression (GPR)-based ML model combined with Genetic Algorithms (GA) and Particle Swarm Optimization (PSO) to optimize energy surplus, cost, and revenue in renewable energy smart grids, outperforming traditional methods.</a:t>
                      </a:r>
                      <a:endParaRPr lang="en-US" dirty="0"/>
                    </a:p>
                  </a:txBody>
                  <a:tcPr/>
                </a:tc>
                <a:tc>
                  <a:txBody>
                    <a:bodyPr/>
                    <a:lstStyle/>
                    <a:p>
                      <a:r>
                        <a:rPr lang="en-US" b="0" i="0" dirty="0">
                          <a:solidFill>
                            <a:schemeClr val="dk1"/>
                          </a:solidFill>
                          <a:effectLst/>
                          <a:latin typeface="+mn-lt"/>
                          <a:ea typeface="+mn-ea"/>
                          <a:cs typeface="+mn-cs"/>
                        </a:rPr>
                        <a:t>Lack in comprehensive ML-based energy management, struggle with stochastic and seasonal variations, lack interpretability, and fail to optimize bidirectional energy flow</a:t>
                      </a:r>
                      <a:endParaRPr lang="en-US" dirty="0"/>
                    </a:p>
                  </a:txBody>
                  <a:tcPr/>
                </a:tc>
                <a:extLst>
                  <a:ext uri="{0D108BD9-81ED-4DB2-BD59-A6C34878D82A}">
                    <a16:rowId xmlns:a16="http://schemas.microsoft.com/office/drawing/2014/main" val="3393124716"/>
                  </a:ext>
                </a:extLst>
              </a:tr>
              <a:tr h="2152926">
                <a:tc>
                  <a:txBody>
                    <a:bodyPr/>
                    <a:lstStyle/>
                    <a:p>
                      <a:r>
                        <a:rPr lang="en-US" dirty="0"/>
                        <a:t>[2] </a:t>
                      </a:r>
                      <a:r>
                        <a:rPr lang="en-US" sz="1600" dirty="0"/>
                        <a:t>Energy Management and Optimization Methods for Grid Energy Storage Systems</a:t>
                      </a:r>
                      <a:endParaRPr lang="en-US" dirty="0"/>
                    </a:p>
                  </a:txBody>
                  <a:tcPr/>
                </a:tc>
                <a:tc>
                  <a:txBody>
                    <a:bodyPr/>
                    <a:lstStyle/>
                    <a:p>
                      <a:r>
                        <a:rPr lang="en-IN" dirty="0"/>
                        <a:t>2017</a:t>
                      </a:r>
                      <a:endParaRPr lang="en-US" dirty="0"/>
                    </a:p>
                  </a:txBody>
                  <a:tcPr/>
                </a:tc>
                <a:tc>
                  <a:txBody>
                    <a:bodyPr/>
                    <a:lstStyle/>
                    <a:p>
                      <a:r>
                        <a:rPr lang="en-US" dirty="0"/>
                        <a:t>North American Electric Reliability Corporation (NERC)</a:t>
                      </a:r>
                    </a:p>
                  </a:txBody>
                  <a:tcPr/>
                </a:tc>
                <a:tc>
                  <a:txBody>
                    <a:bodyPr/>
                    <a:lstStyle/>
                    <a:p>
                      <a:r>
                        <a:rPr lang="en-US" b="0" i="0" dirty="0">
                          <a:solidFill>
                            <a:schemeClr val="dk1"/>
                          </a:solidFill>
                          <a:effectLst/>
                          <a:latin typeface="+mn-lt"/>
                          <a:ea typeface="+mn-ea"/>
                          <a:cs typeface="+mn-cs"/>
                        </a:rPr>
                        <a:t>Reviews energy management and optimization techniques for grid-scale energy storage systems (ESS), including EMS architectures, BESS applications, and optimization methods like LP and MILP to enhance storage efficiency and grid stability.</a:t>
                      </a:r>
                      <a:endParaRPr lang="en-US" dirty="0"/>
                    </a:p>
                  </a:txBody>
                  <a:tcPr/>
                </a:tc>
                <a:tc>
                  <a:txBody>
                    <a:bodyPr/>
                    <a:lstStyle/>
                    <a:p>
                      <a:r>
                        <a:rPr lang="en-US" b="0" i="0" dirty="0">
                          <a:solidFill>
                            <a:schemeClr val="dk1"/>
                          </a:solidFill>
                          <a:effectLst/>
                          <a:latin typeface="+mn-lt"/>
                          <a:ea typeface="+mn-ea"/>
                          <a:cs typeface="+mn-cs"/>
                        </a:rPr>
                        <a:t>Lack real-time energy management, struggle with multi-storage coordination, and fail to optimize energy arbitrage and grid benefits</a:t>
                      </a:r>
                      <a:endParaRPr lang="en-US" dirty="0"/>
                    </a:p>
                  </a:txBody>
                  <a:tcPr/>
                </a:tc>
                <a:extLst>
                  <a:ext uri="{0D108BD9-81ED-4DB2-BD59-A6C34878D82A}">
                    <a16:rowId xmlns:a16="http://schemas.microsoft.com/office/drawing/2014/main" val="3116616165"/>
                  </a:ext>
                </a:extLst>
              </a:tr>
            </a:tbl>
          </a:graphicData>
        </a:graphic>
      </p:graphicFrame>
      <p:grpSp>
        <p:nvGrpSpPr>
          <p:cNvPr id="3" name="Google Shape;91;p1">
            <a:extLst>
              <a:ext uri="{FF2B5EF4-FFF2-40B4-BE49-F238E27FC236}">
                <a16:creationId xmlns:a16="http://schemas.microsoft.com/office/drawing/2014/main" id="{3B87E95A-9925-8BB8-8783-3EAFB0B074DE}"/>
              </a:ext>
            </a:extLst>
          </p:cNvPr>
          <p:cNvGrpSpPr/>
          <p:nvPr/>
        </p:nvGrpSpPr>
        <p:grpSpPr>
          <a:xfrm>
            <a:off x="0" y="6342887"/>
            <a:ext cx="12191999" cy="515111"/>
            <a:chOff x="0" y="6342887"/>
            <a:chExt cx="12191999" cy="515111"/>
          </a:xfrm>
        </p:grpSpPr>
        <p:pic>
          <p:nvPicPr>
            <p:cNvPr id="5" name="Google Shape;92;p1">
              <a:extLst>
                <a:ext uri="{FF2B5EF4-FFF2-40B4-BE49-F238E27FC236}">
                  <a16:creationId xmlns:a16="http://schemas.microsoft.com/office/drawing/2014/main" id="{B908923B-10B2-0D68-9693-C11755AE6E1B}"/>
                </a:ext>
              </a:extLst>
            </p:cNvPr>
            <p:cNvPicPr preferRelativeResize="0"/>
            <p:nvPr/>
          </p:nvPicPr>
          <p:blipFill rotWithShape="1">
            <a:blip r:embed="rId2">
              <a:alphaModFix/>
            </a:blip>
            <a:srcRect/>
            <a:stretch/>
          </p:blipFill>
          <p:spPr>
            <a:xfrm>
              <a:off x="126492" y="6490714"/>
              <a:ext cx="1781556" cy="313944"/>
            </a:xfrm>
            <a:prstGeom prst="rect">
              <a:avLst/>
            </a:prstGeom>
            <a:noFill/>
            <a:ln>
              <a:noFill/>
            </a:ln>
          </p:spPr>
        </p:pic>
        <p:pic>
          <p:nvPicPr>
            <p:cNvPr id="6" name="Google Shape;93;p1">
              <a:extLst>
                <a:ext uri="{FF2B5EF4-FFF2-40B4-BE49-F238E27FC236}">
                  <a16:creationId xmlns:a16="http://schemas.microsoft.com/office/drawing/2014/main" id="{11C1245C-467E-9FDC-DB03-77E03CBFB574}"/>
                </a:ext>
              </a:extLst>
            </p:cNvPr>
            <p:cNvPicPr preferRelativeResize="0"/>
            <p:nvPr/>
          </p:nvPicPr>
          <p:blipFill rotWithShape="1">
            <a:blip r:embed="rId3">
              <a:alphaModFix/>
            </a:blip>
            <a:srcRect/>
            <a:stretch/>
          </p:blipFill>
          <p:spPr>
            <a:xfrm>
              <a:off x="0" y="6342887"/>
              <a:ext cx="12191999" cy="515111"/>
            </a:xfrm>
            <a:prstGeom prst="rect">
              <a:avLst/>
            </a:prstGeom>
            <a:noFill/>
            <a:ln>
              <a:noFill/>
            </a:ln>
          </p:spPr>
        </p:pic>
        <p:pic>
          <p:nvPicPr>
            <p:cNvPr id="7" name="Google Shape;94;p1">
              <a:extLst>
                <a:ext uri="{FF2B5EF4-FFF2-40B4-BE49-F238E27FC236}">
                  <a16:creationId xmlns:a16="http://schemas.microsoft.com/office/drawing/2014/main" id="{0B4CAC74-C81C-C0D7-3321-9040035DDA8C}"/>
                </a:ext>
              </a:extLst>
            </p:cNvPr>
            <p:cNvPicPr preferRelativeResize="0"/>
            <p:nvPr/>
          </p:nvPicPr>
          <p:blipFill rotWithShape="1">
            <a:blip r:embed="rId2">
              <a:alphaModFix/>
            </a:blip>
            <a:srcRect/>
            <a:stretch/>
          </p:blipFill>
          <p:spPr>
            <a:xfrm>
              <a:off x="222503" y="6446518"/>
              <a:ext cx="1781556" cy="313942"/>
            </a:xfrm>
            <a:prstGeom prst="rect">
              <a:avLst/>
            </a:prstGeom>
            <a:noFill/>
            <a:ln>
              <a:noFill/>
            </a:ln>
          </p:spPr>
        </p:pic>
      </p:grpSp>
    </p:spTree>
    <p:extLst>
      <p:ext uri="{BB962C8B-B14F-4D97-AF65-F5344CB8AC3E}">
        <p14:creationId xmlns:p14="http://schemas.microsoft.com/office/powerpoint/2010/main" val="292879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C8E06-464F-A652-C78F-56B20822AEFF}"/>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6D37540-8332-3BA9-0A4E-352F82F1D0B8}"/>
              </a:ext>
            </a:extLst>
          </p:cNvPr>
          <p:cNvGraphicFramePr>
            <a:graphicFrameLocks noGrp="1"/>
          </p:cNvGraphicFramePr>
          <p:nvPr>
            <p:extLst>
              <p:ext uri="{D42A27DB-BD31-4B8C-83A1-F6EECF244321}">
                <p14:modId xmlns:p14="http://schemas.microsoft.com/office/powerpoint/2010/main" val="2530624589"/>
              </p:ext>
            </p:extLst>
          </p:nvPr>
        </p:nvGraphicFramePr>
        <p:xfrm>
          <a:off x="400913" y="420506"/>
          <a:ext cx="11486288" cy="5763668"/>
        </p:xfrm>
        <a:graphic>
          <a:graphicData uri="http://schemas.openxmlformats.org/drawingml/2006/table">
            <a:tbl>
              <a:tblPr firstRow="1" bandRow="1">
                <a:tableStyleId>{5C22544A-7EE6-4342-B048-85BDC9FD1C3A}</a:tableStyleId>
              </a:tblPr>
              <a:tblGrid>
                <a:gridCol w="1808887">
                  <a:extLst>
                    <a:ext uri="{9D8B030D-6E8A-4147-A177-3AD203B41FA5}">
                      <a16:colId xmlns:a16="http://schemas.microsoft.com/office/drawing/2014/main" val="812852660"/>
                    </a:ext>
                  </a:extLst>
                </a:gridCol>
                <a:gridCol w="990600">
                  <a:extLst>
                    <a:ext uri="{9D8B030D-6E8A-4147-A177-3AD203B41FA5}">
                      <a16:colId xmlns:a16="http://schemas.microsoft.com/office/drawing/2014/main" val="47129732"/>
                    </a:ext>
                  </a:extLst>
                </a:gridCol>
                <a:gridCol w="1391457">
                  <a:extLst>
                    <a:ext uri="{9D8B030D-6E8A-4147-A177-3AD203B41FA5}">
                      <a16:colId xmlns:a16="http://schemas.microsoft.com/office/drawing/2014/main" val="1159107924"/>
                    </a:ext>
                  </a:extLst>
                </a:gridCol>
                <a:gridCol w="4113332">
                  <a:extLst>
                    <a:ext uri="{9D8B030D-6E8A-4147-A177-3AD203B41FA5}">
                      <a16:colId xmlns:a16="http://schemas.microsoft.com/office/drawing/2014/main" val="1109415112"/>
                    </a:ext>
                  </a:extLst>
                </a:gridCol>
                <a:gridCol w="3182012">
                  <a:extLst>
                    <a:ext uri="{9D8B030D-6E8A-4147-A177-3AD203B41FA5}">
                      <a16:colId xmlns:a16="http://schemas.microsoft.com/office/drawing/2014/main" val="4023543657"/>
                    </a:ext>
                  </a:extLst>
                </a:gridCol>
              </a:tblGrid>
              <a:tr h="1191668">
                <a:tc>
                  <a:txBody>
                    <a:bodyPr/>
                    <a:lstStyle/>
                    <a:p>
                      <a:r>
                        <a:rPr lang="en-US" dirty="0"/>
                        <a:t>Reference</a:t>
                      </a:r>
                    </a:p>
                  </a:txBody>
                  <a:tcPr/>
                </a:tc>
                <a:tc>
                  <a:txBody>
                    <a:bodyPr/>
                    <a:lstStyle/>
                    <a:p>
                      <a:r>
                        <a:rPr lang="en-US" dirty="0"/>
                        <a:t>Year of Publication</a:t>
                      </a:r>
                    </a:p>
                  </a:txBody>
                  <a:tcPr/>
                </a:tc>
                <a:tc>
                  <a:txBody>
                    <a:bodyPr/>
                    <a:lstStyle/>
                    <a:p>
                      <a:r>
                        <a:rPr lang="en-US" dirty="0"/>
                        <a:t>Datasets used</a:t>
                      </a:r>
                    </a:p>
                  </a:txBody>
                  <a:tcPr/>
                </a:tc>
                <a:tc>
                  <a:txBody>
                    <a:bodyPr/>
                    <a:lstStyle/>
                    <a:p>
                      <a:r>
                        <a:rPr lang="en-US" dirty="0"/>
                        <a:t>Description</a:t>
                      </a:r>
                    </a:p>
                  </a:txBody>
                  <a:tcPr/>
                </a:tc>
                <a:tc>
                  <a:txBody>
                    <a:bodyPr/>
                    <a:lstStyle/>
                    <a:p>
                      <a:r>
                        <a:rPr lang="en-US" dirty="0"/>
                        <a:t>Limitations of existing work / Research Gaps</a:t>
                      </a:r>
                    </a:p>
                  </a:txBody>
                  <a:tcPr/>
                </a:tc>
                <a:extLst>
                  <a:ext uri="{0D108BD9-81ED-4DB2-BD59-A6C34878D82A}">
                    <a16:rowId xmlns:a16="http://schemas.microsoft.com/office/drawing/2014/main" val="4152053042"/>
                  </a:ext>
                </a:extLst>
              </a:tr>
              <a:tr h="1798535">
                <a:tc>
                  <a:txBody>
                    <a:bodyPr/>
                    <a:lstStyle/>
                    <a:p>
                      <a:r>
                        <a:rPr lang="en-US" dirty="0"/>
                        <a:t>[3] : </a:t>
                      </a:r>
                      <a:r>
                        <a:rPr lang="en-US" sz="1800" dirty="0"/>
                        <a:t>Big Data Analytics for Dynamic Energy Management in Smart Grids</a:t>
                      </a:r>
                      <a:endParaRPr lang="en-US" dirty="0"/>
                    </a:p>
                  </a:txBody>
                  <a:tcPr/>
                </a:tc>
                <a:tc>
                  <a:txBody>
                    <a:bodyPr/>
                    <a:lstStyle/>
                    <a:p>
                      <a:r>
                        <a:rPr lang="en-IN" dirty="0"/>
                        <a:t>2015</a:t>
                      </a:r>
                      <a:endParaRPr lang="en-US" dirty="0"/>
                    </a:p>
                  </a:txBody>
                  <a:tcPr/>
                </a:tc>
                <a:tc>
                  <a:txBody>
                    <a:bodyPr/>
                    <a:lstStyle/>
                    <a:p>
                      <a:r>
                        <a:rPr lang="en-US" dirty="0"/>
                        <a:t>smart meters and SCADA systems</a:t>
                      </a:r>
                    </a:p>
                  </a:txBody>
                  <a:tcPr/>
                </a:tc>
                <a:tc>
                  <a:txBody>
                    <a:bodyPr/>
                    <a:lstStyle/>
                    <a:p>
                      <a:r>
                        <a:rPr lang="en-US" b="0" i="0" dirty="0">
                          <a:solidFill>
                            <a:schemeClr val="dk1"/>
                          </a:solidFill>
                          <a:effectLst/>
                          <a:latin typeface="+mn-lt"/>
                          <a:ea typeface="+mn-ea"/>
                          <a:cs typeface="+mn-cs"/>
                        </a:rPr>
                        <a:t>Explores big data analytics, high-performance computing, and predictive modeling for dynamic energy management (DEM) in smart grids, focusing on real-time power monitoring, load forecasting, and efficient demand response.</a:t>
                      </a:r>
                      <a:endParaRPr lang="en-US" dirty="0"/>
                    </a:p>
                  </a:txBody>
                  <a:tcPr/>
                </a:tc>
                <a:tc>
                  <a:txBody>
                    <a:bodyPr/>
                    <a:lstStyle/>
                    <a:p>
                      <a:r>
                        <a:rPr lang="en-US" b="0" i="0" dirty="0">
                          <a:solidFill>
                            <a:schemeClr val="dk1"/>
                          </a:solidFill>
                          <a:effectLst/>
                          <a:latin typeface="+mn-lt"/>
                          <a:ea typeface="+mn-ea"/>
                          <a:cs typeface="+mn-cs"/>
                        </a:rPr>
                        <a:t>Real-time data processing, scalability for large datasets, optimized predictive analytics for load forecasting, and robust data security.</a:t>
                      </a:r>
                      <a:endParaRPr lang="en-US" dirty="0"/>
                    </a:p>
                  </a:txBody>
                  <a:tcPr/>
                </a:tc>
                <a:extLst>
                  <a:ext uri="{0D108BD9-81ED-4DB2-BD59-A6C34878D82A}">
                    <a16:rowId xmlns:a16="http://schemas.microsoft.com/office/drawing/2014/main" val="3393124716"/>
                  </a:ext>
                </a:extLst>
              </a:tr>
              <a:tr h="2472812">
                <a:tc>
                  <a:txBody>
                    <a:bodyPr/>
                    <a:lstStyle/>
                    <a:p>
                      <a:r>
                        <a:rPr lang="en-US" dirty="0"/>
                        <a:t>[4] Application of Big Data and Machine Learning in Smart Grid, and Associated Security Concerns: A Review</a:t>
                      </a:r>
                    </a:p>
                  </a:txBody>
                  <a:tcPr/>
                </a:tc>
                <a:tc>
                  <a:txBody>
                    <a:bodyPr/>
                    <a:lstStyle/>
                    <a:p>
                      <a:r>
                        <a:rPr lang="en-IN" dirty="0"/>
                        <a:t>2018</a:t>
                      </a:r>
                      <a:endParaRPr lang="en-US" dirty="0"/>
                    </a:p>
                  </a:txBody>
                  <a:tcPr/>
                </a:tc>
                <a:tc>
                  <a:txBody>
                    <a:bodyPr/>
                    <a:lstStyle/>
                    <a:p>
                      <a:r>
                        <a:rPr lang="en-US" dirty="0"/>
                        <a:t>smart meter data, IoT-based sensor data, SCADA system data</a:t>
                      </a:r>
                    </a:p>
                  </a:txBody>
                  <a:tcPr/>
                </a:tc>
                <a:tc>
                  <a:txBody>
                    <a:bodyPr/>
                    <a:lstStyle/>
                    <a:p>
                      <a:r>
                        <a:rPr lang="en-US" dirty="0"/>
                        <a:t>Explores big data analytics and machine learning for smart grid management, focusing on IoT integration, cybersecurity, and predictive analytics for stability and efficiency.</a:t>
                      </a:r>
                    </a:p>
                  </a:txBody>
                  <a:tcPr/>
                </a:tc>
                <a:tc>
                  <a:txBody>
                    <a:bodyPr/>
                    <a:lstStyle/>
                    <a:p>
                      <a:r>
                        <a:rPr lang="en-US" dirty="0"/>
                        <a:t>Lack real-time processing, robust security, scalability, and full IoT integration in smart grids.</a:t>
                      </a:r>
                    </a:p>
                  </a:txBody>
                  <a:tcPr/>
                </a:tc>
                <a:extLst>
                  <a:ext uri="{0D108BD9-81ED-4DB2-BD59-A6C34878D82A}">
                    <a16:rowId xmlns:a16="http://schemas.microsoft.com/office/drawing/2014/main" val="3116616165"/>
                  </a:ext>
                </a:extLst>
              </a:tr>
            </a:tbl>
          </a:graphicData>
        </a:graphic>
      </p:graphicFrame>
      <p:grpSp>
        <p:nvGrpSpPr>
          <p:cNvPr id="3" name="Google Shape;91;p1">
            <a:extLst>
              <a:ext uri="{FF2B5EF4-FFF2-40B4-BE49-F238E27FC236}">
                <a16:creationId xmlns:a16="http://schemas.microsoft.com/office/drawing/2014/main" id="{58BEC382-630E-FDFE-7D1D-828C70163539}"/>
              </a:ext>
            </a:extLst>
          </p:cNvPr>
          <p:cNvGrpSpPr/>
          <p:nvPr/>
        </p:nvGrpSpPr>
        <p:grpSpPr>
          <a:xfrm>
            <a:off x="0" y="6342887"/>
            <a:ext cx="12191999" cy="515111"/>
            <a:chOff x="0" y="6342887"/>
            <a:chExt cx="12191999" cy="515111"/>
          </a:xfrm>
        </p:grpSpPr>
        <p:pic>
          <p:nvPicPr>
            <p:cNvPr id="5" name="Google Shape;92;p1">
              <a:extLst>
                <a:ext uri="{FF2B5EF4-FFF2-40B4-BE49-F238E27FC236}">
                  <a16:creationId xmlns:a16="http://schemas.microsoft.com/office/drawing/2014/main" id="{1C049826-DB13-8905-12E5-00F4D34DEB74}"/>
                </a:ext>
              </a:extLst>
            </p:cNvPr>
            <p:cNvPicPr preferRelativeResize="0"/>
            <p:nvPr/>
          </p:nvPicPr>
          <p:blipFill rotWithShape="1">
            <a:blip r:embed="rId2">
              <a:alphaModFix/>
            </a:blip>
            <a:srcRect/>
            <a:stretch/>
          </p:blipFill>
          <p:spPr>
            <a:xfrm>
              <a:off x="126492" y="6490714"/>
              <a:ext cx="1781556" cy="313944"/>
            </a:xfrm>
            <a:prstGeom prst="rect">
              <a:avLst/>
            </a:prstGeom>
            <a:noFill/>
            <a:ln>
              <a:noFill/>
            </a:ln>
          </p:spPr>
        </p:pic>
        <p:pic>
          <p:nvPicPr>
            <p:cNvPr id="6" name="Google Shape;93;p1">
              <a:extLst>
                <a:ext uri="{FF2B5EF4-FFF2-40B4-BE49-F238E27FC236}">
                  <a16:creationId xmlns:a16="http://schemas.microsoft.com/office/drawing/2014/main" id="{239470BE-767F-E7A9-90D3-471EAFA491DD}"/>
                </a:ext>
              </a:extLst>
            </p:cNvPr>
            <p:cNvPicPr preferRelativeResize="0"/>
            <p:nvPr/>
          </p:nvPicPr>
          <p:blipFill rotWithShape="1">
            <a:blip r:embed="rId3">
              <a:alphaModFix/>
            </a:blip>
            <a:srcRect/>
            <a:stretch/>
          </p:blipFill>
          <p:spPr>
            <a:xfrm>
              <a:off x="0" y="6342887"/>
              <a:ext cx="12191999" cy="515111"/>
            </a:xfrm>
            <a:prstGeom prst="rect">
              <a:avLst/>
            </a:prstGeom>
            <a:noFill/>
            <a:ln>
              <a:noFill/>
            </a:ln>
          </p:spPr>
        </p:pic>
        <p:pic>
          <p:nvPicPr>
            <p:cNvPr id="7" name="Google Shape;94;p1">
              <a:extLst>
                <a:ext uri="{FF2B5EF4-FFF2-40B4-BE49-F238E27FC236}">
                  <a16:creationId xmlns:a16="http://schemas.microsoft.com/office/drawing/2014/main" id="{D0335C36-4113-927A-DF37-20940576208D}"/>
                </a:ext>
              </a:extLst>
            </p:cNvPr>
            <p:cNvPicPr preferRelativeResize="0"/>
            <p:nvPr/>
          </p:nvPicPr>
          <p:blipFill rotWithShape="1">
            <a:blip r:embed="rId2">
              <a:alphaModFix/>
            </a:blip>
            <a:srcRect/>
            <a:stretch/>
          </p:blipFill>
          <p:spPr>
            <a:xfrm>
              <a:off x="222503" y="6446518"/>
              <a:ext cx="1781556" cy="313942"/>
            </a:xfrm>
            <a:prstGeom prst="rect">
              <a:avLst/>
            </a:prstGeom>
            <a:noFill/>
            <a:ln>
              <a:noFill/>
            </a:ln>
          </p:spPr>
        </p:pic>
      </p:grpSp>
      <p:sp>
        <p:nvSpPr>
          <p:cNvPr id="9" name="Title 8">
            <a:extLst>
              <a:ext uri="{FF2B5EF4-FFF2-40B4-BE49-F238E27FC236}">
                <a16:creationId xmlns:a16="http://schemas.microsoft.com/office/drawing/2014/main" id="{72481E4B-1396-F72B-0687-7A75AD9D167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989245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DFE95-239E-CE70-00D5-2E89C4375442}"/>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C965350-FE2E-6240-C313-A442B2C96E5A}"/>
              </a:ext>
            </a:extLst>
          </p:cNvPr>
          <p:cNvGraphicFramePr>
            <a:graphicFrameLocks noGrp="1"/>
          </p:cNvGraphicFramePr>
          <p:nvPr>
            <p:extLst>
              <p:ext uri="{D42A27DB-BD31-4B8C-83A1-F6EECF244321}">
                <p14:modId xmlns:p14="http://schemas.microsoft.com/office/powerpoint/2010/main" val="67789375"/>
              </p:ext>
            </p:extLst>
          </p:nvPr>
        </p:nvGraphicFramePr>
        <p:xfrm>
          <a:off x="222503" y="367546"/>
          <a:ext cx="11353799" cy="4908540"/>
        </p:xfrm>
        <a:graphic>
          <a:graphicData uri="http://schemas.openxmlformats.org/drawingml/2006/table">
            <a:tbl>
              <a:tblPr firstRow="1" bandRow="1">
                <a:tableStyleId>{5C22544A-7EE6-4342-B048-85BDC9FD1C3A}</a:tableStyleId>
              </a:tblPr>
              <a:tblGrid>
                <a:gridCol w="2063497">
                  <a:extLst>
                    <a:ext uri="{9D8B030D-6E8A-4147-A177-3AD203B41FA5}">
                      <a16:colId xmlns:a16="http://schemas.microsoft.com/office/drawing/2014/main" val="812852660"/>
                    </a:ext>
                  </a:extLst>
                </a:gridCol>
                <a:gridCol w="1143000">
                  <a:extLst>
                    <a:ext uri="{9D8B030D-6E8A-4147-A177-3AD203B41FA5}">
                      <a16:colId xmlns:a16="http://schemas.microsoft.com/office/drawing/2014/main" val="47129732"/>
                    </a:ext>
                  </a:extLst>
                </a:gridCol>
                <a:gridCol w="1441703">
                  <a:extLst>
                    <a:ext uri="{9D8B030D-6E8A-4147-A177-3AD203B41FA5}">
                      <a16:colId xmlns:a16="http://schemas.microsoft.com/office/drawing/2014/main" val="1159107924"/>
                    </a:ext>
                  </a:extLst>
                </a:gridCol>
                <a:gridCol w="3124200">
                  <a:extLst>
                    <a:ext uri="{9D8B030D-6E8A-4147-A177-3AD203B41FA5}">
                      <a16:colId xmlns:a16="http://schemas.microsoft.com/office/drawing/2014/main" val="1109415112"/>
                    </a:ext>
                  </a:extLst>
                </a:gridCol>
                <a:gridCol w="3581399">
                  <a:extLst>
                    <a:ext uri="{9D8B030D-6E8A-4147-A177-3AD203B41FA5}">
                      <a16:colId xmlns:a16="http://schemas.microsoft.com/office/drawing/2014/main" val="4023543657"/>
                    </a:ext>
                  </a:extLst>
                </a:gridCol>
              </a:tblGrid>
              <a:tr h="1191668">
                <a:tc>
                  <a:txBody>
                    <a:bodyPr/>
                    <a:lstStyle/>
                    <a:p>
                      <a:r>
                        <a:rPr lang="en-US" dirty="0"/>
                        <a:t>Reference</a:t>
                      </a:r>
                    </a:p>
                  </a:txBody>
                  <a:tcPr/>
                </a:tc>
                <a:tc>
                  <a:txBody>
                    <a:bodyPr/>
                    <a:lstStyle/>
                    <a:p>
                      <a:r>
                        <a:rPr lang="en-US" dirty="0"/>
                        <a:t>Year of Publication</a:t>
                      </a:r>
                    </a:p>
                  </a:txBody>
                  <a:tcPr/>
                </a:tc>
                <a:tc>
                  <a:txBody>
                    <a:bodyPr/>
                    <a:lstStyle/>
                    <a:p>
                      <a:r>
                        <a:rPr lang="en-US" dirty="0"/>
                        <a:t>Datasets used</a:t>
                      </a:r>
                    </a:p>
                  </a:txBody>
                  <a:tcPr/>
                </a:tc>
                <a:tc>
                  <a:txBody>
                    <a:bodyPr/>
                    <a:lstStyle/>
                    <a:p>
                      <a:r>
                        <a:rPr lang="en-US" dirty="0"/>
                        <a:t>Description</a:t>
                      </a:r>
                    </a:p>
                  </a:txBody>
                  <a:tcPr/>
                </a:tc>
                <a:tc>
                  <a:txBody>
                    <a:bodyPr/>
                    <a:lstStyle/>
                    <a:p>
                      <a:r>
                        <a:rPr lang="en-US" dirty="0"/>
                        <a:t>Limitations of existing work / Research Gaps</a:t>
                      </a:r>
                    </a:p>
                  </a:txBody>
                  <a:tcPr/>
                </a:tc>
                <a:extLst>
                  <a:ext uri="{0D108BD9-81ED-4DB2-BD59-A6C34878D82A}">
                    <a16:rowId xmlns:a16="http://schemas.microsoft.com/office/drawing/2014/main" val="4152053042"/>
                  </a:ext>
                </a:extLst>
              </a:tr>
              <a:tr h="1705192">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[5] </a:t>
                      </a:r>
                      <a:r>
                        <a:rPr lang="en-US" sz="1800" dirty="0"/>
                        <a:t>Decentralized Smart Grid Stability Modeling with Machine Learning</a:t>
                      </a:r>
                    </a:p>
                    <a:p>
                      <a:endParaRPr lang="en-US" dirty="0"/>
                    </a:p>
                  </a:txBody>
                  <a:tcPr/>
                </a:tc>
                <a:tc>
                  <a:txBody>
                    <a:bodyPr/>
                    <a:lstStyle/>
                    <a:p>
                      <a:r>
                        <a:rPr lang="en-IN" dirty="0"/>
                        <a:t>2023</a:t>
                      </a:r>
                      <a:endParaRPr lang="en-US" dirty="0"/>
                    </a:p>
                  </a:txBody>
                  <a:tcPr/>
                </a:tc>
                <a:tc>
                  <a:txBody>
                    <a:bodyPr/>
                    <a:lstStyle/>
                    <a:p>
                      <a:r>
                        <a:rPr lang="en-US" dirty="0"/>
                        <a:t>public dataset with 30,000 data points</a:t>
                      </a:r>
                    </a:p>
                  </a:txBody>
                  <a:tcPr/>
                </a:tc>
                <a:tc>
                  <a:txBody>
                    <a:bodyPr/>
                    <a:lstStyle/>
                    <a:p>
                      <a:r>
                        <a:rPr lang="en-US" dirty="0"/>
                        <a:t>Proposes an AI-based approach for decentralized grid stability, evaluating MLP, XGB, SVM, and GP, with XGB performing best.</a:t>
                      </a:r>
                    </a:p>
                  </a:txBody>
                  <a:tcPr/>
                </a:tc>
                <a:tc>
                  <a:txBody>
                    <a:bodyPr/>
                    <a:lstStyle/>
                    <a:p>
                      <a:r>
                        <a:rPr lang="en-US" dirty="0"/>
                        <a:t>Lacks real-time control, response efficiency, AI optimization, and participant interaction modeling.</a:t>
                      </a:r>
                    </a:p>
                  </a:txBody>
                  <a:tcPr/>
                </a:tc>
                <a:extLst>
                  <a:ext uri="{0D108BD9-81ED-4DB2-BD59-A6C34878D82A}">
                    <a16:rowId xmlns:a16="http://schemas.microsoft.com/office/drawing/2014/main" val="3393124716"/>
                  </a:ext>
                </a:extLst>
              </a:tr>
              <a:tr h="1705192">
                <a:tc>
                  <a:txBody>
                    <a:bodyPr/>
                    <a:lstStyle/>
                    <a:p>
                      <a:r>
                        <a:rPr lang="en-US" dirty="0"/>
                        <a:t>[6] Deep Neural Network-Based Smart Grid Stability Analysis: Enhancing Grid Resilience and Performance</a:t>
                      </a:r>
                    </a:p>
                  </a:txBody>
                  <a:tcPr/>
                </a:tc>
                <a:tc>
                  <a:txBody>
                    <a:bodyPr/>
                    <a:lstStyle/>
                    <a:p>
                      <a:r>
                        <a:rPr lang="en-US" dirty="0"/>
                        <a:t>2024</a:t>
                      </a:r>
                    </a:p>
                  </a:txBody>
                  <a:tcPr/>
                </a:tc>
                <a:tc>
                  <a:txBody>
                    <a:bodyPr/>
                    <a:lstStyle/>
                    <a:p>
                      <a:r>
                        <a:rPr lang="en-US" b="1" dirty="0"/>
                        <a:t>University of California’s Machine Learning Repository</a:t>
                      </a:r>
                    </a:p>
                  </a:txBody>
                  <a:tcPr/>
                </a:tc>
                <a:tc>
                  <a:txBody>
                    <a:bodyPr/>
                    <a:lstStyle/>
                    <a:p>
                      <a:r>
                        <a:rPr lang="en-US" dirty="0"/>
                        <a:t>Explores the use of machine learning classifiers, including Logistic Regression, </a:t>
                      </a:r>
                      <a:r>
                        <a:rPr lang="en-US" dirty="0" err="1"/>
                        <a:t>XGBoost</a:t>
                      </a:r>
                      <a:r>
                        <a:rPr lang="en-US" dirty="0"/>
                        <a:t>, Linear SVM, and SVM-RBF, for smart grid stability prediction, with a Deep Neural Network (DNN).</a:t>
                      </a:r>
                    </a:p>
                  </a:txBody>
                  <a:tcPr/>
                </a:tc>
                <a:tc>
                  <a:txBody>
                    <a:bodyPr/>
                    <a:lstStyle/>
                    <a:p>
                      <a:r>
                        <a:rPr lang="en-US" b="0" i="0" dirty="0">
                          <a:solidFill>
                            <a:schemeClr val="dk1"/>
                          </a:solidFill>
                          <a:effectLst/>
                          <a:latin typeface="+mn-lt"/>
                          <a:ea typeface="+mn-ea"/>
                          <a:cs typeface="+mn-cs"/>
                        </a:rPr>
                        <a:t>High accuracy in stability prediction but lack real-time adaptability, underutilize deep learning, and lack scalability for large-scale smart grids.</a:t>
                      </a:r>
                      <a:endParaRPr lang="en-US" dirty="0"/>
                    </a:p>
                  </a:txBody>
                  <a:tcPr/>
                </a:tc>
                <a:extLst>
                  <a:ext uri="{0D108BD9-81ED-4DB2-BD59-A6C34878D82A}">
                    <a16:rowId xmlns:a16="http://schemas.microsoft.com/office/drawing/2014/main" val="1110519826"/>
                  </a:ext>
                </a:extLst>
              </a:tr>
            </a:tbl>
          </a:graphicData>
        </a:graphic>
      </p:graphicFrame>
      <p:grpSp>
        <p:nvGrpSpPr>
          <p:cNvPr id="3" name="Google Shape;91;p1">
            <a:extLst>
              <a:ext uri="{FF2B5EF4-FFF2-40B4-BE49-F238E27FC236}">
                <a16:creationId xmlns:a16="http://schemas.microsoft.com/office/drawing/2014/main" id="{654EC6A6-75CC-65A8-8546-A11DB47A9983}"/>
              </a:ext>
            </a:extLst>
          </p:cNvPr>
          <p:cNvGrpSpPr/>
          <p:nvPr/>
        </p:nvGrpSpPr>
        <p:grpSpPr>
          <a:xfrm>
            <a:off x="0" y="6342887"/>
            <a:ext cx="12191999" cy="515111"/>
            <a:chOff x="0" y="6342887"/>
            <a:chExt cx="12191999" cy="515111"/>
          </a:xfrm>
        </p:grpSpPr>
        <p:pic>
          <p:nvPicPr>
            <p:cNvPr id="5" name="Google Shape;92;p1">
              <a:extLst>
                <a:ext uri="{FF2B5EF4-FFF2-40B4-BE49-F238E27FC236}">
                  <a16:creationId xmlns:a16="http://schemas.microsoft.com/office/drawing/2014/main" id="{D9939F67-4102-F4D9-AD2A-676EEEB72AFC}"/>
                </a:ext>
              </a:extLst>
            </p:cNvPr>
            <p:cNvPicPr preferRelativeResize="0"/>
            <p:nvPr/>
          </p:nvPicPr>
          <p:blipFill rotWithShape="1">
            <a:blip r:embed="rId2">
              <a:alphaModFix/>
            </a:blip>
            <a:srcRect/>
            <a:stretch/>
          </p:blipFill>
          <p:spPr>
            <a:xfrm>
              <a:off x="126492" y="6490714"/>
              <a:ext cx="1781556" cy="313944"/>
            </a:xfrm>
            <a:prstGeom prst="rect">
              <a:avLst/>
            </a:prstGeom>
            <a:noFill/>
            <a:ln>
              <a:noFill/>
            </a:ln>
          </p:spPr>
        </p:pic>
        <p:pic>
          <p:nvPicPr>
            <p:cNvPr id="6" name="Google Shape;93;p1">
              <a:extLst>
                <a:ext uri="{FF2B5EF4-FFF2-40B4-BE49-F238E27FC236}">
                  <a16:creationId xmlns:a16="http://schemas.microsoft.com/office/drawing/2014/main" id="{033F15C5-252B-51CD-D5BB-88666807B66E}"/>
                </a:ext>
              </a:extLst>
            </p:cNvPr>
            <p:cNvPicPr preferRelativeResize="0"/>
            <p:nvPr/>
          </p:nvPicPr>
          <p:blipFill rotWithShape="1">
            <a:blip r:embed="rId3">
              <a:alphaModFix/>
            </a:blip>
            <a:srcRect/>
            <a:stretch/>
          </p:blipFill>
          <p:spPr>
            <a:xfrm>
              <a:off x="0" y="6342887"/>
              <a:ext cx="12191999" cy="515111"/>
            </a:xfrm>
            <a:prstGeom prst="rect">
              <a:avLst/>
            </a:prstGeom>
            <a:noFill/>
            <a:ln>
              <a:noFill/>
            </a:ln>
          </p:spPr>
        </p:pic>
        <p:pic>
          <p:nvPicPr>
            <p:cNvPr id="7" name="Google Shape;94;p1">
              <a:extLst>
                <a:ext uri="{FF2B5EF4-FFF2-40B4-BE49-F238E27FC236}">
                  <a16:creationId xmlns:a16="http://schemas.microsoft.com/office/drawing/2014/main" id="{FBF79C43-AC53-A94D-9D0F-BAE7124EC74F}"/>
                </a:ext>
              </a:extLst>
            </p:cNvPr>
            <p:cNvPicPr preferRelativeResize="0"/>
            <p:nvPr/>
          </p:nvPicPr>
          <p:blipFill rotWithShape="1">
            <a:blip r:embed="rId2">
              <a:alphaModFix/>
            </a:blip>
            <a:srcRect/>
            <a:stretch/>
          </p:blipFill>
          <p:spPr>
            <a:xfrm>
              <a:off x="222503" y="6446518"/>
              <a:ext cx="1781556" cy="313942"/>
            </a:xfrm>
            <a:prstGeom prst="rect">
              <a:avLst/>
            </a:prstGeom>
            <a:noFill/>
            <a:ln>
              <a:noFill/>
            </a:ln>
          </p:spPr>
        </p:pic>
      </p:grpSp>
      <p:sp>
        <p:nvSpPr>
          <p:cNvPr id="9" name="Title 8">
            <a:extLst>
              <a:ext uri="{FF2B5EF4-FFF2-40B4-BE49-F238E27FC236}">
                <a16:creationId xmlns:a16="http://schemas.microsoft.com/office/drawing/2014/main" id="{7602DD0B-ABA5-B286-8078-3D71D19B7F4B}"/>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255966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986E4-6CCD-24AF-00A6-F61377CAB638}"/>
            </a:ext>
          </a:extLst>
        </p:cNvPr>
        <p:cNvGrpSpPr/>
        <p:nvPr/>
      </p:nvGrpSpPr>
      <p:grpSpPr>
        <a:xfrm>
          <a:off x="0" y="0"/>
          <a:ext cx="0" cy="0"/>
          <a:chOff x="0" y="0"/>
          <a:chExt cx="0" cy="0"/>
        </a:xfrm>
      </p:grpSpPr>
      <p:grpSp>
        <p:nvGrpSpPr>
          <p:cNvPr id="3" name="Google Shape;91;p1">
            <a:extLst>
              <a:ext uri="{FF2B5EF4-FFF2-40B4-BE49-F238E27FC236}">
                <a16:creationId xmlns:a16="http://schemas.microsoft.com/office/drawing/2014/main" id="{57C28C14-8241-DD59-141A-A6D4BFEADC2E}"/>
              </a:ext>
            </a:extLst>
          </p:cNvPr>
          <p:cNvGrpSpPr/>
          <p:nvPr/>
        </p:nvGrpSpPr>
        <p:grpSpPr>
          <a:xfrm>
            <a:off x="0" y="6342887"/>
            <a:ext cx="12191999" cy="515111"/>
            <a:chOff x="0" y="6342887"/>
            <a:chExt cx="12191999" cy="515111"/>
          </a:xfrm>
        </p:grpSpPr>
        <p:pic>
          <p:nvPicPr>
            <p:cNvPr id="5" name="Google Shape;92;p1">
              <a:extLst>
                <a:ext uri="{FF2B5EF4-FFF2-40B4-BE49-F238E27FC236}">
                  <a16:creationId xmlns:a16="http://schemas.microsoft.com/office/drawing/2014/main" id="{E442754D-24DB-D890-0014-298746E5A11C}"/>
                </a:ext>
              </a:extLst>
            </p:cNvPr>
            <p:cNvPicPr preferRelativeResize="0"/>
            <p:nvPr/>
          </p:nvPicPr>
          <p:blipFill rotWithShape="1">
            <a:blip r:embed="rId2">
              <a:alphaModFix/>
            </a:blip>
            <a:srcRect/>
            <a:stretch/>
          </p:blipFill>
          <p:spPr>
            <a:xfrm>
              <a:off x="126492" y="6490714"/>
              <a:ext cx="1781556" cy="313944"/>
            </a:xfrm>
            <a:prstGeom prst="rect">
              <a:avLst/>
            </a:prstGeom>
            <a:noFill/>
            <a:ln>
              <a:noFill/>
            </a:ln>
          </p:spPr>
        </p:pic>
        <p:pic>
          <p:nvPicPr>
            <p:cNvPr id="6" name="Google Shape;93;p1">
              <a:extLst>
                <a:ext uri="{FF2B5EF4-FFF2-40B4-BE49-F238E27FC236}">
                  <a16:creationId xmlns:a16="http://schemas.microsoft.com/office/drawing/2014/main" id="{1C6811DC-B94A-7E1F-F782-F6A7D0995131}"/>
                </a:ext>
              </a:extLst>
            </p:cNvPr>
            <p:cNvPicPr preferRelativeResize="0"/>
            <p:nvPr/>
          </p:nvPicPr>
          <p:blipFill rotWithShape="1">
            <a:blip r:embed="rId3">
              <a:alphaModFix/>
            </a:blip>
            <a:srcRect/>
            <a:stretch/>
          </p:blipFill>
          <p:spPr>
            <a:xfrm>
              <a:off x="0" y="6342887"/>
              <a:ext cx="12191999" cy="515111"/>
            </a:xfrm>
            <a:prstGeom prst="rect">
              <a:avLst/>
            </a:prstGeom>
            <a:noFill/>
            <a:ln>
              <a:noFill/>
            </a:ln>
          </p:spPr>
        </p:pic>
        <p:pic>
          <p:nvPicPr>
            <p:cNvPr id="7" name="Google Shape;94;p1">
              <a:extLst>
                <a:ext uri="{FF2B5EF4-FFF2-40B4-BE49-F238E27FC236}">
                  <a16:creationId xmlns:a16="http://schemas.microsoft.com/office/drawing/2014/main" id="{C2FF94D3-E67E-AFF6-9262-3121AA0E142B}"/>
                </a:ext>
              </a:extLst>
            </p:cNvPr>
            <p:cNvPicPr preferRelativeResize="0"/>
            <p:nvPr/>
          </p:nvPicPr>
          <p:blipFill rotWithShape="1">
            <a:blip r:embed="rId2">
              <a:alphaModFix/>
            </a:blip>
            <a:srcRect/>
            <a:stretch/>
          </p:blipFill>
          <p:spPr>
            <a:xfrm>
              <a:off x="222503" y="6446518"/>
              <a:ext cx="1781556" cy="313942"/>
            </a:xfrm>
            <a:prstGeom prst="rect">
              <a:avLst/>
            </a:prstGeom>
            <a:noFill/>
            <a:ln>
              <a:noFill/>
            </a:ln>
          </p:spPr>
        </p:pic>
      </p:grpSp>
      <p:sp>
        <p:nvSpPr>
          <p:cNvPr id="2" name="Title 1">
            <a:extLst>
              <a:ext uri="{FF2B5EF4-FFF2-40B4-BE49-F238E27FC236}">
                <a16:creationId xmlns:a16="http://schemas.microsoft.com/office/drawing/2014/main" id="{31132127-9FC9-D348-3BF3-3A7236252CBC}"/>
              </a:ext>
            </a:extLst>
          </p:cNvPr>
          <p:cNvSpPr>
            <a:spLocks noGrp="1"/>
          </p:cNvSpPr>
          <p:nvPr>
            <p:ph type="title"/>
          </p:nvPr>
        </p:nvSpPr>
        <p:spPr>
          <a:xfrm>
            <a:off x="424543" y="380556"/>
            <a:ext cx="11390172" cy="553998"/>
          </a:xfrm>
        </p:spPr>
        <p:txBody>
          <a:bodyPr/>
          <a:lstStyle/>
          <a:p>
            <a:r>
              <a:rPr lang="en-IN" sz="3600" b="1" spc="-10" dirty="0">
                <a:solidFill>
                  <a:srgbClr val="FF0000"/>
                </a:solidFill>
                <a:latin typeface="Times New Roman"/>
                <a:cs typeface="Times New Roman"/>
              </a:rPr>
              <a:t>Dataset:</a:t>
            </a:r>
            <a:endParaRPr lang="en-IN" sz="3600" dirty="0"/>
          </a:p>
        </p:txBody>
      </p:sp>
      <p:sp>
        <p:nvSpPr>
          <p:cNvPr id="8" name="Text Placeholder 2">
            <a:extLst>
              <a:ext uri="{FF2B5EF4-FFF2-40B4-BE49-F238E27FC236}">
                <a16:creationId xmlns:a16="http://schemas.microsoft.com/office/drawing/2014/main" id="{399CDAB9-7AC1-4022-0B7F-7A8F5E8BDB18}"/>
              </a:ext>
            </a:extLst>
          </p:cNvPr>
          <p:cNvSpPr>
            <a:spLocks noGrp="1"/>
          </p:cNvSpPr>
          <p:nvPr>
            <p:ph type="body" idx="1"/>
          </p:nvPr>
        </p:nvSpPr>
        <p:spPr>
          <a:xfrm>
            <a:off x="381000" y="999557"/>
            <a:ext cx="10972800" cy="4062651"/>
          </a:xfrm>
        </p:spPr>
        <p:txBody>
          <a:bodyPr/>
          <a:lstStyle/>
          <a:p>
            <a:pPr>
              <a:buNone/>
            </a:pPr>
            <a:r>
              <a:rPr lang="en-US" sz="2000" dirty="0">
                <a:latin typeface="Times New Roman" panose="02020603050405020304" pitchFamily="18" charset="0"/>
                <a:cs typeface="Times New Roman" panose="02020603050405020304" pitchFamily="18" charset="0"/>
              </a:rPr>
              <a:t>Detailed Description of the Dataset</a:t>
            </a:r>
          </a:p>
          <a:p>
            <a:pPr>
              <a:buNone/>
            </a:pPr>
            <a:r>
              <a:rPr lang="en-US" sz="2000" dirty="0">
                <a:latin typeface="Times New Roman" panose="02020603050405020304" pitchFamily="18" charset="0"/>
                <a:cs typeface="Times New Roman" panose="02020603050405020304" pitchFamily="18" charset="0"/>
              </a:rPr>
              <a:t>The dataset used in the study, sourced from the University of California’s Machine Learning Repository, is designed for smart grid stability analysis. It consists of 60,000 rows and 14 features, modeling the interactions between one producer node and three consumer nodes in a four-node star network.</a:t>
            </a:r>
          </a:p>
          <a:p>
            <a:pPr marL="457200" indent="-457200">
              <a:buAutoNum type="arabicPeriod"/>
            </a:pPr>
            <a:r>
              <a:rPr lang="en-US" sz="2400" b="1" dirty="0">
                <a:latin typeface="Times New Roman" panose="02020603050405020304" pitchFamily="18" charset="0"/>
                <a:cs typeface="Times New Roman" panose="02020603050405020304" pitchFamily="18" charset="0"/>
              </a:rPr>
              <a:t>Dataset Overview</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Total Records: 60,000 instances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Total Features: 14 (12 independent variables + 2 dependent variables)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Feature Categories: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Reaction Time (τ) [4 features] – Measures how fast a producer or consumer responds to changes in energy supply/demand.</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Total Power Balance (P) [4 features] – Indicates whether energy is being produced or consumed.</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Price Elasticity Coefficient (γ) [4 features] – Represents energy price elasticity for each grid participant.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Stability Labels [2 dependent features] – Defines whether the grid is stable or unstable.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830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539</TotalTime>
  <Words>1370</Words>
  <Application>Microsoft Office PowerPoint</Application>
  <PresentationFormat>Widescreen</PresentationFormat>
  <Paragraphs>132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MT</vt:lpstr>
      <vt:lpstr>Calibri</vt:lpstr>
      <vt:lpstr>Times New Roman</vt:lpstr>
      <vt:lpstr>Wingdings</vt:lpstr>
      <vt:lpstr>Office Theme</vt:lpstr>
      <vt:lpstr>PowerPoint Presentation</vt:lpstr>
      <vt:lpstr>CONTENTS</vt:lpstr>
      <vt:lpstr>Introduction</vt:lpstr>
      <vt:lpstr>Motivation:</vt:lpstr>
      <vt:lpstr>Objectives:</vt:lpstr>
      <vt:lpstr>Literature Survey</vt:lpstr>
      <vt:lpstr>PowerPoint Presentation</vt:lpstr>
      <vt:lpstr>PowerPoint Presentation</vt:lpstr>
      <vt:lpstr>Dataset:</vt:lpstr>
      <vt:lpstr>PowerPoint Presentation</vt:lpstr>
      <vt:lpstr>Data Visualization:</vt:lpstr>
      <vt:lpstr>PowerPoint Presentation</vt:lpstr>
      <vt:lpstr>PowerPoint Presentation</vt:lpstr>
      <vt:lpstr>PowerPoint Presentation</vt:lpstr>
      <vt:lpstr>Data preprocessing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Rishi0121</dc:creator>
  <cp:lastModifiedBy>kabin dev</cp:lastModifiedBy>
  <cp:revision>26</cp:revision>
  <dcterms:created xsi:type="dcterms:W3CDTF">2025-02-14T23:17:08Z</dcterms:created>
  <dcterms:modified xsi:type="dcterms:W3CDTF">2025-03-20T08:13:33Z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2025-02-14T00:00:00Z</vt:filetime>
  </property>
  <property fmtid="{D5CDD505-2E9C-101B-9397-08002B2CF9AE}" pid="3" name="Creator">
    <vt:lpwstr>Microsoft® PowerPoint® 2016</vt:lpwstr>
  </property>
  <property fmtid="{D5CDD505-2E9C-101B-9397-08002B2CF9AE}" pid="4" name="LastSaved">
    <vt:filetime>2025-02-14T00:00:00Z</vt:filetime>
  </property>
  <property fmtid="{D5CDD505-2E9C-101B-9397-08002B2CF9AE}" pid="5" name="Producer">
    <vt:lpwstr>www.ilovepdf.com</vt:lpwstr>
  </property>
</Properties>
</file>