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8"/>
  </p:notesMasterIdLst>
  <p:sldIdLst>
    <p:sldId id="256" r:id="rId5"/>
    <p:sldId id="257" r:id="rId6"/>
    <p:sldId id="258" r:id="rId7"/>
    <p:sldId id="279" r:id="rId8"/>
    <p:sldId id="259" r:id="rId9"/>
    <p:sldId id="260" r:id="rId10"/>
    <p:sldId id="261" r:id="rId11"/>
    <p:sldId id="280" r:id="rId12"/>
    <p:sldId id="262" r:id="rId13"/>
    <p:sldId id="278" r:id="rId14"/>
    <p:sldId id="263" r:id="rId15"/>
    <p:sldId id="265" r:id="rId16"/>
    <p:sldId id="266" r:id="rId17"/>
    <p:sldId id="272" r:id="rId18"/>
    <p:sldId id="267" r:id="rId19"/>
    <p:sldId id="281" r:id="rId20"/>
    <p:sldId id="268" r:id="rId21"/>
    <p:sldId id="277" r:id="rId22"/>
    <p:sldId id="282" r:id="rId23"/>
    <p:sldId id="276" r:id="rId24"/>
    <p:sldId id="269" r:id="rId25"/>
    <p:sldId id="270" r:id="rId26"/>
    <p:sldId id="283" r:id="rId27"/>
    <p:sldId id="284" r:id="rId28"/>
    <p:sldId id="285" r:id="rId29"/>
    <p:sldId id="286" r:id="rId30"/>
    <p:sldId id="287" r:id="rId31"/>
    <p:sldId id="288" r:id="rId32"/>
    <p:sldId id="289" r:id="rId33"/>
    <p:sldId id="271" r:id="rId34"/>
    <p:sldId id="274" r:id="rId35"/>
    <p:sldId id="275" r:id="rId36"/>
    <p:sldId id="27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4" d="100"/>
          <a:sy n="84" d="100"/>
        </p:scale>
        <p:origin x="6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92D5A-57BB-439A-86B9-A87C21A6F8F2}" type="datetimeFigureOut">
              <a:rPr lang="en-IN" smtClean="0"/>
              <a:t>29-08-2025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C3C0C-2C9E-4ACB-A114-3D90C93274F4}" type="slidenum">
              <a:rPr lang="en-IN" smtClean="0"/>
              <a:t>‹#›</a:t>
            </a:fld>
            <a:endParaRPr lang="en-IN"/>
          </a:p>
        </p:txBody>
      </p:sp>
    </p:spTree>
    <p:extLst>
      <p:ext uri="{BB962C8B-B14F-4D97-AF65-F5344CB8AC3E}">
        <p14:creationId xmlns:p14="http://schemas.microsoft.com/office/powerpoint/2010/main" val="265109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E96C-5661-A02B-4FAA-787D00F337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EFA563-3DC5-B4C8-39E5-237097DE9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488E6C-54CF-FB6B-1250-86D319AF6AB4}"/>
              </a:ext>
            </a:extLst>
          </p:cNvPr>
          <p:cNvSpPr>
            <a:spLocks noGrp="1"/>
          </p:cNvSpPr>
          <p:nvPr>
            <p:ph type="dt" sz="half" idx="10"/>
          </p:nvPr>
        </p:nvSpPr>
        <p:spPr/>
        <p:txBody>
          <a:bodyPr/>
          <a:lstStyle/>
          <a:p>
            <a:fld id="{ED30D831-CDF5-4B92-AEFF-C122331B1A52}" type="datetime1">
              <a:rPr lang="en-US" smtClean="0"/>
              <a:t>8/29/2025</a:t>
            </a:fld>
            <a:endParaRPr lang="en-US"/>
          </a:p>
        </p:txBody>
      </p:sp>
      <p:sp>
        <p:nvSpPr>
          <p:cNvPr id="5" name="Footer Placeholder 4">
            <a:extLst>
              <a:ext uri="{FF2B5EF4-FFF2-40B4-BE49-F238E27FC236}">
                <a16:creationId xmlns:a16="http://schemas.microsoft.com/office/drawing/2014/main" id="{076760CB-6383-7254-134D-2AC5669F7BA1}"/>
              </a:ext>
            </a:extLst>
          </p:cNvPr>
          <p:cNvSpPr>
            <a:spLocks noGrp="1"/>
          </p:cNvSpPr>
          <p:nvPr>
            <p:ph type="ftr" sz="quarter" idx="11"/>
          </p:nvPr>
        </p:nvSpPr>
        <p:spPr/>
        <p:txBody>
          <a:bodyPr/>
          <a:lstStyle/>
          <a:p>
            <a:r>
              <a:rPr lang="en-US"/>
              <a:t>
              fig2:ADDITIONAL FEATURES</a:t>
            </a:r>
          </a:p>
        </p:txBody>
      </p:sp>
      <p:sp>
        <p:nvSpPr>
          <p:cNvPr id="6" name="Slide Number Placeholder 5">
            <a:extLst>
              <a:ext uri="{FF2B5EF4-FFF2-40B4-BE49-F238E27FC236}">
                <a16:creationId xmlns:a16="http://schemas.microsoft.com/office/drawing/2014/main" id="{86C3E683-5BC9-5ADB-3797-59027EFF7CC6}"/>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3026136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9A87-4797-2830-5775-65AA506393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5D427F-1BA1-05D7-DD1B-06F0C5F96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905EF9-9DCD-6867-ADB1-E983A29F6054}"/>
              </a:ext>
            </a:extLst>
          </p:cNvPr>
          <p:cNvSpPr>
            <a:spLocks noGrp="1"/>
          </p:cNvSpPr>
          <p:nvPr>
            <p:ph type="dt" sz="half" idx="10"/>
          </p:nvPr>
        </p:nvSpPr>
        <p:spPr/>
        <p:txBody>
          <a:bodyPr/>
          <a:lstStyle/>
          <a:p>
            <a:fld id="{8A75AA19-4E01-4764-BA4E-D696528164D5}" type="datetime1">
              <a:rPr lang="en-US" smtClean="0"/>
              <a:t>8/29/2025</a:t>
            </a:fld>
            <a:endParaRPr lang="en-US"/>
          </a:p>
        </p:txBody>
      </p:sp>
      <p:sp>
        <p:nvSpPr>
          <p:cNvPr id="5" name="Footer Placeholder 4">
            <a:extLst>
              <a:ext uri="{FF2B5EF4-FFF2-40B4-BE49-F238E27FC236}">
                <a16:creationId xmlns:a16="http://schemas.microsoft.com/office/drawing/2014/main" id="{A93B83E1-4C4B-84EC-19B0-BF31DE30D196}"/>
              </a:ext>
            </a:extLst>
          </p:cNvPr>
          <p:cNvSpPr>
            <a:spLocks noGrp="1"/>
          </p:cNvSpPr>
          <p:nvPr>
            <p:ph type="ftr" sz="quarter" idx="11"/>
          </p:nvPr>
        </p:nvSpPr>
        <p:spPr/>
        <p:txBody>
          <a:bodyPr/>
          <a:lstStyle/>
          <a:p>
            <a:r>
              <a:rPr lang="en-US"/>
              <a:t>
              fig2:ADDITIONAL FEATURES</a:t>
            </a:r>
          </a:p>
        </p:txBody>
      </p:sp>
      <p:sp>
        <p:nvSpPr>
          <p:cNvPr id="6" name="Slide Number Placeholder 5">
            <a:extLst>
              <a:ext uri="{FF2B5EF4-FFF2-40B4-BE49-F238E27FC236}">
                <a16:creationId xmlns:a16="http://schemas.microsoft.com/office/drawing/2014/main" id="{F6ACC431-54F0-4E2D-EED3-F0B00A5E3DA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7324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E5587-2E43-26F2-A200-F9B2B2AFD8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64618A-E5B7-644E-61E1-15F86CC960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715B4-FBDD-AAAF-8B93-86728DEBA07A}"/>
              </a:ext>
            </a:extLst>
          </p:cNvPr>
          <p:cNvSpPr>
            <a:spLocks noGrp="1"/>
          </p:cNvSpPr>
          <p:nvPr>
            <p:ph type="dt" sz="half" idx="10"/>
          </p:nvPr>
        </p:nvSpPr>
        <p:spPr/>
        <p:txBody>
          <a:bodyPr/>
          <a:lstStyle/>
          <a:p>
            <a:fld id="{1245BFCB-A278-4322-B217-3C59A62250F9}" type="datetime1">
              <a:rPr lang="en-US" smtClean="0"/>
              <a:t>8/29/2025</a:t>
            </a:fld>
            <a:endParaRPr lang="en-US"/>
          </a:p>
        </p:txBody>
      </p:sp>
      <p:sp>
        <p:nvSpPr>
          <p:cNvPr id="5" name="Footer Placeholder 4">
            <a:extLst>
              <a:ext uri="{FF2B5EF4-FFF2-40B4-BE49-F238E27FC236}">
                <a16:creationId xmlns:a16="http://schemas.microsoft.com/office/drawing/2014/main" id="{93557E6F-FC71-006C-6B51-88027624DEB1}"/>
              </a:ext>
            </a:extLst>
          </p:cNvPr>
          <p:cNvSpPr>
            <a:spLocks noGrp="1"/>
          </p:cNvSpPr>
          <p:nvPr>
            <p:ph type="ftr" sz="quarter" idx="11"/>
          </p:nvPr>
        </p:nvSpPr>
        <p:spPr/>
        <p:txBody>
          <a:bodyPr/>
          <a:lstStyle/>
          <a:p>
            <a:r>
              <a:rPr lang="en-US"/>
              <a:t>
              fig2:ADDITIONAL FEATURES</a:t>
            </a:r>
          </a:p>
        </p:txBody>
      </p:sp>
      <p:sp>
        <p:nvSpPr>
          <p:cNvPr id="6" name="Slide Number Placeholder 5">
            <a:extLst>
              <a:ext uri="{FF2B5EF4-FFF2-40B4-BE49-F238E27FC236}">
                <a16:creationId xmlns:a16="http://schemas.microsoft.com/office/drawing/2014/main" id="{F742445B-E14A-79D7-B178-2279C884476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325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BF33-1F0A-9B98-0133-99044D8A8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B8C2EC-05D9-CAAD-CDF6-BD250A09D1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BD447-9164-855F-4F1D-054A197D2859}"/>
              </a:ext>
            </a:extLst>
          </p:cNvPr>
          <p:cNvSpPr>
            <a:spLocks noGrp="1"/>
          </p:cNvSpPr>
          <p:nvPr>
            <p:ph type="dt" sz="half" idx="10"/>
          </p:nvPr>
        </p:nvSpPr>
        <p:spPr/>
        <p:txBody>
          <a:bodyPr/>
          <a:lstStyle/>
          <a:p>
            <a:fld id="{D084DD8B-AB44-426E-84E3-D48AB09F6BCB}" type="datetime1">
              <a:rPr lang="en-US" smtClean="0"/>
              <a:t>8/29/2025</a:t>
            </a:fld>
            <a:endParaRPr lang="en-US"/>
          </a:p>
        </p:txBody>
      </p:sp>
      <p:sp>
        <p:nvSpPr>
          <p:cNvPr id="5" name="Footer Placeholder 4">
            <a:extLst>
              <a:ext uri="{FF2B5EF4-FFF2-40B4-BE49-F238E27FC236}">
                <a16:creationId xmlns:a16="http://schemas.microsoft.com/office/drawing/2014/main" id="{BF051A6F-16DF-BF06-3D1A-DA0EB761474C}"/>
              </a:ext>
            </a:extLst>
          </p:cNvPr>
          <p:cNvSpPr>
            <a:spLocks noGrp="1"/>
          </p:cNvSpPr>
          <p:nvPr>
            <p:ph type="ftr" sz="quarter" idx="11"/>
          </p:nvPr>
        </p:nvSpPr>
        <p:spPr/>
        <p:txBody>
          <a:bodyPr/>
          <a:lstStyle/>
          <a:p>
            <a:r>
              <a:rPr lang="en-US"/>
              <a:t>
              fig2:ADDITIONAL FEATURES</a:t>
            </a:r>
          </a:p>
        </p:txBody>
      </p:sp>
      <p:sp>
        <p:nvSpPr>
          <p:cNvPr id="6" name="Slide Number Placeholder 5">
            <a:extLst>
              <a:ext uri="{FF2B5EF4-FFF2-40B4-BE49-F238E27FC236}">
                <a16:creationId xmlns:a16="http://schemas.microsoft.com/office/drawing/2014/main" id="{B6E7EA53-21E2-CCA1-AA6A-089ED949AC22}"/>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1322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C41E-38E0-EEF4-5064-A34ACDAE78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6AB4BD-8548-D2E0-3BB8-7AFD66BDD4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CC15A4-F3CB-50FA-6519-723063DC8A06}"/>
              </a:ext>
            </a:extLst>
          </p:cNvPr>
          <p:cNvSpPr>
            <a:spLocks noGrp="1"/>
          </p:cNvSpPr>
          <p:nvPr>
            <p:ph type="dt" sz="half" idx="10"/>
          </p:nvPr>
        </p:nvSpPr>
        <p:spPr/>
        <p:txBody>
          <a:bodyPr/>
          <a:lstStyle/>
          <a:p>
            <a:fld id="{AD728B29-5254-45FF-96B4-8EF12C58A59A}" type="datetime1">
              <a:rPr lang="en-US" smtClean="0"/>
              <a:t>8/29/2025</a:t>
            </a:fld>
            <a:endParaRPr lang="en-US"/>
          </a:p>
        </p:txBody>
      </p:sp>
      <p:sp>
        <p:nvSpPr>
          <p:cNvPr id="5" name="Footer Placeholder 4">
            <a:extLst>
              <a:ext uri="{FF2B5EF4-FFF2-40B4-BE49-F238E27FC236}">
                <a16:creationId xmlns:a16="http://schemas.microsoft.com/office/drawing/2014/main" id="{F9C67B03-5A97-67EF-188C-0BBA49BD33C5}"/>
              </a:ext>
            </a:extLst>
          </p:cNvPr>
          <p:cNvSpPr>
            <a:spLocks noGrp="1"/>
          </p:cNvSpPr>
          <p:nvPr>
            <p:ph type="ftr" sz="quarter" idx="11"/>
          </p:nvPr>
        </p:nvSpPr>
        <p:spPr/>
        <p:txBody>
          <a:bodyPr/>
          <a:lstStyle/>
          <a:p>
            <a:r>
              <a:rPr lang="en-US"/>
              <a:t>
              fig2:ADDITIONAL FEATURES</a:t>
            </a:r>
          </a:p>
        </p:txBody>
      </p:sp>
      <p:sp>
        <p:nvSpPr>
          <p:cNvPr id="6" name="Slide Number Placeholder 5">
            <a:extLst>
              <a:ext uri="{FF2B5EF4-FFF2-40B4-BE49-F238E27FC236}">
                <a16:creationId xmlns:a16="http://schemas.microsoft.com/office/drawing/2014/main" id="{A4606931-AC4D-3630-CB76-5C2371C41D62}"/>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5672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D0C6-EC54-B1C1-D7B8-4EC2C7990E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40181D-F680-1F89-21F7-6D5AC2081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595CFF-62F8-E039-E421-3F02753261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0E13A4-C21B-9CDD-40A3-59C8E7CA00C0}"/>
              </a:ext>
            </a:extLst>
          </p:cNvPr>
          <p:cNvSpPr>
            <a:spLocks noGrp="1"/>
          </p:cNvSpPr>
          <p:nvPr>
            <p:ph type="dt" sz="half" idx="10"/>
          </p:nvPr>
        </p:nvSpPr>
        <p:spPr/>
        <p:txBody>
          <a:bodyPr/>
          <a:lstStyle/>
          <a:p>
            <a:fld id="{BF14C2E3-7D6A-4734-9520-90C4F318294C}" type="datetime1">
              <a:rPr lang="en-US" smtClean="0"/>
              <a:t>8/29/2025</a:t>
            </a:fld>
            <a:endParaRPr lang="en-US"/>
          </a:p>
        </p:txBody>
      </p:sp>
      <p:sp>
        <p:nvSpPr>
          <p:cNvPr id="6" name="Footer Placeholder 5">
            <a:extLst>
              <a:ext uri="{FF2B5EF4-FFF2-40B4-BE49-F238E27FC236}">
                <a16:creationId xmlns:a16="http://schemas.microsoft.com/office/drawing/2014/main" id="{BC106068-98B4-3A02-5041-106B9F085C51}"/>
              </a:ext>
            </a:extLst>
          </p:cNvPr>
          <p:cNvSpPr>
            <a:spLocks noGrp="1"/>
          </p:cNvSpPr>
          <p:nvPr>
            <p:ph type="ftr" sz="quarter" idx="11"/>
          </p:nvPr>
        </p:nvSpPr>
        <p:spPr/>
        <p:txBody>
          <a:bodyPr/>
          <a:lstStyle/>
          <a:p>
            <a:r>
              <a:rPr lang="en-US"/>
              <a:t>
              fig2:ADDITIONAL FEATURES</a:t>
            </a:r>
          </a:p>
        </p:txBody>
      </p:sp>
      <p:sp>
        <p:nvSpPr>
          <p:cNvPr id="7" name="Slide Number Placeholder 6">
            <a:extLst>
              <a:ext uri="{FF2B5EF4-FFF2-40B4-BE49-F238E27FC236}">
                <a16:creationId xmlns:a16="http://schemas.microsoft.com/office/drawing/2014/main" id="{404E24AD-61A2-EB62-22EC-B2579FA30DB0}"/>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226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09A6-2503-3AFC-122E-E1F72532D0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C5992A-BA81-2117-999D-7B9875F29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E8CEAF-1B13-20D7-AB38-D0EF3C7701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A0134C-2064-671C-91B9-C6EE7375F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BF304-5638-54D6-5D86-E405E36D28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2D5127-D3A1-4230-F4B4-D330F6FA9AA2}"/>
              </a:ext>
            </a:extLst>
          </p:cNvPr>
          <p:cNvSpPr>
            <a:spLocks noGrp="1"/>
          </p:cNvSpPr>
          <p:nvPr>
            <p:ph type="dt" sz="half" idx="10"/>
          </p:nvPr>
        </p:nvSpPr>
        <p:spPr/>
        <p:txBody>
          <a:bodyPr/>
          <a:lstStyle/>
          <a:p>
            <a:fld id="{F480C8FC-7CC7-435F-9E0B-B05581C78FE2}" type="datetime1">
              <a:rPr lang="en-US" smtClean="0"/>
              <a:t>8/29/2025</a:t>
            </a:fld>
            <a:endParaRPr lang="en-US"/>
          </a:p>
        </p:txBody>
      </p:sp>
      <p:sp>
        <p:nvSpPr>
          <p:cNvPr id="8" name="Footer Placeholder 7">
            <a:extLst>
              <a:ext uri="{FF2B5EF4-FFF2-40B4-BE49-F238E27FC236}">
                <a16:creationId xmlns:a16="http://schemas.microsoft.com/office/drawing/2014/main" id="{7CC6F0C9-6F1C-E5B2-9C22-E6B7334A1049}"/>
              </a:ext>
            </a:extLst>
          </p:cNvPr>
          <p:cNvSpPr>
            <a:spLocks noGrp="1"/>
          </p:cNvSpPr>
          <p:nvPr>
            <p:ph type="ftr" sz="quarter" idx="11"/>
          </p:nvPr>
        </p:nvSpPr>
        <p:spPr/>
        <p:txBody>
          <a:bodyPr/>
          <a:lstStyle/>
          <a:p>
            <a:r>
              <a:rPr lang="en-US"/>
              <a:t>
              fig2:ADDITIONAL FEATURES</a:t>
            </a:r>
          </a:p>
        </p:txBody>
      </p:sp>
      <p:sp>
        <p:nvSpPr>
          <p:cNvPr id="9" name="Slide Number Placeholder 8">
            <a:extLst>
              <a:ext uri="{FF2B5EF4-FFF2-40B4-BE49-F238E27FC236}">
                <a16:creationId xmlns:a16="http://schemas.microsoft.com/office/drawing/2014/main" id="{DC6CFE61-AEF6-869A-D869-AD3EF3899C06}"/>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7930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82CA-B110-E67B-681B-B8C8F8419B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0EAE62-61B9-1666-B761-30558332CA8B}"/>
              </a:ext>
            </a:extLst>
          </p:cNvPr>
          <p:cNvSpPr>
            <a:spLocks noGrp="1"/>
          </p:cNvSpPr>
          <p:nvPr>
            <p:ph type="dt" sz="half" idx="10"/>
          </p:nvPr>
        </p:nvSpPr>
        <p:spPr/>
        <p:txBody>
          <a:bodyPr/>
          <a:lstStyle/>
          <a:p>
            <a:fld id="{7E63D174-2A31-41D5-959B-79F56F66A8B3}" type="datetime1">
              <a:rPr lang="en-US" smtClean="0"/>
              <a:t>8/29/2025</a:t>
            </a:fld>
            <a:endParaRPr lang="en-US"/>
          </a:p>
        </p:txBody>
      </p:sp>
      <p:sp>
        <p:nvSpPr>
          <p:cNvPr id="4" name="Footer Placeholder 3">
            <a:extLst>
              <a:ext uri="{FF2B5EF4-FFF2-40B4-BE49-F238E27FC236}">
                <a16:creationId xmlns:a16="http://schemas.microsoft.com/office/drawing/2014/main" id="{1FB99252-E236-4108-07FF-276926A2756A}"/>
              </a:ext>
            </a:extLst>
          </p:cNvPr>
          <p:cNvSpPr>
            <a:spLocks noGrp="1"/>
          </p:cNvSpPr>
          <p:nvPr>
            <p:ph type="ftr" sz="quarter" idx="11"/>
          </p:nvPr>
        </p:nvSpPr>
        <p:spPr/>
        <p:txBody>
          <a:bodyPr/>
          <a:lstStyle/>
          <a:p>
            <a:r>
              <a:rPr lang="en-US"/>
              <a:t>
              fig2:ADDITIONAL FEATURES</a:t>
            </a:r>
          </a:p>
        </p:txBody>
      </p:sp>
      <p:sp>
        <p:nvSpPr>
          <p:cNvPr id="5" name="Slide Number Placeholder 4">
            <a:extLst>
              <a:ext uri="{FF2B5EF4-FFF2-40B4-BE49-F238E27FC236}">
                <a16:creationId xmlns:a16="http://schemas.microsoft.com/office/drawing/2014/main" id="{0D9DE86C-40E1-8A35-4FBC-DBBE383E400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8609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B75C-C1C0-1C65-FD1D-AF3156820DF4}"/>
              </a:ext>
            </a:extLst>
          </p:cNvPr>
          <p:cNvSpPr>
            <a:spLocks noGrp="1"/>
          </p:cNvSpPr>
          <p:nvPr>
            <p:ph type="dt" sz="half" idx="10"/>
          </p:nvPr>
        </p:nvSpPr>
        <p:spPr/>
        <p:txBody>
          <a:bodyPr/>
          <a:lstStyle/>
          <a:p>
            <a:fld id="{4A97872E-C855-40D0-A05B-427C87561D94}" type="datetime1">
              <a:rPr lang="en-US" smtClean="0"/>
              <a:t>8/29/2025</a:t>
            </a:fld>
            <a:endParaRPr lang="en-US"/>
          </a:p>
        </p:txBody>
      </p:sp>
      <p:sp>
        <p:nvSpPr>
          <p:cNvPr id="3" name="Footer Placeholder 2">
            <a:extLst>
              <a:ext uri="{FF2B5EF4-FFF2-40B4-BE49-F238E27FC236}">
                <a16:creationId xmlns:a16="http://schemas.microsoft.com/office/drawing/2014/main" id="{B9FD0748-B793-260C-AF4D-92E2E54189C9}"/>
              </a:ext>
            </a:extLst>
          </p:cNvPr>
          <p:cNvSpPr>
            <a:spLocks noGrp="1"/>
          </p:cNvSpPr>
          <p:nvPr>
            <p:ph type="ftr" sz="quarter" idx="11"/>
          </p:nvPr>
        </p:nvSpPr>
        <p:spPr/>
        <p:txBody>
          <a:bodyPr/>
          <a:lstStyle/>
          <a:p>
            <a:r>
              <a:rPr lang="en-US"/>
              <a:t>
              fig2:ADDITIONAL FEATURES</a:t>
            </a:r>
          </a:p>
        </p:txBody>
      </p:sp>
      <p:sp>
        <p:nvSpPr>
          <p:cNvPr id="4" name="Slide Number Placeholder 3">
            <a:extLst>
              <a:ext uri="{FF2B5EF4-FFF2-40B4-BE49-F238E27FC236}">
                <a16:creationId xmlns:a16="http://schemas.microsoft.com/office/drawing/2014/main" id="{913B8A71-91B1-088E-EF0B-D4B08FB2065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098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1388-5256-75AB-4A0C-CEC50C604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DCDC79-3502-069C-FB81-E21DEFC774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A7AD04-DACF-3CF4-E314-23547C387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32F1E-631E-7EE9-682D-5616BD007242}"/>
              </a:ext>
            </a:extLst>
          </p:cNvPr>
          <p:cNvSpPr>
            <a:spLocks noGrp="1"/>
          </p:cNvSpPr>
          <p:nvPr>
            <p:ph type="dt" sz="half" idx="10"/>
          </p:nvPr>
        </p:nvSpPr>
        <p:spPr/>
        <p:txBody>
          <a:bodyPr/>
          <a:lstStyle/>
          <a:p>
            <a:fld id="{6DD08C2A-0785-44E4-A3FD-EC1078B20E55}" type="datetime1">
              <a:rPr lang="en-US" smtClean="0"/>
              <a:t>8/29/2025</a:t>
            </a:fld>
            <a:endParaRPr lang="en-US"/>
          </a:p>
        </p:txBody>
      </p:sp>
      <p:sp>
        <p:nvSpPr>
          <p:cNvPr id="6" name="Footer Placeholder 5">
            <a:extLst>
              <a:ext uri="{FF2B5EF4-FFF2-40B4-BE49-F238E27FC236}">
                <a16:creationId xmlns:a16="http://schemas.microsoft.com/office/drawing/2014/main" id="{A7D63085-7A18-856E-7CCB-456A92D0031A}"/>
              </a:ext>
            </a:extLst>
          </p:cNvPr>
          <p:cNvSpPr>
            <a:spLocks noGrp="1"/>
          </p:cNvSpPr>
          <p:nvPr>
            <p:ph type="ftr" sz="quarter" idx="11"/>
          </p:nvPr>
        </p:nvSpPr>
        <p:spPr/>
        <p:txBody>
          <a:bodyPr/>
          <a:lstStyle/>
          <a:p>
            <a:r>
              <a:rPr lang="en-US"/>
              <a:t>
              fig2:ADDITIONAL FEATURES</a:t>
            </a:r>
          </a:p>
        </p:txBody>
      </p:sp>
      <p:sp>
        <p:nvSpPr>
          <p:cNvPr id="7" name="Slide Number Placeholder 6">
            <a:extLst>
              <a:ext uri="{FF2B5EF4-FFF2-40B4-BE49-F238E27FC236}">
                <a16:creationId xmlns:a16="http://schemas.microsoft.com/office/drawing/2014/main" id="{57050CEC-BF3F-A7BD-31E1-EC803058B9A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2805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D71B-D3A4-404B-B880-8FF5DA1D2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586A7A-6FB4-DE81-C5C7-54342B035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35BEE6D-0D8C-E333-67EC-2152408B3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61BB5B-A98A-D567-6AA8-51D08CB967FA}"/>
              </a:ext>
            </a:extLst>
          </p:cNvPr>
          <p:cNvSpPr>
            <a:spLocks noGrp="1"/>
          </p:cNvSpPr>
          <p:nvPr>
            <p:ph type="dt" sz="half" idx="10"/>
          </p:nvPr>
        </p:nvSpPr>
        <p:spPr/>
        <p:txBody>
          <a:bodyPr/>
          <a:lstStyle/>
          <a:p>
            <a:fld id="{75161572-BD05-4DD3-91D6-51052192945F}" type="datetime1">
              <a:rPr lang="en-US" smtClean="0"/>
              <a:t>8/29/2025</a:t>
            </a:fld>
            <a:endParaRPr lang="en-US"/>
          </a:p>
        </p:txBody>
      </p:sp>
      <p:sp>
        <p:nvSpPr>
          <p:cNvPr id="6" name="Footer Placeholder 5">
            <a:extLst>
              <a:ext uri="{FF2B5EF4-FFF2-40B4-BE49-F238E27FC236}">
                <a16:creationId xmlns:a16="http://schemas.microsoft.com/office/drawing/2014/main" id="{FDA38860-2157-025E-0061-B55CAE734307}"/>
              </a:ext>
            </a:extLst>
          </p:cNvPr>
          <p:cNvSpPr>
            <a:spLocks noGrp="1"/>
          </p:cNvSpPr>
          <p:nvPr>
            <p:ph type="ftr" sz="quarter" idx="11"/>
          </p:nvPr>
        </p:nvSpPr>
        <p:spPr/>
        <p:txBody>
          <a:bodyPr/>
          <a:lstStyle/>
          <a:p>
            <a:r>
              <a:rPr lang="en-US"/>
              <a:t>
              fig2:ADDITIONAL FEATURES</a:t>
            </a:r>
          </a:p>
        </p:txBody>
      </p:sp>
      <p:sp>
        <p:nvSpPr>
          <p:cNvPr id="7" name="Slide Number Placeholder 6">
            <a:extLst>
              <a:ext uri="{FF2B5EF4-FFF2-40B4-BE49-F238E27FC236}">
                <a16:creationId xmlns:a16="http://schemas.microsoft.com/office/drawing/2014/main" id="{2B5632E4-4D23-C9C3-2982-55B7BD88F26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286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13F63-73C8-872D-1109-39F7CC940F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B292F3-0932-70CC-6FD6-BB2B23AF0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7F49B-BC97-6087-1359-501A1C7F5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F8AED-C201-483A-9F77-D8B1333926CB}" type="datetime1">
              <a:rPr lang="en-US" smtClean="0"/>
              <a:t>8/29/2025</a:t>
            </a:fld>
            <a:endParaRPr lang="en-US"/>
          </a:p>
        </p:txBody>
      </p:sp>
      <p:sp>
        <p:nvSpPr>
          <p:cNvPr id="5" name="Footer Placeholder 4">
            <a:extLst>
              <a:ext uri="{FF2B5EF4-FFF2-40B4-BE49-F238E27FC236}">
                <a16:creationId xmlns:a16="http://schemas.microsoft.com/office/drawing/2014/main" id="{42FF4C28-3F1C-0C37-5FEA-B7F965027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fig2:ADDITIONAL FEATURES</a:t>
            </a:r>
          </a:p>
        </p:txBody>
      </p:sp>
      <p:sp>
        <p:nvSpPr>
          <p:cNvPr id="6" name="Slide Number Placeholder 5">
            <a:extLst>
              <a:ext uri="{FF2B5EF4-FFF2-40B4-BE49-F238E27FC236}">
                <a16:creationId xmlns:a16="http://schemas.microsoft.com/office/drawing/2014/main" id="{AABDD78E-A0E9-D5C2-9AC2-0A5075AF1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5793044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B0CF-6597-2542-FE4C-5309313FDE56}"/>
              </a:ext>
            </a:extLst>
          </p:cNvPr>
          <p:cNvSpPr>
            <a:spLocks noGrp="1"/>
          </p:cNvSpPr>
          <p:nvPr>
            <p:ph type="ctrTitle"/>
          </p:nvPr>
        </p:nvSpPr>
        <p:spPr>
          <a:xfrm>
            <a:off x="231058" y="660072"/>
            <a:ext cx="11729884" cy="3164840"/>
          </a:xfrm>
        </p:spPr>
        <p:txBody>
          <a:bodyPr>
            <a:normAutofit fontScale="90000"/>
          </a:bodyPr>
          <a:lstStyle/>
          <a:p>
            <a:r>
              <a:rPr lang="en-US" sz="4800" b="1" dirty="0">
                <a:latin typeface="Bahnschrift" panose="020B0502040204020203" pitchFamily="34" charset="0"/>
              </a:rPr>
              <a:t>System‑Wide Live Captioning with Multilingual Transcription, Emotion Detection, and NLP Assistants for All System Audio</a:t>
            </a:r>
            <a:br>
              <a:rPr lang="en-US" sz="4800" b="1" dirty="0">
                <a:latin typeface="Bahnschrift" panose="020B0502040204020203" pitchFamily="34" charset="0"/>
              </a:rPr>
            </a:br>
            <a:br>
              <a:rPr lang="en-US" sz="4800" b="1" dirty="0">
                <a:latin typeface="Bahnschrift" panose="020B0502040204020203" pitchFamily="34" charset="0"/>
              </a:rPr>
            </a:br>
            <a:r>
              <a:rPr lang="en-US" sz="4800" b="1" dirty="0">
                <a:latin typeface="Bahnschrift" panose="020B0502040204020203" pitchFamily="34" charset="0"/>
              </a:rPr>
              <a:t>AIE-A-Batch-17</a:t>
            </a:r>
            <a:endParaRPr lang="en-IN" sz="4800" b="1" dirty="0">
              <a:latin typeface="Bahnschrift" panose="020B0502040204020203" pitchFamily="34" charset="0"/>
            </a:endParaRPr>
          </a:p>
        </p:txBody>
      </p:sp>
      <p:sp>
        <p:nvSpPr>
          <p:cNvPr id="6" name="AutoShape 2" descr="Image result for Amrita logo">
            <a:extLst>
              <a:ext uri="{FF2B5EF4-FFF2-40B4-BE49-F238E27FC236}">
                <a16:creationId xmlns:a16="http://schemas.microsoft.com/office/drawing/2014/main" id="{C01BBE95-9EF2-A432-8B55-3CFC2FBB248C}"/>
              </a:ext>
            </a:extLst>
          </p:cNvPr>
          <p:cNvSpPr>
            <a:spLocks noChangeAspect="1" noChangeArrowheads="1"/>
          </p:cNvSpPr>
          <p:nvPr/>
        </p:nvSpPr>
        <p:spPr bwMode="auto">
          <a:xfrm>
            <a:off x="5943600" y="3276600"/>
            <a:ext cx="3043084" cy="30430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07A7129F-551D-A805-5BE0-90CCBF96F953}"/>
              </a:ext>
            </a:extLst>
          </p:cNvPr>
          <p:cNvPicPr>
            <a:picLocks noChangeAspect="1"/>
          </p:cNvPicPr>
          <p:nvPr/>
        </p:nvPicPr>
        <p:blipFill>
          <a:blip r:embed="rId2"/>
          <a:stretch>
            <a:fillRect/>
          </a:stretch>
        </p:blipFill>
        <p:spPr>
          <a:xfrm>
            <a:off x="8334375" y="5905500"/>
            <a:ext cx="3857625" cy="952500"/>
          </a:xfrm>
          <a:prstGeom prst="rect">
            <a:avLst/>
          </a:prstGeom>
        </p:spPr>
      </p:pic>
      <p:graphicFrame>
        <p:nvGraphicFramePr>
          <p:cNvPr id="4" name="Table 3">
            <a:extLst>
              <a:ext uri="{FF2B5EF4-FFF2-40B4-BE49-F238E27FC236}">
                <a16:creationId xmlns:a16="http://schemas.microsoft.com/office/drawing/2014/main" id="{09B191E7-8CAE-8B6F-C7EE-F7359E731FF9}"/>
              </a:ext>
            </a:extLst>
          </p:cNvPr>
          <p:cNvGraphicFramePr>
            <a:graphicFrameLocks noGrp="1"/>
          </p:cNvGraphicFramePr>
          <p:nvPr>
            <p:extLst>
              <p:ext uri="{D42A27DB-BD31-4B8C-83A1-F6EECF244321}">
                <p14:modId xmlns:p14="http://schemas.microsoft.com/office/powerpoint/2010/main" val="2611563138"/>
              </p:ext>
            </p:extLst>
          </p:nvPr>
        </p:nvGraphicFramePr>
        <p:xfrm>
          <a:off x="684446" y="3962565"/>
          <a:ext cx="5411554" cy="1514752"/>
        </p:xfrm>
        <a:graphic>
          <a:graphicData uri="http://schemas.openxmlformats.org/drawingml/2006/table">
            <a:tbl>
              <a:tblPr firstRow="1" bandRow="1">
                <a:tableStyleId>{2D5ABB26-0587-4C30-8999-92F81FD0307C}</a:tableStyleId>
              </a:tblPr>
              <a:tblGrid>
                <a:gridCol w="2135386">
                  <a:extLst>
                    <a:ext uri="{9D8B030D-6E8A-4147-A177-3AD203B41FA5}">
                      <a16:colId xmlns:a16="http://schemas.microsoft.com/office/drawing/2014/main" val="2416061992"/>
                    </a:ext>
                  </a:extLst>
                </a:gridCol>
                <a:gridCol w="3276168">
                  <a:extLst>
                    <a:ext uri="{9D8B030D-6E8A-4147-A177-3AD203B41FA5}">
                      <a16:colId xmlns:a16="http://schemas.microsoft.com/office/drawing/2014/main" val="2492690303"/>
                    </a:ext>
                  </a:extLst>
                </a:gridCol>
              </a:tblGrid>
              <a:tr h="378688">
                <a:tc>
                  <a:txBody>
                    <a:bodyPr/>
                    <a:lstStyle/>
                    <a:p>
                      <a:pPr algn="ctr"/>
                      <a:r>
                        <a:rPr lang="en-IN" b="1" dirty="0"/>
                        <a:t>ROLL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4468125"/>
                  </a:ext>
                </a:extLst>
              </a:tr>
              <a:tr h="378688">
                <a:tc>
                  <a:txBody>
                    <a:bodyPr/>
                    <a:lstStyle/>
                    <a:p>
                      <a:r>
                        <a:rPr lang="en-IN" dirty="0"/>
                        <a:t>AV.EN.U4AIE22010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t>Dokala</a:t>
                      </a:r>
                      <a:r>
                        <a:rPr lang="en-IN" dirty="0"/>
                        <a:t> Sai </a:t>
                      </a:r>
                      <a:r>
                        <a:rPr lang="en-IN" dirty="0" err="1"/>
                        <a:t>Parthava</a:t>
                      </a:r>
                      <a:r>
                        <a:rPr lang="en-IN" dirty="0"/>
                        <a:t> Naidu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155758"/>
                  </a:ext>
                </a:extLst>
              </a:tr>
              <a:tr h="378688">
                <a:tc>
                  <a:txBody>
                    <a:bodyPr/>
                    <a:lstStyle/>
                    <a:p>
                      <a:r>
                        <a:rPr lang="en-IN" dirty="0"/>
                        <a:t>AV.EN.U4AIE22015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 Kabin Dev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327615"/>
                  </a:ext>
                </a:extLst>
              </a:tr>
              <a:tr h="378688">
                <a:tc>
                  <a:txBody>
                    <a:bodyPr/>
                    <a:lstStyle/>
                    <a:p>
                      <a:r>
                        <a:rPr lang="en-IN" dirty="0"/>
                        <a:t>AV.EN.U4AIE22043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Vishnu Vardhan Kollipara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7831628"/>
                  </a:ext>
                </a:extLst>
              </a:tr>
            </a:tbl>
          </a:graphicData>
        </a:graphic>
      </p:graphicFrame>
      <p:graphicFrame>
        <p:nvGraphicFramePr>
          <p:cNvPr id="3" name="Table 2">
            <a:extLst>
              <a:ext uri="{FF2B5EF4-FFF2-40B4-BE49-F238E27FC236}">
                <a16:creationId xmlns:a16="http://schemas.microsoft.com/office/drawing/2014/main" id="{89006F6D-73F9-9AEB-4CC5-17905D069130}"/>
              </a:ext>
            </a:extLst>
          </p:cNvPr>
          <p:cNvGraphicFramePr>
            <a:graphicFrameLocks noGrp="1"/>
          </p:cNvGraphicFramePr>
          <p:nvPr>
            <p:extLst>
              <p:ext uri="{D42A27DB-BD31-4B8C-83A1-F6EECF244321}">
                <p14:modId xmlns:p14="http://schemas.microsoft.com/office/powerpoint/2010/main" val="528201510"/>
              </p:ext>
            </p:extLst>
          </p:nvPr>
        </p:nvGraphicFramePr>
        <p:xfrm>
          <a:off x="7680960" y="3962564"/>
          <a:ext cx="3952240" cy="1378591"/>
        </p:xfrm>
        <a:graphic>
          <a:graphicData uri="http://schemas.openxmlformats.org/drawingml/2006/table">
            <a:tbl>
              <a:tblPr firstRow="1" bandRow="1">
                <a:tableStyleId>{2D5ABB26-0587-4C30-8999-92F81FD0307C}</a:tableStyleId>
              </a:tblPr>
              <a:tblGrid>
                <a:gridCol w="3952240">
                  <a:extLst>
                    <a:ext uri="{9D8B030D-6E8A-4147-A177-3AD203B41FA5}">
                      <a16:colId xmlns:a16="http://schemas.microsoft.com/office/drawing/2014/main" val="1521917080"/>
                    </a:ext>
                  </a:extLst>
                </a:gridCol>
              </a:tblGrid>
              <a:tr h="457036">
                <a:tc>
                  <a:txBody>
                    <a:bodyPr/>
                    <a:lstStyle/>
                    <a:p>
                      <a:pPr algn="ctr"/>
                      <a:r>
                        <a:rPr lang="en-IN" b="1" dirty="0"/>
                        <a:t>MENTOR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1260659"/>
                  </a:ext>
                </a:extLst>
              </a:tr>
              <a:tr h="921555">
                <a:tc>
                  <a:txBody>
                    <a:bodyPr/>
                    <a:lstStyle/>
                    <a:p>
                      <a:pPr algn="ctr"/>
                      <a:endParaRPr lang="en-IN" dirty="0"/>
                    </a:p>
                    <a:p>
                      <a:pPr algn="ctr"/>
                      <a:r>
                        <a:rPr lang="en-IN" dirty="0"/>
                        <a:t>Dr. K S L PRASANA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676737"/>
                  </a:ext>
                </a:extLst>
              </a:tr>
            </a:tbl>
          </a:graphicData>
        </a:graphic>
      </p:graphicFrame>
    </p:spTree>
    <p:extLst>
      <p:ext uri="{BB962C8B-B14F-4D97-AF65-F5344CB8AC3E}">
        <p14:creationId xmlns:p14="http://schemas.microsoft.com/office/powerpoint/2010/main" val="1357418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F84F-5A69-BCB0-1956-AC762ADB21C4}"/>
              </a:ext>
            </a:extLst>
          </p:cNvPr>
          <p:cNvSpPr>
            <a:spLocks noGrp="1"/>
          </p:cNvSpPr>
          <p:nvPr>
            <p:ph type="title"/>
          </p:nvPr>
        </p:nvSpPr>
        <p:spPr>
          <a:xfrm>
            <a:off x="838200" y="500062"/>
            <a:ext cx="10515600" cy="1325563"/>
          </a:xfrm>
        </p:spPr>
        <p:txBody>
          <a:bodyPr>
            <a:normAutofit/>
          </a:bodyPr>
          <a:lstStyle/>
          <a:p>
            <a:r>
              <a:rPr lang="en-IN" sz="3600" b="1" dirty="0">
                <a:latin typeface="Bahnschrift Condensed" panose="020B0502040204020203" pitchFamily="34" charset="0"/>
              </a:rPr>
              <a:t>Dataset Description</a:t>
            </a:r>
          </a:p>
        </p:txBody>
      </p:sp>
      <p:sp>
        <p:nvSpPr>
          <p:cNvPr id="3" name="Content Placeholder 2">
            <a:extLst>
              <a:ext uri="{FF2B5EF4-FFF2-40B4-BE49-F238E27FC236}">
                <a16:creationId xmlns:a16="http://schemas.microsoft.com/office/drawing/2014/main" id="{C1C4D804-9FAE-9F06-1FCB-8830325B2FEE}"/>
              </a:ext>
            </a:extLst>
          </p:cNvPr>
          <p:cNvSpPr>
            <a:spLocks noGrp="1"/>
          </p:cNvSpPr>
          <p:nvPr>
            <p:ph idx="1"/>
          </p:nvPr>
        </p:nvSpPr>
        <p:spPr/>
        <p:txBody>
          <a:bodyPr>
            <a:normAutofit/>
          </a:bodyPr>
          <a:lstStyle/>
          <a:p>
            <a:pPr marL="0" indent="0">
              <a:buNone/>
            </a:pPr>
            <a:r>
              <a:rPr lang="en-IN" sz="3200" b="1" dirty="0"/>
              <a:t>Whisper for Multilingual Transcription:</a:t>
            </a:r>
            <a:endParaRPr lang="en-US" sz="3200" dirty="0"/>
          </a:p>
          <a:p>
            <a:pPr marL="0" indent="0">
              <a:buNone/>
            </a:pPr>
            <a:r>
              <a:rPr lang="en-US" sz="2000" dirty="0"/>
              <a:t>Whisper is OpenAI’s large-scale ASR model; </a:t>
            </a:r>
            <a:r>
              <a:rPr lang="en-US" sz="2000" b="1" dirty="0"/>
              <a:t>whisper</a:t>
            </a:r>
            <a:r>
              <a:rPr lang="en-US" sz="2000" dirty="0"/>
              <a:t> is a real-time version</a:t>
            </a:r>
          </a:p>
          <a:p>
            <a:pPr marL="0" indent="0">
              <a:buNone/>
            </a:pPr>
            <a:r>
              <a:rPr lang="en-IN" sz="2000" b="1" dirty="0"/>
              <a:t>Dataset Used: 680,000 hours of supervised data</a:t>
            </a:r>
          </a:p>
          <a:p>
            <a:pPr marL="0" indent="0">
              <a:buNone/>
            </a:pPr>
            <a:r>
              <a:rPr lang="en-IN" sz="2000" b="1" dirty="0"/>
              <a:t>Sources:</a:t>
            </a:r>
            <a:r>
              <a:rPr lang="en-IN" sz="2000" dirty="0"/>
              <a:t> Internet videos with subtitles (e.g., YouTube)</a:t>
            </a:r>
          </a:p>
          <a:p>
            <a:pPr marL="0" indent="0">
              <a:buNone/>
            </a:pPr>
            <a:r>
              <a:rPr lang="en-IN" sz="2000" b="1" dirty="0"/>
              <a:t>Languages:</a:t>
            </a:r>
            <a:r>
              <a:rPr lang="en-IN" sz="2000" dirty="0"/>
              <a:t> 96+ (top coverage includes English, Spanish, Hindi, Chinese, Arabic, etc.)</a:t>
            </a:r>
          </a:p>
          <a:p>
            <a:pPr marL="0" indent="0">
              <a:buNone/>
            </a:pPr>
            <a:r>
              <a:rPr lang="en-IN" sz="2000" b="1" dirty="0"/>
              <a:t>Label Type:</a:t>
            </a:r>
            <a:r>
              <a:rPr lang="en-IN" sz="2000" dirty="0"/>
              <a:t> Weak — no speaker ID or perfect timestamps, but diverse and scalable</a:t>
            </a:r>
          </a:p>
          <a:p>
            <a:pPr marL="0" indent="0">
              <a:buNone/>
            </a:pPr>
            <a:endParaRPr lang="en-IN" sz="2000" dirty="0"/>
          </a:p>
        </p:txBody>
      </p:sp>
    </p:spTree>
    <p:extLst>
      <p:ext uri="{BB962C8B-B14F-4D97-AF65-F5344CB8AC3E}">
        <p14:creationId xmlns:p14="http://schemas.microsoft.com/office/powerpoint/2010/main" val="188317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8751-CC36-F84D-0EF7-486D1ABDFA93}"/>
              </a:ext>
            </a:extLst>
          </p:cNvPr>
          <p:cNvSpPr>
            <a:spLocks noGrp="1"/>
          </p:cNvSpPr>
          <p:nvPr>
            <p:ph type="title"/>
          </p:nvPr>
        </p:nvSpPr>
        <p:spPr/>
        <p:txBody>
          <a:bodyPr/>
          <a:lstStyle/>
          <a:p>
            <a:r>
              <a:rPr lang="en-US" b="1" dirty="0">
                <a:latin typeface="Bahnschrift" panose="020B0502040204020203" pitchFamily="34" charset="0"/>
              </a:rPr>
              <a:t>Results</a:t>
            </a:r>
            <a:endParaRPr lang="en-IN" b="1" dirty="0">
              <a:latin typeface="Bahnschrift" panose="020B0502040204020203" pitchFamily="34" charset="0"/>
            </a:endParaRPr>
          </a:p>
        </p:txBody>
      </p:sp>
      <p:sp>
        <p:nvSpPr>
          <p:cNvPr id="3" name="Content Placeholder 2">
            <a:extLst>
              <a:ext uri="{FF2B5EF4-FFF2-40B4-BE49-F238E27FC236}">
                <a16:creationId xmlns:a16="http://schemas.microsoft.com/office/drawing/2014/main" id="{9CD6316B-937D-DD53-2717-A792A19E1A35}"/>
              </a:ext>
            </a:extLst>
          </p:cNvPr>
          <p:cNvSpPr>
            <a:spLocks noGrp="1"/>
          </p:cNvSpPr>
          <p:nvPr>
            <p:ph idx="1"/>
          </p:nvPr>
        </p:nvSpPr>
        <p:spPr>
          <a:xfrm>
            <a:off x="838200" y="1554162"/>
            <a:ext cx="10515600" cy="4351338"/>
          </a:xfrm>
        </p:spPr>
        <p:txBody>
          <a:bodyPr>
            <a:normAutofit lnSpcReduction="10000"/>
          </a:bodyPr>
          <a:lstStyle/>
          <a:p>
            <a:pPr lvl="0">
              <a:buFont typeface="Wingdings" panose="05000000000000000000" pitchFamily="2" charset="2"/>
              <a:buChar char="Ø"/>
            </a:pPr>
            <a:r>
              <a:rPr lang="en-IN" sz="2400" dirty="0"/>
              <a:t>By using Whisper's segmentation, the system avoids complex steps found in older methods, making it faster.</a:t>
            </a:r>
          </a:p>
          <a:p>
            <a:pPr>
              <a:buFont typeface="Wingdings" panose="05000000000000000000" pitchFamily="2" charset="2"/>
              <a:buChar char="Ø"/>
            </a:pPr>
            <a:r>
              <a:rPr lang="en-IN" sz="2400" dirty="0"/>
              <a:t>Achieved a Word </a:t>
            </a:r>
            <a:r>
              <a:rPr lang="en-IN" sz="2400" dirty="0" err="1"/>
              <a:t>Diarization</a:t>
            </a:r>
            <a:r>
              <a:rPr lang="en-IN" sz="2400" dirty="0"/>
              <a:t> Error Rate (WDER) of 2.68% for two-speaker conversations and 11.65% for three-speaker conversations, with an overall WDER of 6.96%.</a:t>
            </a:r>
          </a:p>
          <a:p>
            <a:pPr marL="0" indent="0">
              <a:buNone/>
            </a:pPr>
            <a:r>
              <a:rPr lang="en-US" sz="2400" b="1" dirty="0"/>
              <a:t>Two-Person vs. Three-Person Scenarios:</a:t>
            </a:r>
            <a:endParaRPr lang="en-US" sz="2400" dirty="0"/>
          </a:p>
          <a:p>
            <a:pPr marL="0" indent="0">
              <a:buNone/>
            </a:pPr>
            <a:r>
              <a:rPr lang="en-US" sz="2400" dirty="0"/>
              <a:t>	In </a:t>
            </a:r>
            <a:r>
              <a:rPr lang="en-US" sz="2400" b="1" dirty="0"/>
              <a:t>two-person conversations</a:t>
            </a:r>
            <a:r>
              <a:rPr lang="en-US" sz="2400" dirty="0"/>
              <a:t>, the model performed exceptionally well, 	achieving a WDER of </a:t>
            </a:r>
            <a:r>
              <a:rPr lang="en-US" sz="2400" b="1" dirty="0"/>
              <a:t>2.68%</a:t>
            </a:r>
            <a:r>
              <a:rPr lang="en-US" sz="2400" dirty="0"/>
              <a:t>, which was significantly better than the baseline 	and exceeded expectations.</a:t>
            </a:r>
          </a:p>
          <a:p>
            <a:pPr marL="0" indent="0">
              <a:buNone/>
            </a:pPr>
            <a:r>
              <a:rPr lang="en-US" sz="2400" dirty="0"/>
              <a:t>	In </a:t>
            </a:r>
            <a:r>
              <a:rPr lang="en-US" sz="2400" b="1" dirty="0"/>
              <a:t>three-person conversations</a:t>
            </a:r>
            <a:r>
              <a:rPr lang="en-US" sz="2400" dirty="0"/>
              <a:t>, the WDER increased to </a:t>
            </a:r>
            <a:r>
              <a:rPr lang="en-US" sz="2400" b="1" dirty="0"/>
              <a:t>11.65%</a:t>
            </a:r>
            <a:r>
              <a:rPr lang="en-US" sz="2400" dirty="0"/>
              <a:t>, indicating a 	decrease in accuracy, though this did not significantly impact the overall 	performance</a:t>
            </a:r>
            <a:r>
              <a:rPr lang="en-US" sz="2600" dirty="0"/>
              <a:t>.</a:t>
            </a:r>
          </a:p>
          <a:p>
            <a:endParaRPr lang="en-IN" dirty="0"/>
          </a:p>
        </p:txBody>
      </p:sp>
      <p:pic>
        <p:nvPicPr>
          <p:cNvPr id="7" name="Picture 6">
            <a:extLst>
              <a:ext uri="{FF2B5EF4-FFF2-40B4-BE49-F238E27FC236}">
                <a16:creationId xmlns:a16="http://schemas.microsoft.com/office/drawing/2014/main" id="{78E68526-C62A-0F9B-C19D-D2EBB08BB47D}"/>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566525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307A-55A2-2B7D-E8AD-3A5394E779FC}"/>
              </a:ext>
            </a:extLst>
          </p:cNvPr>
          <p:cNvSpPr>
            <a:spLocks noGrp="1"/>
          </p:cNvSpPr>
          <p:nvPr>
            <p:ph type="title"/>
          </p:nvPr>
        </p:nvSpPr>
        <p:spPr/>
        <p:txBody>
          <a:bodyPr/>
          <a:lstStyle/>
          <a:p>
            <a:r>
              <a:rPr lang="en-US" b="1" dirty="0">
                <a:latin typeface="Bahnschrift" panose="020B0502040204020203" pitchFamily="34" charset="0"/>
              </a:rPr>
              <a:t>Research</a:t>
            </a:r>
            <a:r>
              <a:rPr lang="en-US" dirty="0">
                <a:latin typeface="Bahnschrift" panose="020B0502040204020203" pitchFamily="34" charset="0"/>
              </a:rPr>
              <a:t> Gaps</a:t>
            </a:r>
            <a:endParaRPr lang="en-IN" dirty="0">
              <a:latin typeface="Bahnschrift" panose="020B0502040204020203" pitchFamily="34" charset="0"/>
            </a:endParaRPr>
          </a:p>
        </p:txBody>
      </p:sp>
      <p:sp>
        <p:nvSpPr>
          <p:cNvPr id="3" name="Content Placeholder 2">
            <a:extLst>
              <a:ext uri="{FF2B5EF4-FFF2-40B4-BE49-F238E27FC236}">
                <a16:creationId xmlns:a16="http://schemas.microsoft.com/office/drawing/2014/main" id="{E4884B01-1CB7-B8D3-D187-1BDDEE352B6D}"/>
              </a:ext>
            </a:extLst>
          </p:cNvPr>
          <p:cNvSpPr>
            <a:spLocks noGrp="1"/>
          </p:cNvSpPr>
          <p:nvPr>
            <p:ph idx="1"/>
          </p:nvPr>
        </p:nvSpPr>
        <p:spPr>
          <a:xfrm>
            <a:off x="838200" y="1622425"/>
            <a:ext cx="10515600" cy="4351338"/>
          </a:xfrm>
        </p:spPr>
        <p:txBody>
          <a:bodyPr>
            <a:normAutofit/>
          </a:bodyPr>
          <a:lstStyle/>
          <a:p>
            <a:pPr eaLnBrk="0" fontAlgn="base" hangingPunct="0">
              <a:lnSpc>
                <a:spcPct val="100000"/>
              </a:lnSpc>
              <a:spcBef>
                <a:spcPct val="0"/>
              </a:spcBef>
              <a:spcAft>
                <a:spcPct val="0"/>
              </a:spcAft>
            </a:pPr>
            <a:endParaRPr lang="en-US" altLang="en-US" sz="24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2400" dirty="0">
                <a:latin typeface="Arial" panose="020B0604020202020204" pitchFamily="34" charset="0"/>
              </a:rPr>
              <a:t>Existing ASR tools perform poorly in noisy environments, with accents, and domain-specific terms.</a:t>
            </a:r>
          </a:p>
          <a:p>
            <a:pPr lvl="0" eaLnBrk="0" fontAlgn="base" hangingPunct="0">
              <a:lnSpc>
                <a:spcPct val="100000"/>
              </a:lnSpc>
              <a:spcBef>
                <a:spcPct val="0"/>
              </a:spcBef>
              <a:spcAft>
                <a:spcPct val="0"/>
              </a:spcAft>
              <a:buFont typeface="Wingdings" panose="05000000000000000000" pitchFamily="2" charset="2"/>
              <a:buChar char="Ø"/>
            </a:pPr>
            <a:endParaRPr lang="en-US" altLang="en-US" sz="24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2400" dirty="0">
                <a:latin typeface="Arial" panose="020B0604020202020204" pitchFamily="34" charset="0"/>
              </a:rPr>
              <a:t>Key features like speaker </a:t>
            </a:r>
            <a:r>
              <a:rPr lang="en-US" altLang="en-US" sz="2400" dirty="0" err="1">
                <a:latin typeface="Arial" panose="020B0604020202020204" pitchFamily="34" charset="0"/>
              </a:rPr>
              <a:t>diarization</a:t>
            </a:r>
            <a:r>
              <a:rPr lang="en-US" altLang="en-US" sz="2400">
                <a:latin typeface="Arial" panose="020B0604020202020204" pitchFamily="34" charset="0"/>
              </a:rPr>
              <a:t>, LID, AER, and accurate timestamping are fragmented or missing in current systems.</a:t>
            </a:r>
          </a:p>
          <a:p>
            <a:pPr marL="0" lv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sz="2400" dirty="0">
                <a:latin typeface="Arial" panose="020B0604020202020204" pitchFamily="34" charset="0"/>
              </a:rPr>
              <a:t>No fully integrated system exists for real-time, multilingual audio transcription with speaker ID, emotion recognition, and summarization.</a:t>
            </a:r>
          </a:p>
          <a:p>
            <a:pPr eaLnBrk="0" fontAlgn="base" hangingPunct="0">
              <a:lnSpc>
                <a:spcPct val="100000"/>
              </a:lnSpc>
              <a:spcBef>
                <a:spcPct val="0"/>
              </a:spcBef>
              <a:spcAft>
                <a:spcPct val="0"/>
              </a:spcAft>
            </a:pPr>
            <a:endParaRPr lang="en-US" altLang="en-US" sz="2400" dirty="0">
              <a:latin typeface="Arial" panose="020B0604020202020204" pitchFamily="34" charset="0"/>
            </a:endParaRPr>
          </a:p>
          <a:p>
            <a:pPr marL="0" indent="0">
              <a:buNone/>
            </a:pPr>
            <a:endParaRPr lang="en-IN" sz="2400" dirty="0"/>
          </a:p>
        </p:txBody>
      </p:sp>
      <p:pic>
        <p:nvPicPr>
          <p:cNvPr id="7" name="Picture 6">
            <a:extLst>
              <a:ext uri="{FF2B5EF4-FFF2-40B4-BE49-F238E27FC236}">
                <a16:creationId xmlns:a16="http://schemas.microsoft.com/office/drawing/2014/main" id="{389EB84D-EEB5-38BF-FFD2-EE2D6204DC02}"/>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54557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18ECF6-FC68-2E27-A04E-D57F3BE83B86}"/>
              </a:ext>
            </a:extLst>
          </p:cNvPr>
          <p:cNvSpPr>
            <a:spLocks noGrp="1"/>
          </p:cNvSpPr>
          <p:nvPr>
            <p:ph type="title"/>
          </p:nvPr>
        </p:nvSpPr>
        <p:spPr>
          <a:xfrm>
            <a:off x="371856" y="114658"/>
            <a:ext cx="10515600" cy="1325563"/>
          </a:xfrm>
        </p:spPr>
        <p:txBody>
          <a:bodyPr/>
          <a:lstStyle/>
          <a:p>
            <a:r>
              <a:rPr lang="en-US" b="1" dirty="0">
                <a:latin typeface="Bahnschrift" panose="020B0502040204020203" pitchFamily="34" charset="0"/>
              </a:rPr>
              <a:t>Expected Work flow</a:t>
            </a:r>
            <a:endParaRPr lang="en-IN" b="1" dirty="0">
              <a:latin typeface="Bahnschrift" panose="020B0502040204020203" pitchFamily="34" charset="0"/>
            </a:endParaRPr>
          </a:p>
        </p:txBody>
      </p:sp>
      <p:pic>
        <p:nvPicPr>
          <p:cNvPr id="16" name="Content Placeholder 15">
            <a:extLst>
              <a:ext uri="{FF2B5EF4-FFF2-40B4-BE49-F238E27FC236}">
                <a16:creationId xmlns:a16="http://schemas.microsoft.com/office/drawing/2014/main" id="{EF17460F-17C5-B3A1-D4AF-DCF1C5CAB59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40146" y="1440221"/>
            <a:ext cx="7126814" cy="4787859"/>
          </a:xfrm>
          <a:ln>
            <a:solidFill>
              <a:schemeClr val="tx1"/>
            </a:solidFill>
          </a:ln>
        </p:spPr>
      </p:pic>
      <p:sp>
        <p:nvSpPr>
          <p:cNvPr id="3" name="TextBox 2">
            <a:extLst>
              <a:ext uri="{FF2B5EF4-FFF2-40B4-BE49-F238E27FC236}">
                <a16:creationId xmlns:a16="http://schemas.microsoft.com/office/drawing/2014/main" id="{E043E886-20E1-30AB-4C4E-932E1D47B68E}"/>
              </a:ext>
            </a:extLst>
          </p:cNvPr>
          <p:cNvSpPr txBox="1"/>
          <p:nvPr/>
        </p:nvSpPr>
        <p:spPr>
          <a:xfrm>
            <a:off x="5405120" y="6228080"/>
            <a:ext cx="1838517" cy="369332"/>
          </a:xfrm>
          <a:prstGeom prst="rect">
            <a:avLst/>
          </a:prstGeom>
          <a:noFill/>
        </p:spPr>
        <p:txBody>
          <a:bodyPr wrap="none" rtlCol="0">
            <a:spAutoFit/>
          </a:bodyPr>
          <a:lstStyle/>
          <a:p>
            <a:r>
              <a:rPr lang="en-IN" dirty="0"/>
              <a:t>Fig1: WORKFLOW</a:t>
            </a:r>
          </a:p>
        </p:txBody>
      </p:sp>
    </p:spTree>
    <p:extLst>
      <p:ext uri="{BB962C8B-B14F-4D97-AF65-F5344CB8AC3E}">
        <p14:creationId xmlns:p14="http://schemas.microsoft.com/office/powerpoint/2010/main" val="396370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BDE1ED71-BFB8-7C20-D345-7664CFD82C92}"/>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2350008" y="271144"/>
            <a:ext cx="7022592" cy="5946776"/>
          </a:xfrm>
          <a:ln>
            <a:solidFill>
              <a:schemeClr val="tx1"/>
            </a:solidFill>
          </a:ln>
        </p:spPr>
      </p:pic>
      <p:sp>
        <p:nvSpPr>
          <p:cNvPr id="4" name="TextBox 3">
            <a:extLst>
              <a:ext uri="{FF2B5EF4-FFF2-40B4-BE49-F238E27FC236}">
                <a16:creationId xmlns:a16="http://schemas.microsoft.com/office/drawing/2014/main" id="{A36D652A-5672-349F-6931-15F7086AE315}"/>
              </a:ext>
            </a:extLst>
          </p:cNvPr>
          <p:cNvSpPr txBox="1"/>
          <p:nvPr/>
        </p:nvSpPr>
        <p:spPr>
          <a:xfrm>
            <a:off x="4437837" y="6217920"/>
            <a:ext cx="2846933" cy="369332"/>
          </a:xfrm>
          <a:prstGeom prst="rect">
            <a:avLst/>
          </a:prstGeom>
          <a:noFill/>
        </p:spPr>
        <p:txBody>
          <a:bodyPr wrap="none" rtlCol="0">
            <a:spAutoFit/>
          </a:bodyPr>
          <a:lstStyle/>
          <a:p>
            <a:r>
              <a:rPr lang="en-IN" dirty="0"/>
              <a:t>Fig2: ADDITIONAL FEATURES</a:t>
            </a:r>
          </a:p>
        </p:txBody>
      </p:sp>
    </p:spTree>
    <p:extLst>
      <p:ext uri="{BB962C8B-B14F-4D97-AF65-F5344CB8AC3E}">
        <p14:creationId xmlns:p14="http://schemas.microsoft.com/office/powerpoint/2010/main" val="111227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32A556B-BCB8-66A5-ACCC-C34A119673C1}"/>
              </a:ext>
            </a:extLst>
          </p:cNvPr>
          <p:cNvSpPr>
            <a:spLocks noGrp="1"/>
          </p:cNvSpPr>
          <p:nvPr>
            <p:ph type="title"/>
          </p:nvPr>
        </p:nvSpPr>
        <p:spPr>
          <a:xfrm>
            <a:off x="838200" y="50905"/>
            <a:ext cx="10515600" cy="1325563"/>
          </a:xfrm>
        </p:spPr>
        <p:txBody>
          <a:bodyPr/>
          <a:lstStyle/>
          <a:p>
            <a:r>
              <a:rPr lang="en-US" b="1" dirty="0">
                <a:latin typeface="Bahnschrift" panose="020B0502040204020203" pitchFamily="34" charset="0"/>
              </a:rPr>
              <a:t>WORK FLOW </a:t>
            </a:r>
            <a:endParaRPr lang="en-IN" b="1" dirty="0">
              <a:latin typeface="Bahnschrift" panose="020B0502040204020203" pitchFamily="34" charset="0"/>
            </a:endParaRPr>
          </a:p>
        </p:txBody>
      </p:sp>
      <p:sp>
        <p:nvSpPr>
          <p:cNvPr id="10" name="Rectangle 1">
            <a:extLst>
              <a:ext uri="{FF2B5EF4-FFF2-40B4-BE49-F238E27FC236}">
                <a16:creationId xmlns:a16="http://schemas.microsoft.com/office/drawing/2014/main" id="{80075D9D-9D02-6685-AEF2-F22629CBDCAD}"/>
              </a:ext>
            </a:extLst>
          </p:cNvPr>
          <p:cNvSpPr>
            <a:spLocks noGrp="1" noChangeArrowheads="1"/>
          </p:cNvSpPr>
          <p:nvPr>
            <p:ph idx="1"/>
          </p:nvPr>
        </p:nvSpPr>
        <p:spPr bwMode="auto">
          <a:xfrm>
            <a:off x="360808" y="953267"/>
            <a:ext cx="1072752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chemeClr val="tx1"/>
                </a:solidFill>
                <a:effectLst/>
                <a:latin typeface="Arial" panose="020B0604020202020204" pitchFamily="34" charset="0"/>
              </a:rPr>
              <a:t>Audio Capture</a:t>
            </a:r>
            <a:r>
              <a:rPr lang="en-US" altLang="en-US" b="1" dirty="0">
                <a:latin typeface="Arial" panose="020B0604020202020204" pitchFamily="34" charset="0"/>
              </a:rPr>
              <a:t> &amp; Preprocessing </a:t>
            </a:r>
            <a:r>
              <a:rPr kumimoji="0" lang="en-US" altLang="en-US" b="1" i="0" u="none" strike="noStrike" cap="none" normalizeH="0" baseline="0" dirty="0">
                <a:ln>
                  <a:noFill/>
                </a:ln>
                <a:solidFill>
                  <a:schemeClr val="tx1"/>
                </a:solidFill>
                <a:effectLst/>
                <a:latin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lvl="2"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The paper involves capturing all system audio, such as from video calls and streaming media, in real time.</a:t>
            </a:r>
            <a:r>
              <a:rPr lang="en-US" sz="1800" dirty="0"/>
              <a:t> The captured audio is then normalized and resampled to a consistent format, like 16kHz and mono, in preparation for analysis. The tools used for this are </a:t>
            </a:r>
            <a:r>
              <a:rPr lang="en-US" sz="1800" b="1" dirty="0"/>
              <a:t>WASAPI Loopback</a:t>
            </a:r>
            <a:r>
              <a:rPr lang="en-US" sz="1800" dirty="0"/>
              <a:t> to ensure direct access to the audio stream and </a:t>
            </a:r>
            <a:r>
              <a:rPr lang="en-US" sz="1800" b="1" dirty="0" err="1"/>
              <a:t>Librosa</a:t>
            </a:r>
            <a:r>
              <a:rPr lang="en-US" sz="1800" dirty="0"/>
              <a:t>, a library for tasks like resampling and normalization</a:t>
            </a:r>
            <a:endParaRPr lang="en-US" altLang="en-US" sz="1800" dirty="0">
              <a:latin typeface="Arial" panose="020B0604020202020204" pitchFamily="34" charset="0"/>
            </a:endParaRPr>
          </a:p>
          <a:p>
            <a:pPr lvl="2" eaLnBrk="0" fontAlgn="base" hangingPunct="0">
              <a:lnSpc>
                <a:spcPct val="100000"/>
              </a:lnSpc>
              <a:spcBef>
                <a:spcPct val="0"/>
              </a:spcBef>
              <a:spcAft>
                <a:spcPct val="0"/>
              </a:spcAft>
              <a:buFont typeface="Wingdings" panose="05000000000000000000" pitchFamily="2" charset="2"/>
              <a:buChar char="Ø"/>
            </a:pPr>
            <a:r>
              <a:rPr lang="en-US" altLang="en-US" sz="1800" dirty="0">
                <a:latin typeface="Arial" panose="020B0604020202020204" pitchFamily="34" charset="0"/>
              </a:rPr>
              <a:t>We are using </a:t>
            </a:r>
            <a:r>
              <a:rPr lang="en-US" altLang="en-US" sz="1800" b="1" dirty="0" err="1">
                <a:latin typeface="Arial" panose="020B0604020202020204" pitchFamily="34" charset="0"/>
              </a:rPr>
              <a:t>sounddevice</a:t>
            </a:r>
            <a:r>
              <a:rPr lang="en-US" altLang="en-US" sz="1800" dirty="0">
                <a:latin typeface="Arial" panose="020B0604020202020204" pitchFamily="34" charset="0"/>
              </a:rPr>
              <a:t> library to capture audio from a specified input device, which can be configured for a system audio source like "</a:t>
            </a:r>
            <a:r>
              <a:rPr lang="en-US" altLang="en-US" sz="1800" b="1" dirty="0">
                <a:latin typeface="Arial" panose="020B0604020202020204" pitchFamily="34" charset="0"/>
              </a:rPr>
              <a:t>Stereo Mix</a:t>
            </a:r>
            <a:r>
              <a:rPr lang="en-US" altLang="en-US" sz="1800" dirty="0">
                <a:latin typeface="Arial" panose="020B0604020202020204" pitchFamily="34" charset="0"/>
              </a:rPr>
              <a:t>" to replicate the functionality of </a:t>
            </a:r>
            <a:r>
              <a:rPr lang="en-US" altLang="en-US" sz="1800" b="1" dirty="0">
                <a:latin typeface="Arial" panose="020B0604020202020204" pitchFamily="34" charset="0"/>
              </a:rPr>
              <a:t>WASAPI Loopback</a:t>
            </a:r>
            <a:r>
              <a:rPr lang="en-US" altLang="en-US" sz="1800" dirty="0">
                <a:latin typeface="Arial" panose="020B0604020202020204" pitchFamily="34" charset="0"/>
              </a:rPr>
              <a:t>. The </a:t>
            </a:r>
            <a:r>
              <a:rPr lang="en-US" altLang="en-US" sz="1800" b="1" dirty="0" err="1">
                <a:latin typeface="Arial" panose="020B0604020202020204" pitchFamily="34" charset="0"/>
              </a:rPr>
              <a:t>normalize_audio</a:t>
            </a:r>
            <a:r>
              <a:rPr lang="en-US" altLang="en-US" sz="1800" b="1" dirty="0">
                <a:latin typeface="Arial" panose="020B0604020202020204" pitchFamily="34" charset="0"/>
              </a:rPr>
              <a:t> </a:t>
            </a:r>
            <a:r>
              <a:rPr lang="en-US" altLang="en-US" sz="1800" dirty="0">
                <a:latin typeface="Arial" panose="020B0604020202020204" pitchFamily="34" charset="0"/>
              </a:rPr>
              <a:t>function within the </a:t>
            </a:r>
            <a:r>
              <a:rPr lang="en-IN" sz="1800" b="1" dirty="0" err="1"/>
              <a:t>EnhancedContinuousTranscriptionEngine</a:t>
            </a:r>
            <a:r>
              <a:rPr lang="en-IN" sz="1800" dirty="0"/>
              <a:t> class performs audio normalization, which is a key processing step</a:t>
            </a:r>
          </a:p>
          <a:p>
            <a:pPr lvl="2" eaLnBrk="0" fontAlgn="base" hangingPunct="0">
              <a:lnSpc>
                <a:spcPct val="100000"/>
              </a:lnSpc>
              <a:spcBef>
                <a:spcPct val="0"/>
              </a:spcBef>
              <a:spcAft>
                <a:spcPct val="0"/>
              </a:spcAft>
              <a:buFont typeface="Wingdings" panose="05000000000000000000" pitchFamily="2" charset="2"/>
              <a:buChar char="Ø"/>
            </a:pPr>
            <a:r>
              <a:rPr kumimoji="0" lang="en-IN" altLang="en-US" sz="1800" b="1" i="0" u="none" strike="noStrike" cap="none" normalizeH="0" baseline="0" dirty="0">
                <a:ln>
                  <a:noFill/>
                </a:ln>
                <a:solidFill>
                  <a:schemeClr val="tx1"/>
                </a:solidFill>
                <a:effectLst/>
                <a:latin typeface="Arial" panose="020B0604020202020204" pitchFamily="34" charset="0"/>
              </a:rPr>
              <a:t>Advantage </a:t>
            </a:r>
          </a:p>
          <a:p>
            <a:pPr lvl="3" eaLnBrk="0" fontAlgn="base" hangingPunct="0">
              <a:lnSpc>
                <a:spcPct val="100000"/>
              </a:lnSpc>
              <a:spcBef>
                <a:spcPct val="0"/>
              </a:spcBef>
              <a:spcAft>
                <a:spcPct val="0"/>
              </a:spcAft>
              <a:buFont typeface="Wingdings" panose="05000000000000000000" pitchFamily="2" charset="2"/>
              <a:buChar char="Ø"/>
            </a:pPr>
            <a:r>
              <a:rPr lang="en-US" sz="1600" dirty="0"/>
              <a:t>Our model's advantage lies in its comprehensive approach to audio capture and preprocessing. It is designed to capture all system audio, including from video calls and streaming media. This contrasts with models that might be optimized for a more limited scope, such as the paper focus on educational lectures. By leveraging tools like </a:t>
            </a:r>
            <a:r>
              <a:rPr lang="en-US" sz="1600" b="1" dirty="0"/>
              <a:t>WASAPI Loopback </a:t>
            </a:r>
            <a:r>
              <a:rPr lang="en-US" sz="1600" dirty="0"/>
              <a:t>and </a:t>
            </a:r>
            <a:r>
              <a:rPr lang="en-US" sz="1600" b="1" dirty="0" err="1"/>
              <a:t>Librosa</a:t>
            </a:r>
            <a:r>
              <a:rPr lang="en-US" sz="1600" dirty="0"/>
              <a:t>, our system ensures it can directly access and prepare a wide range of audio sources for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2" eaLnBrk="0" fontAlgn="base" hangingPunct="0">
              <a:lnSpc>
                <a:spcPct val="100000"/>
              </a:lnSpc>
              <a:spcBef>
                <a:spcPct val="0"/>
              </a:spcBef>
              <a:spcAft>
                <a:spcPct val="0"/>
              </a:spcAft>
              <a:buFont typeface="Wingdings" panose="05000000000000000000" pitchFamily="2" charset="2"/>
              <a:buChar char="Ø"/>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3633F145-7D37-8156-8DD4-628313E7C608}"/>
              </a:ext>
            </a:extLst>
          </p:cNvPr>
          <p:cNvPicPr>
            <a:picLocks noChangeAspect="1"/>
          </p:cNvPicPr>
          <p:nvPr/>
        </p:nvPicPr>
        <p:blipFill>
          <a:blip r:embed="rId2"/>
          <a:stretch>
            <a:fillRect/>
          </a:stretch>
        </p:blipFill>
        <p:spPr>
          <a:xfrm>
            <a:off x="8334375" y="5854595"/>
            <a:ext cx="3857625" cy="952500"/>
          </a:xfrm>
          <a:prstGeom prst="rect">
            <a:avLst/>
          </a:prstGeom>
        </p:spPr>
      </p:pic>
    </p:spTree>
    <p:extLst>
      <p:ext uri="{BB962C8B-B14F-4D97-AF65-F5344CB8AC3E}">
        <p14:creationId xmlns:p14="http://schemas.microsoft.com/office/powerpoint/2010/main" val="390044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9F8F-93FD-5EC0-E089-E218B9433CAB}"/>
              </a:ext>
            </a:extLst>
          </p:cNvPr>
          <p:cNvSpPr>
            <a:spLocks noGrp="1"/>
          </p:cNvSpPr>
          <p:nvPr>
            <p:ph type="title"/>
          </p:nvPr>
        </p:nvSpPr>
        <p:spPr/>
        <p:txBody>
          <a:bodyPr/>
          <a:lstStyle/>
          <a:p>
            <a:r>
              <a:rPr lang="en-US" b="1" dirty="0">
                <a:latin typeface="Bahnschrift" panose="020B0502040204020203" pitchFamily="34" charset="0"/>
              </a:rPr>
              <a:t>WORK</a:t>
            </a:r>
            <a:r>
              <a:rPr lang="en-US" b="1" dirty="0"/>
              <a:t> </a:t>
            </a:r>
            <a:r>
              <a:rPr lang="en-US" b="1" dirty="0">
                <a:latin typeface="Bahnschrift" panose="020B0502040204020203" pitchFamily="34" charset="0"/>
              </a:rPr>
              <a:t>FLOW</a:t>
            </a:r>
            <a:endParaRPr lang="en-IN" b="1" dirty="0">
              <a:latin typeface="Bahnschrift" panose="020B0502040204020203" pitchFamily="34" charset="0"/>
            </a:endParaRPr>
          </a:p>
        </p:txBody>
      </p:sp>
      <p:sp>
        <p:nvSpPr>
          <p:cNvPr id="3" name="Content Placeholder 2">
            <a:extLst>
              <a:ext uri="{FF2B5EF4-FFF2-40B4-BE49-F238E27FC236}">
                <a16:creationId xmlns:a16="http://schemas.microsoft.com/office/drawing/2014/main" id="{9259AAE3-56BE-C5A2-5FC0-441D3AA28B3A}"/>
              </a:ext>
            </a:extLst>
          </p:cNvPr>
          <p:cNvSpPr>
            <a:spLocks noGrp="1"/>
          </p:cNvSpPr>
          <p:nvPr>
            <p:ph idx="1"/>
          </p:nvPr>
        </p:nvSpPr>
        <p:spPr>
          <a:xfrm>
            <a:off x="838200" y="1278194"/>
            <a:ext cx="10515600" cy="4898769"/>
          </a:xfrm>
        </p:spPr>
        <p:txBody>
          <a:bodyPr>
            <a:normAutofit fontScale="92500" lnSpcReduction="10000"/>
          </a:bodyPr>
          <a:lstStyle/>
          <a:p>
            <a:pPr marL="457200" lvl="1" indent="0" eaLnBrk="0" fontAlgn="base" hangingPunct="0">
              <a:lnSpc>
                <a:spcPct val="100000"/>
              </a:lnSpc>
              <a:spcBef>
                <a:spcPct val="0"/>
              </a:spcBef>
              <a:spcAft>
                <a:spcPct val="0"/>
              </a:spcAft>
              <a:buNone/>
            </a:pPr>
            <a:r>
              <a:rPr lang="en-US" altLang="en-US" b="1" dirty="0">
                <a:latin typeface="Arial" panose="020B0604020202020204" pitchFamily="34" charset="0"/>
              </a:rPr>
              <a:t>Multilingual Transcription:</a:t>
            </a:r>
            <a:endParaRPr lang="en-US" altLang="en-US" dirty="0">
              <a:latin typeface="Arial" panose="020B0604020202020204" pitchFamily="34" charset="0"/>
            </a:endParaRPr>
          </a:p>
          <a:p>
            <a:pPr lvl="2" eaLnBrk="0" fontAlgn="base" hangingPunct="0">
              <a:lnSpc>
                <a:spcPct val="100000"/>
              </a:lnSpc>
              <a:spcBef>
                <a:spcPct val="0"/>
              </a:spcBef>
              <a:spcAft>
                <a:spcPct val="0"/>
              </a:spcAft>
              <a:buFont typeface="Wingdings" panose="05000000000000000000" pitchFamily="2" charset="2"/>
              <a:buChar char="Ø"/>
            </a:pPr>
            <a:r>
              <a:rPr lang="en-US" altLang="en-US" b="1" dirty="0">
                <a:latin typeface="Arial" panose="020B0604020202020204" pitchFamily="34" charset="0"/>
              </a:rPr>
              <a:t>Language Identification:</a:t>
            </a:r>
            <a:r>
              <a:rPr lang="en-US" altLang="en-US" dirty="0">
                <a:latin typeface="Arial" panose="020B0604020202020204" pitchFamily="34" charset="0"/>
              </a:rPr>
              <a:t> Dynamically detects the spoken language.</a:t>
            </a:r>
          </a:p>
          <a:p>
            <a:pPr lvl="2" eaLnBrk="0" fontAlgn="base" hangingPunct="0">
              <a:lnSpc>
                <a:spcPct val="100000"/>
              </a:lnSpc>
              <a:spcBef>
                <a:spcPct val="0"/>
              </a:spcBef>
              <a:spcAft>
                <a:spcPct val="0"/>
              </a:spcAft>
              <a:buFont typeface="Wingdings" panose="05000000000000000000" pitchFamily="2" charset="2"/>
              <a:buChar char="Ø"/>
            </a:pPr>
            <a:r>
              <a:rPr lang="en-US" altLang="en-US" b="1" dirty="0">
                <a:latin typeface="Arial" panose="020B0604020202020204" pitchFamily="34" charset="0"/>
              </a:rPr>
              <a:t>TOOLS: </a:t>
            </a:r>
            <a:r>
              <a:rPr lang="en-US" altLang="en-US" dirty="0">
                <a:latin typeface="Arial" panose="020B0604020202020204" pitchFamily="34" charset="0"/>
              </a:rPr>
              <a:t>Uses a real-time model (like Whisper-Streaming) to convert the audio into a live text transcript.</a:t>
            </a:r>
          </a:p>
          <a:p>
            <a:pPr lvl="2" eaLnBrk="0" fontAlgn="base" hangingPunct="0">
              <a:lnSpc>
                <a:spcPct val="100000"/>
              </a:lnSpc>
              <a:spcBef>
                <a:spcPct val="0"/>
              </a:spcBef>
              <a:spcAft>
                <a:spcPct val="0"/>
              </a:spcAft>
              <a:buFont typeface="Wingdings" panose="05000000000000000000" pitchFamily="2" charset="2"/>
              <a:buChar char="Ø"/>
            </a:pPr>
            <a:r>
              <a:rPr lang="en-US" dirty="0"/>
              <a:t>The paper is to use a real-time model, specifically </a:t>
            </a:r>
            <a:r>
              <a:rPr lang="en-US" b="1" dirty="0"/>
              <a:t>Whisper-Streaming</a:t>
            </a:r>
            <a:r>
              <a:rPr lang="en-US" dirty="0"/>
              <a:t>, for multilingual transcription. The Whisper model is an OpenAI ASR (Automatic Speech Recognition) model trained on 680,000 hours of data from internet videos, enabling transcription in over 96 languages</a:t>
            </a:r>
          </a:p>
          <a:p>
            <a:pPr lvl="2" eaLnBrk="0" fontAlgn="base" hangingPunct="0">
              <a:lnSpc>
                <a:spcPct val="100000"/>
              </a:lnSpc>
              <a:spcBef>
                <a:spcPct val="0"/>
              </a:spcBef>
              <a:spcAft>
                <a:spcPct val="0"/>
              </a:spcAft>
              <a:buFont typeface="Wingdings" panose="05000000000000000000" pitchFamily="2" charset="2"/>
              <a:buChar char="Ø"/>
            </a:pPr>
            <a:r>
              <a:rPr lang="en-US" altLang="en-US" dirty="0">
                <a:latin typeface="Arial" panose="020B0604020202020204" pitchFamily="34" charset="0"/>
              </a:rPr>
              <a:t>We use the </a:t>
            </a:r>
            <a:r>
              <a:rPr lang="en-US" altLang="en-US" b="1" dirty="0">
                <a:latin typeface="Arial" panose="020B0604020202020204" pitchFamily="34" charset="0"/>
              </a:rPr>
              <a:t>Google Speech Recognition API </a:t>
            </a:r>
            <a:r>
              <a:rPr lang="en-US" altLang="en-US" dirty="0">
                <a:latin typeface="Arial" panose="020B0604020202020204" pitchFamily="34" charset="0"/>
              </a:rPr>
              <a:t>(accessed via </a:t>
            </a:r>
            <a:r>
              <a:rPr lang="en-US" altLang="en-US" b="1" dirty="0">
                <a:latin typeface="Arial" panose="020B0604020202020204" pitchFamily="34" charset="0"/>
              </a:rPr>
              <a:t>speech recognition </a:t>
            </a:r>
            <a:r>
              <a:rPr lang="en-US" altLang="en-US" dirty="0">
                <a:latin typeface="Arial" panose="020B0604020202020204" pitchFamily="34" charset="0"/>
              </a:rPr>
              <a:t>library) to Convert audio to a text transcript. </a:t>
            </a:r>
            <a:r>
              <a:rPr lang="en-US" dirty="0"/>
              <a:t>While this achieves the core function of transcription, it is an alternative to the planned Whisper-Streaming model</a:t>
            </a:r>
            <a:r>
              <a:rPr lang="en-US" altLang="en-US" dirty="0">
                <a:latin typeface="Arial" panose="020B0604020202020204" pitchFamily="34" charset="0"/>
              </a:rPr>
              <a:t> </a:t>
            </a:r>
          </a:p>
          <a:p>
            <a:pPr lvl="2" eaLnBrk="0" fontAlgn="base" hangingPunct="0">
              <a:lnSpc>
                <a:spcPct val="100000"/>
              </a:lnSpc>
              <a:spcBef>
                <a:spcPct val="0"/>
              </a:spcBef>
              <a:spcAft>
                <a:spcPct val="0"/>
              </a:spcAft>
              <a:buFont typeface="Wingdings" panose="05000000000000000000" pitchFamily="2" charset="2"/>
              <a:buChar char="Ø"/>
            </a:pPr>
            <a:r>
              <a:rPr lang="en-US" altLang="en-US" b="1" dirty="0">
                <a:latin typeface="Arial" panose="020B0604020202020204" pitchFamily="34" charset="0"/>
              </a:rPr>
              <a:t>Advantage </a:t>
            </a:r>
          </a:p>
          <a:p>
            <a:pPr lvl="3" eaLnBrk="0" fontAlgn="base" hangingPunct="0">
              <a:lnSpc>
                <a:spcPct val="100000"/>
              </a:lnSpc>
              <a:spcBef>
                <a:spcPct val="0"/>
              </a:spcBef>
              <a:spcAft>
                <a:spcPct val="0"/>
              </a:spcAft>
              <a:buFont typeface="Wingdings" panose="05000000000000000000" pitchFamily="2" charset="2"/>
              <a:buChar char="Ø"/>
            </a:pPr>
            <a:r>
              <a:rPr lang="en-US" dirty="0"/>
              <a:t>Google's Speech Recognition API generally offers better </a:t>
            </a:r>
            <a:r>
              <a:rPr lang="en-US" b="1" dirty="0"/>
              <a:t>seamless integration and scalability</a:t>
            </a:r>
            <a:r>
              <a:rPr lang="en-US" dirty="0"/>
              <a:t> for businesses. It's a cloud-based service that requires less setup and infrastructure management, making it an easier "plug-and-play" option for developers. It also provides advanced features like real-time, low-latency performance and enterprise-grade reliability.</a:t>
            </a:r>
            <a:endParaRPr lang="en-US" altLang="en-US" b="1" dirty="0">
              <a:latin typeface="Arial" panose="020B0604020202020204" pitchFamily="34" charset="0"/>
            </a:endParaRPr>
          </a:p>
          <a:p>
            <a:pPr marL="457200" lvl="1" indent="0" eaLnBrk="0" fontAlgn="base" hangingPunct="0">
              <a:lnSpc>
                <a:spcPct val="100000"/>
              </a:lnSpc>
              <a:spcBef>
                <a:spcPct val="0"/>
              </a:spcBef>
              <a:spcAft>
                <a:spcPct val="0"/>
              </a:spcAft>
              <a:buNone/>
            </a:pPr>
            <a:r>
              <a:rPr lang="en-US" altLang="en-US" dirty="0">
                <a:latin typeface="Arial" panose="020B0604020202020204" pitchFamily="34" charset="0"/>
              </a:rPr>
              <a:t>	</a:t>
            </a:r>
            <a:endParaRPr lang="en-IN" dirty="0"/>
          </a:p>
        </p:txBody>
      </p:sp>
      <p:pic>
        <p:nvPicPr>
          <p:cNvPr id="7" name="Picture 6">
            <a:extLst>
              <a:ext uri="{FF2B5EF4-FFF2-40B4-BE49-F238E27FC236}">
                <a16:creationId xmlns:a16="http://schemas.microsoft.com/office/drawing/2014/main" id="{4EA2EE99-81D1-D8BA-4701-1ABCBDF0E548}"/>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100144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76B-FD87-84C6-9175-F05C9FFD09C9}"/>
              </a:ext>
            </a:extLst>
          </p:cNvPr>
          <p:cNvSpPr>
            <a:spLocks noGrp="1"/>
          </p:cNvSpPr>
          <p:nvPr>
            <p:ph type="title"/>
          </p:nvPr>
        </p:nvSpPr>
        <p:spPr/>
        <p:txBody>
          <a:bodyPr/>
          <a:lstStyle/>
          <a:p>
            <a:r>
              <a:rPr lang="en-US" b="1" dirty="0">
                <a:latin typeface="Bahnschrift" panose="020B0502040204020203" pitchFamily="34" charset="0"/>
              </a:rPr>
              <a:t>WORK FLOW</a:t>
            </a:r>
            <a:endParaRPr lang="en-IN" b="1" dirty="0">
              <a:latin typeface="Bahnschrift" panose="020B0502040204020203" pitchFamily="34" charset="0"/>
            </a:endParaRPr>
          </a:p>
        </p:txBody>
      </p:sp>
      <p:sp>
        <p:nvSpPr>
          <p:cNvPr id="3" name="Content Placeholder 2">
            <a:extLst>
              <a:ext uri="{FF2B5EF4-FFF2-40B4-BE49-F238E27FC236}">
                <a16:creationId xmlns:a16="http://schemas.microsoft.com/office/drawing/2014/main" id="{0A6B1AE3-D6B9-D237-B87F-4FD3F98E0F39}"/>
              </a:ext>
            </a:extLst>
          </p:cNvPr>
          <p:cNvSpPr>
            <a:spLocks noGrp="1"/>
          </p:cNvSpPr>
          <p:nvPr>
            <p:ph idx="1"/>
          </p:nvPr>
        </p:nvSpPr>
        <p:spPr>
          <a:xfrm>
            <a:off x="838200" y="1591945"/>
            <a:ext cx="10515600" cy="4351338"/>
          </a:xfrm>
        </p:spPr>
        <p:txBody>
          <a:bodyPr>
            <a:normAutofit/>
          </a:bodyPr>
          <a:lstStyle/>
          <a:p>
            <a:pPr marL="0" indent="0">
              <a:buNone/>
            </a:pPr>
            <a:r>
              <a:rPr lang="en-IN" b="1" dirty="0"/>
              <a:t>Real-Time Speaker </a:t>
            </a:r>
            <a:r>
              <a:rPr lang="en-IN" b="1" dirty="0" err="1"/>
              <a:t>Diarization</a:t>
            </a:r>
            <a:r>
              <a:rPr lang="en-IN" b="1" dirty="0"/>
              <a:t>:</a:t>
            </a:r>
          </a:p>
          <a:p>
            <a:pPr lvl="1">
              <a:buFont typeface="Wingdings" panose="05000000000000000000" pitchFamily="2" charset="2"/>
              <a:buChar char="Ø"/>
            </a:pPr>
            <a:r>
              <a:rPr lang="en-US" dirty="0"/>
              <a:t>Extracts unique voice characteristics (speaker embeddings) from the audio.</a:t>
            </a:r>
          </a:p>
          <a:p>
            <a:pPr lvl="1">
              <a:buFont typeface="Wingdings" panose="05000000000000000000" pitchFamily="2" charset="2"/>
              <a:buChar char="Ø"/>
            </a:pPr>
            <a:r>
              <a:rPr lang="en-US" dirty="0"/>
              <a:t>Combines text and embeddings to assign speaker labels, answering "who said what.“</a:t>
            </a:r>
          </a:p>
          <a:p>
            <a:pPr lvl="1">
              <a:buFont typeface="Wingdings" panose="05000000000000000000" pitchFamily="2" charset="2"/>
              <a:buChar char="Ø"/>
            </a:pPr>
            <a:r>
              <a:rPr lang="en-US" altLang="en-US" b="1" dirty="0">
                <a:latin typeface="Arial" panose="020B0604020202020204" pitchFamily="34" charset="0"/>
              </a:rPr>
              <a:t>TOOLS: </a:t>
            </a:r>
            <a:r>
              <a:rPr lang="en-IN" dirty="0" err="1"/>
              <a:t>pyannote</a:t>
            </a:r>
            <a:r>
              <a:rPr lang="en-IN" dirty="0"/>
              <a:t>-audio:</a:t>
            </a:r>
            <a:r>
              <a:rPr lang="en-US" dirty="0"/>
              <a:t>State-of-the-art </a:t>
            </a:r>
            <a:r>
              <a:rPr lang="en-US" dirty="0" err="1"/>
              <a:t>diarization</a:t>
            </a:r>
            <a:r>
              <a:rPr lang="en-US" dirty="0"/>
              <a:t> tool from Hugging Face. Real-time supported.</a:t>
            </a:r>
          </a:p>
          <a:p>
            <a:pPr marL="0" indent="0">
              <a:buNone/>
            </a:pPr>
            <a:endParaRPr lang="en-IN" dirty="0"/>
          </a:p>
        </p:txBody>
      </p:sp>
      <p:pic>
        <p:nvPicPr>
          <p:cNvPr id="12" name="Picture 11">
            <a:extLst>
              <a:ext uri="{FF2B5EF4-FFF2-40B4-BE49-F238E27FC236}">
                <a16:creationId xmlns:a16="http://schemas.microsoft.com/office/drawing/2014/main" id="{AF1BF84E-C3D8-7956-C65A-F98A40BF3C69}"/>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3792071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CF5C-B8EB-9ABF-3B0C-045B844C7406}"/>
              </a:ext>
            </a:extLst>
          </p:cNvPr>
          <p:cNvSpPr>
            <a:spLocks noGrp="1"/>
          </p:cNvSpPr>
          <p:nvPr>
            <p:ph type="title"/>
          </p:nvPr>
        </p:nvSpPr>
        <p:spPr>
          <a:xfrm>
            <a:off x="838200" y="365125"/>
            <a:ext cx="10515600" cy="1152779"/>
          </a:xfrm>
        </p:spPr>
        <p:txBody>
          <a:bodyPr>
            <a:noAutofit/>
          </a:bodyPr>
          <a:lstStyle/>
          <a:p>
            <a:br>
              <a:rPr lang="en-IN" b="1" dirty="0">
                <a:latin typeface="Bahnschrift Condensed" panose="020B0502040204020203" pitchFamily="34" charset="0"/>
              </a:rPr>
            </a:br>
            <a:br>
              <a:rPr lang="en-IN" b="1" dirty="0">
                <a:latin typeface="Bahnschrift Condensed" panose="020B0502040204020203" pitchFamily="34" charset="0"/>
              </a:rPr>
            </a:br>
            <a:r>
              <a:rPr lang="en-IN" b="1" dirty="0" err="1">
                <a:latin typeface="Bahnschrift Condensed" panose="020B0502040204020203" pitchFamily="34" charset="0"/>
              </a:rPr>
              <a:t>pyannote</a:t>
            </a:r>
            <a:r>
              <a:rPr lang="en-IN" b="1" dirty="0">
                <a:latin typeface="Bahnschrift Condensed" panose="020B0502040204020203" pitchFamily="34" charset="0"/>
              </a:rPr>
              <a:t>-audio for Speaker </a:t>
            </a:r>
            <a:r>
              <a:rPr lang="en-IN" b="1" dirty="0" err="1">
                <a:latin typeface="Bahnschrift Condensed" panose="020B0502040204020203" pitchFamily="34" charset="0"/>
              </a:rPr>
              <a:t>Diarization</a:t>
            </a:r>
            <a:r>
              <a:rPr lang="en-IN" b="1" dirty="0">
                <a:latin typeface="Bahnschrift Condensed" panose="020B0502040204020203" pitchFamily="34" charset="0"/>
              </a:rPr>
              <a:t>:</a:t>
            </a:r>
            <a:br>
              <a:rPr lang="en-IN" b="1" dirty="0">
                <a:latin typeface="Bahnschrift Condensed" panose="020B0502040204020203" pitchFamily="34" charset="0"/>
              </a:rPr>
            </a:br>
            <a:br>
              <a:rPr lang="en-IN" b="1" dirty="0">
                <a:latin typeface="Bahnschrift Condensed" panose="020B0502040204020203" pitchFamily="34" charset="0"/>
              </a:rPr>
            </a:b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A77F209-08E8-64D4-D5C8-F1D996804C50}"/>
              </a:ext>
            </a:extLst>
          </p:cNvPr>
          <p:cNvSpPr>
            <a:spLocks noGrp="1"/>
          </p:cNvSpPr>
          <p:nvPr>
            <p:ph idx="1"/>
          </p:nvPr>
        </p:nvSpPr>
        <p:spPr>
          <a:xfrm>
            <a:off x="920496" y="1517904"/>
            <a:ext cx="10515600" cy="4988243"/>
          </a:xfrm>
        </p:spPr>
        <p:txBody>
          <a:bodyPr>
            <a:normAutofit/>
          </a:bodyPr>
          <a:lstStyle/>
          <a:p>
            <a:pPr marL="0" indent="0">
              <a:buNone/>
            </a:pPr>
            <a:r>
              <a:rPr lang="en-IN" sz="2000" dirty="0"/>
              <a:t>Build using </a:t>
            </a:r>
            <a:r>
              <a:rPr lang="en-IN" sz="2000" dirty="0" err="1"/>
              <a:t>pytroch</a:t>
            </a:r>
            <a:r>
              <a:rPr lang="en-IN" sz="2000" dirty="0"/>
              <a:t> + Hugging face</a:t>
            </a:r>
          </a:p>
          <a:p>
            <a:pPr marL="0" indent="0">
              <a:buNone/>
            </a:pPr>
            <a:r>
              <a:rPr lang="en-IN" sz="2000" b="1" dirty="0"/>
              <a:t>Dataset Used: </a:t>
            </a:r>
            <a:r>
              <a:rPr lang="en-IN" sz="2000" b="1" dirty="0" err="1"/>
              <a:t>VoxCeleb</a:t>
            </a:r>
            <a:r>
              <a:rPr lang="en-IN" sz="2000" b="1" dirty="0"/>
              <a:t> + AMI Corpus</a:t>
            </a:r>
          </a:p>
          <a:p>
            <a:pPr marL="0" indent="0">
              <a:buNone/>
            </a:pPr>
            <a:r>
              <a:rPr lang="en-IN" sz="2000" b="1" dirty="0" err="1"/>
              <a:t>VoxCeleb</a:t>
            </a:r>
            <a:r>
              <a:rPr lang="en-IN" sz="2000" b="1" dirty="0"/>
              <a:t> (1 &amp; 2):</a:t>
            </a:r>
          </a:p>
          <a:p>
            <a:pPr marL="0" indent="0">
              <a:buNone/>
            </a:pPr>
            <a:r>
              <a:rPr lang="en-IN" sz="2000" b="1" dirty="0"/>
              <a:t>Size:</a:t>
            </a:r>
            <a:r>
              <a:rPr lang="en-IN" sz="2000" dirty="0"/>
              <a:t> 1,200+ hours of celebrity interviews from YouTube</a:t>
            </a:r>
          </a:p>
          <a:p>
            <a:pPr marL="0" indent="0">
              <a:buNone/>
            </a:pPr>
            <a:r>
              <a:rPr lang="en-IN" sz="2000" b="1" dirty="0"/>
              <a:t>AMI Corpus:</a:t>
            </a:r>
          </a:p>
          <a:p>
            <a:pPr marL="0" indent="0">
              <a:buNone/>
            </a:pPr>
            <a:r>
              <a:rPr lang="en-IN" sz="2000" b="1" dirty="0"/>
              <a:t>Full name:</a:t>
            </a:r>
            <a:r>
              <a:rPr lang="en-IN" sz="2000" dirty="0"/>
              <a:t> Augmented Multi-party Interaction</a:t>
            </a:r>
          </a:p>
          <a:p>
            <a:pPr marL="0" indent="0">
              <a:buNone/>
            </a:pPr>
            <a:r>
              <a:rPr lang="en-IN" sz="2000" b="1" dirty="0"/>
              <a:t>Size:</a:t>
            </a:r>
            <a:r>
              <a:rPr lang="en-IN" sz="2000" dirty="0"/>
              <a:t> ~100 hours of recorded meeting speech</a:t>
            </a:r>
          </a:p>
          <a:p>
            <a:pPr marL="0" indent="0">
              <a:buNone/>
            </a:pPr>
            <a:r>
              <a:rPr lang="en-IN" sz="2000" b="1" dirty="0"/>
              <a:t>Speakers:</a:t>
            </a:r>
            <a:r>
              <a:rPr lang="en-IN" sz="2000" dirty="0"/>
              <a:t> Multiple participants per session</a:t>
            </a:r>
          </a:p>
          <a:p>
            <a:pPr marL="0" indent="0">
              <a:buNone/>
            </a:pPr>
            <a:r>
              <a:rPr lang="en-IN" sz="2000" b="1" dirty="0"/>
              <a:t>Format:</a:t>
            </a:r>
            <a:r>
              <a:rPr lang="en-IN" sz="2000" dirty="0"/>
              <a:t> Audio, video, transcripts, speaker annotations</a:t>
            </a:r>
          </a:p>
          <a:p>
            <a:endParaRPr lang="en-IN" sz="2000" dirty="0"/>
          </a:p>
        </p:txBody>
      </p:sp>
    </p:spTree>
    <p:extLst>
      <p:ext uri="{BB962C8B-B14F-4D97-AF65-F5344CB8AC3E}">
        <p14:creationId xmlns:p14="http://schemas.microsoft.com/office/powerpoint/2010/main" val="288058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877C-3740-F28D-CC4B-182E11D5E2C5}"/>
              </a:ext>
            </a:extLst>
          </p:cNvPr>
          <p:cNvSpPr>
            <a:spLocks noGrp="1"/>
          </p:cNvSpPr>
          <p:nvPr>
            <p:ph type="title"/>
          </p:nvPr>
        </p:nvSpPr>
        <p:spPr>
          <a:xfrm>
            <a:off x="759542" y="18255"/>
            <a:ext cx="10515600" cy="1325563"/>
          </a:xfrm>
        </p:spPr>
        <p:txBody>
          <a:bodyPr/>
          <a:lstStyle/>
          <a:p>
            <a:r>
              <a:rPr lang="en-US" b="1" dirty="0">
                <a:latin typeface="Bahnschrift" panose="020B0502040204020203" pitchFamily="34" charset="0"/>
              </a:rPr>
              <a:t>WORK FLOW</a:t>
            </a:r>
            <a:endParaRPr lang="en-IN" b="1" dirty="0">
              <a:latin typeface="Bahnschrift" panose="020B0502040204020203" pitchFamily="34" charset="0"/>
            </a:endParaRPr>
          </a:p>
        </p:txBody>
      </p:sp>
      <p:sp>
        <p:nvSpPr>
          <p:cNvPr id="3" name="Content Placeholder 2">
            <a:extLst>
              <a:ext uri="{FF2B5EF4-FFF2-40B4-BE49-F238E27FC236}">
                <a16:creationId xmlns:a16="http://schemas.microsoft.com/office/drawing/2014/main" id="{B2CEEC31-4C44-78B9-0D5B-32262A795D0B}"/>
              </a:ext>
            </a:extLst>
          </p:cNvPr>
          <p:cNvSpPr>
            <a:spLocks noGrp="1"/>
          </p:cNvSpPr>
          <p:nvPr>
            <p:ph idx="1"/>
          </p:nvPr>
        </p:nvSpPr>
        <p:spPr>
          <a:xfrm>
            <a:off x="759542" y="1078372"/>
            <a:ext cx="10515600" cy="4929137"/>
          </a:xfrm>
        </p:spPr>
        <p:txBody>
          <a:bodyPr>
            <a:normAutofit lnSpcReduction="10000"/>
          </a:bodyPr>
          <a:lstStyle/>
          <a:p>
            <a:pPr marL="0" indent="0">
              <a:buNone/>
            </a:pPr>
            <a:r>
              <a:rPr lang="en-IN" b="1" dirty="0"/>
              <a:t>Emotion &amp; Content Analysis:</a:t>
            </a:r>
          </a:p>
          <a:p>
            <a:pPr lvl="1">
              <a:buFont typeface="Wingdings" panose="05000000000000000000" pitchFamily="2" charset="2"/>
              <a:buChar char="Ø"/>
            </a:pPr>
            <a:r>
              <a:rPr lang="en-US" b="1" dirty="0"/>
              <a:t>Emotion Detection:</a:t>
            </a:r>
            <a:r>
              <a:rPr lang="en-US" dirty="0"/>
              <a:t> Analyzes audio and text to tag each utterance with the speaker's emotion.</a:t>
            </a:r>
          </a:p>
          <a:p>
            <a:pPr marL="914400" lvl="2" indent="0">
              <a:buNone/>
            </a:pPr>
            <a:r>
              <a:rPr lang="en-US" altLang="en-US" b="1" dirty="0">
                <a:latin typeface="Arial" panose="020B0604020202020204" pitchFamily="34" charset="0"/>
              </a:rPr>
              <a:t>TOOLS: </a:t>
            </a:r>
            <a:r>
              <a:rPr lang="en-US" b="1" dirty="0" err="1"/>
              <a:t>SpeechBrain</a:t>
            </a:r>
            <a:r>
              <a:rPr lang="en-US" b="1" dirty="0"/>
              <a:t> -</a:t>
            </a:r>
            <a:r>
              <a:rPr lang="en-US" dirty="0"/>
              <a:t> Supports emotional speech recognition using deep learning and pre-trained models.</a:t>
            </a:r>
          </a:p>
          <a:p>
            <a:pPr lvl="1">
              <a:buFont typeface="Wingdings" panose="05000000000000000000" pitchFamily="2" charset="2"/>
              <a:buChar char="Ø"/>
            </a:pPr>
            <a:r>
              <a:rPr lang="en-US" b="1" dirty="0"/>
              <a:t>NLP </a:t>
            </a:r>
            <a:r>
              <a:rPr lang="en-US" b="1" dirty="0" err="1"/>
              <a:t>Layer:</a:t>
            </a:r>
            <a:r>
              <a:rPr lang="en-US" dirty="0" err="1"/>
              <a:t>Summarize</a:t>
            </a:r>
            <a:r>
              <a:rPr lang="en-US" dirty="0"/>
              <a:t> key points of the conversation and extract important terms and create alerts.</a:t>
            </a:r>
          </a:p>
          <a:p>
            <a:pPr marL="457200" lvl="1" indent="0">
              <a:buNone/>
            </a:pPr>
            <a:r>
              <a:rPr lang="en-US" b="1" dirty="0"/>
              <a:t>	TOOLS: </a:t>
            </a:r>
            <a:r>
              <a:rPr lang="en-IN" dirty="0" err="1"/>
              <a:t>spaCy</a:t>
            </a:r>
            <a:endParaRPr lang="en-IN" dirty="0"/>
          </a:p>
          <a:p>
            <a:pPr lvl="1">
              <a:buFont typeface="Wingdings" panose="05000000000000000000" pitchFamily="2" charset="2"/>
              <a:buChar char="Ø"/>
            </a:pPr>
            <a:r>
              <a:rPr lang="en-IN" dirty="0"/>
              <a:t>We are using an </a:t>
            </a:r>
            <a:r>
              <a:rPr lang="en-IN" dirty="0" err="1"/>
              <a:t>EventDetectionEngine</a:t>
            </a:r>
            <a:r>
              <a:rPr lang="en-IN" dirty="0"/>
              <a:t> that uses </a:t>
            </a:r>
            <a:r>
              <a:rPr lang="en-IN" b="1" dirty="0"/>
              <a:t>TensorFlow </a:t>
            </a:r>
            <a:r>
              <a:rPr lang="en-IN" dirty="0"/>
              <a:t>and </a:t>
            </a:r>
            <a:r>
              <a:rPr lang="en-IN" b="1" dirty="0" err="1"/>
              <a:t>YAMNet</a:t>
            </a:r>
            <a:r>
              <a:rPr lang="en-IN" b="1" dirty="0"/>
              <a:t> </a:t>
            </a:r>
            <a:r>
              <a:rPr lang="en-IN" dirty="0"/>
              <a:t>to detect non-speech events instead of emotions. While it is a related feature, it does not implement the emotion detection or advanced NLP.</a:t>
            </a:r>
          </a:p>
          <a:p>
            <a:pPr lvl="1">
              <a:buFont typeface="Wingdings" panose="05000000000000000000" pitchFamily="2" charset="2"/>
              <a:buChar char="Ø"/>
            </a:pPr>
            <a:r>
              <a:rPr lang="en-IN" b="1" dirty="0"/>
              <a:t>Advantage </a:t>
            </a:r>
          </a:p>
          <a:p>
            <a:pPr lvl="2">
              <a:buFont typeface="Wingdings" panose="05000000000000000000" pitchFamily="2" charset="2"/>
              <a:buChar char="Ø"/>
            </a:pPr>
            <a:r>
              <a:rPr lang="en-US" b="1" dirty="0"/>
              <a:t>TensorFlow</a:t>
            </a:r>
            <a:r>
              <a:rPr lang="en-US" dirty="0"/>
              <a:t> and </a:t>
            </a:r>
            <a:r>
              <a:rPr lang="en-US" b="1" dirty="0" err="1"/>
              <a:t>YAMNet</a:t>
            </a:r>
            <a:r>
              <a:rPr lang="en-US" dirty="0"/>
              <a:t> has the advantage of detecting a broad range of </a:t>
            </a:r>
            <a:r>
              <a:rPr lang="en-US" b="1" dirty="0"/>
              <a:t>non-speech events</a:t>
            </a:r>
            <a:r>
              <a:rPr lang="en-US" dirty="0"/>
              <a:t>, such as clapping and laughter, which is a different function from the emotion recognition and linguistic analysis capabilities of </a:t>
            </a:r>
            <a:r>
              <a:rPr lang="en-US" b="1" dirty="0" err="1"/>
              <a:t>SpeechBrain</a:t>
            </a:r>
            <a:r>
              <a:rPr lang="en-US" dirty="0"/>
              <a:t> and </a:t>
            </a:r>
            <a:r>
              <a:rPr lang="en-US" b="1" dirty="0" err="1"/>
              <a:t>spaCy</a:t>
            </a:r>
            <a:endParaRPr lang="en-IN" b="1" dirty="0"/>
          </a:p>
        </p:txBody>
      </p:sp>
      <p:pic>
        <p:nvPicPr>
          <p:cNvPr id="5" name="Picture 4">
            <a:extLst>
              <a:ext uri="{FF2B5EF4-FFF2-40B4-BE49-F238E27FC236}">
                <a16:creationId xmlns:a16="http://schemas.microsoft.com/office/drawing/2014/main" id="{8083FCCE-F08C-9576-ADE2-331C74003693}"/>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140947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7785-56EA-0081-ABB7-B576B99A723B}"/>
              </a:ext>
            </a:extLst>
          </p:cNvPr>
          <p:cNvSpPr>
            <a:spLocks noGrp="1"/>
          </p:cNvSpPr>
          <p:nvPr>
            <p:ph type="title"/>
          </p:nvPr>
        </p:nvSpPr>
        <p:spPr/>
        <p:txBody>
          <a:bodyPr/>
          <a:lstStyle/>
          <a:p>
            <a:r>
              <a:rPr lang="en-IN" b="1" dirty="0">
                <a:latin typeface="Bahnschrift" panose="020B0502040204020203" pitchFamily="34" charset="0"/>
              </a:rPr>
              <a:t>INTRODUCTION</a:t>
            </a:r>
          </a:p>
        </p:txBody>
      </p:sp>
      <p:sp>
        <p:nvSpPr>
          <p:cNvPr id="3" name="Content Placeholder 2">
            <a:extLst>
              <a:ext uri="{FF2B5EF4-FFF2-40B4-BE49-F238E27FC236}">
                <a16:creationId xmlns:a16="http://schemas.microsoft.com/office/drawing/2014/main" id="{6A6B8C6E-3335-581F-87F9-EB16AF71BDD2}"/>
              </a:ext>
            </a:extLst>
          </p:cNvPr>
          <p:cNvSpPr>
            <a:spLocks noGrp="1"/>
          </p:cNvSpPr>
          <p:nvPr>
            <p:ph idx="1"/>
          </p:nvPr>
        </p:nvSpPr>
        <p:spPr>
          <a:xfrm>
            <a:off x="838200" y="1459865"/>
            <a:ext cx="10515600" cy="4351338"/>
          </a:xfrm>
        </p:spPr>
        <p:txBody>
          <a:bodyPr>
            <a:normAutofit lnSpcReduction="10000"/>
          </a:bodyPr>
          <a:lstStyle/>
          <a:p>
            <a:pPr>
              <a:buFont typeface="Wingdings" panose="05000000000000000000" pitchFamily="2" charset="2"/>
              <a:buChar char="Ø"/>
            </a:pPr>
            <a:r>
              <a:rPr lang="en-US" sz="2400" dirty="0"/>
              <a:t>This project presents a real-time live captioning system designed to capture and transcribe all audio output from a computer, including video calls, streaming media, and system sounds. </a:t>
            </a:r>
          </a:p>
          <a:p>
            <a:pPr>
              <a:buFont typeface="Wingdings" panose="05000000000000000000" pitchFamily="2" charset="2"/>
              <a:buChar char="Ø"/>
            </a:pPr>
            <a:r>
              <a:rPr lang="en-US" sz="2400" dirty="0"/>
              <a:t>Leveraging advanced speech recognition and natural language processing technologies, the system supports multilingual transcription, speaker identification, and emotion detection. </a:t>
            </a:r>
          </a:p>
          <a:p>
            <a:pPr>
              <a:buFont typeface="Wingdings" panose="05000000000000000000" pitchFamily="2" charset="2"/>
              <a:buChar char="Ø"/>
            </a:pPr>
            <a:r>
              <a:rPr lang="en-US" sz="2400" dirty="0"/>
              <a:t>Additional features include automated summarization, translation, and real-time visual overlays to enhance user experience. </a:t>
            </a:r>
          </a:p>
          <a:p>
            <a:pPr>
              <a:buFont typeface="Wingdings" panose="05000000000000000000" pitchFamily="2" charset="2"/>
              <a:buChar char="Ø"/>
            </a:pPr>
            <a:r>
              <a:rPr lang="en-US" sz="2400" dirty="0"/>
              <a:t>The solution aims to improve accessibility and inclusivity by enabling individuals with hearing impairments to actively engage in conversations and comprehend multimedia content, thereby bridging communication gaps in diverse, global environments.</a:t>
            </a:r>
            <a:endParaRPr lang="en-IN" sz="2400" dirty="0"/>
          </a:p>
        </p:txBody>
      </p:sp>
      <p:pic>
        <p:nvPicPr>
          <p:cNvPr id="4" name="Picture 3">
            <a:extLst>
              <a:ext uri="{FF2B5EF4-FFF2-40B4-BE49-F238E27FC236}">
                <a16:creationId xmlns:a16="http://schemas.microsoft.com/office/drawing/2014/main" id="{4BFDF2C5-B131-2F30-A8BF-334807487D9E}"/>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3417342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16D7-11A9-B53D-1E37-609BC0FC5920}"/>
              </a:ext>
            </a:extLst>
          </p:cNvPr>
          <p:cNvSpPr>
            <a:spLocks noGrp="1"/>
          </p:cNvSpPr>
          <p:nvPr>
            <p:ph type="title"/>
          </p:nvPr>
        </p:nvSpPr>
        <p:spPr/>
        <p:txBody>
          <a:bodyPr>
            <a:normAutofit fontScale="90000"/>
          </a:bodyPr>
          <a:lstStyle/>
          <a:p>
            <a:br>
              <a:rPr lang="en-IN" b="1" dirty="0">
                <a:latin typeface="Bahnschrift Condensed" panose="020B0502040204020203" pitchFamily="34" charset="0"/>
              </a:rPr>
            </a:br>
            <a:br>
              <a:rPr lang="en-IN" b="1" dirty="0">
                <a:latin typeface="Bahnschrift Condensed" panose="020B0502040204020203" pitchFamily="34" charset="0"/>
              </a:rPr>
            </a:br>
            <a:r>
              <a:rPr lang="en-IN" b="1" dirty="0">
                <a:latin typeface="Bahnschrift Condensed" panose="020B0502040204020203" pitchFamily="34" charset="0"/>
              </a:rPr>
              <a:t>Dataset Description</a:t>
            </a:r>
            <a:br>
              <a:rPr lang="en-US" b="1" dirty="0">
                <a:latin typeface="Bahnschrift Condensed" panose="020B0502040204020203" pitchFamily="34" charset="0"/>
              </a:rPr>
            </a:br>
            <a:br>
              <a:rPr lang="en-US" b="1" dirty="0">
                <a:latin typeface="Bahnschrift Condensed" panose="020B0502040204020203" pitchFamily="34" charset="0"/>
              </a:rPr>
            </a:b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ED790D7E-6371-5CD9-A3E7-84F558792065}"/>
              </a:ext>
            </a:extLst>
          </p:cNvPr>
          <p:cNvSpPr>
            <a:spLocks noGrp="1"/>
          </p:cNvSpPr>
          <p:nvPr>
            <p:ph idx="1"/>
          </p:nvPr>
        </p:nvSpPr>
        <p:spPr>
          <a:xfrm>
            <a:off x="1139952" y="1690688"/>
            <a:ext cx="10515600" cy="4351338"/>
          </a:xfrm>
        </p:spPr>
        <p:txBody>
          <a:bodyPr>
            <a:normAutofit/>
          </a:bodyPr>
          <a:lstStyle/>
          <a:p>
            <a:pPr marL="0" indent="0">
              <a:buNone/>
            </a:pPr>
            <a:r>
              <a:rPr lang="en-US" sz="3600" b="1" dirty="0" err="1"/>
              <a:t>SpeechBrain</a:t>
            </a:r>
            <a:r>
              <a:rPr lang="en-US" sz="3600" b="1" dirty="0"/>
              <a:t> for Emotion Detection:</a:t>
            </a:r>
            <a:endParaRPr lang="en-US" sz="3600" dirty="0"/>
          </a:p>
          <a:p>
            <a:pPr marL="0" indent="0">
              <a:buNone/>
            </a:pPr>
            <a:r>
              <a:rPr lang="en-US" sz="2000" dirty="0"/>
              <a:t>An open-source toolkit built on </a:t>
            </a:r>
            <a:r>
              <a:rPr lang="en-US" sz="2000" dirty="0" err="1"/>
              <a:t>PyTorch</a:t>
            </a:r>
            <a:r>
              <a:rPr lang="en-US" sz="2000" dirty="0"/>
              <a:t> for Emotion Detection tasks.</a:t>
            </a:r>
            <a:endParaRPr lang="en-IN" sz="2000" b="1" dirty="0"/>
          </a:p>
          <a:p>
            <a:pPr marL="0" indent="0">
              <a:buNone/>
            </a:pPr>
            <a:r>
              <a:rPr lang="en-IN" sz="2000" b="1" dirty="0"/>
              <a:t>Dataset Used: IEMOCAP</a:t>
            </a:r>
          </a:p>
          <a:p>
            <a:pPr marL="0" indent="0">
              <a:buNone/>
            </a:pPr>
            <a:r>
              <a:rPr lang="en-IN" sz="2000" b="1" dirty="0"/>
              <a:t>Full name:</a:t>
            </a:r>
            <a:r>
              <a:rPr lang="en-IN" sz="2000" dirty="0"/>
              <a:t> Interactive Emotional Dyadic Motion Capture Database</a:t>
            </a:r>
          </a:p>
          <a:p>
            <a:pPr marL="0" indent="0">
              <a:buNone/>
            </a:pPr>
            <a:r>
              <a:rPr lang="en-IN" sz="2000" b="1" dirty="0"/>
              <a:t>Size:</a:t>
            </a:r>
            <a:r>
              <a:rPr lang="en-IN" sz="2000" dirty="0"/>
              <a:t> ~12 hours of audio-video data</a:t>
            </a:r>
          </a:p>
          <a:p>
            <a:pPr marL="0" indent="0">
              <a:buNone/>
            </a:pPr>
            <a:r>
              <a:rPr lang="en-IN" sz="2000" b="1" dirty="0"/>
              <a:t>Speakers:</a:t>
            </a:r>
            <a:r>
              <a:rPr lang="en-IN" sz="2000" dirty="0"/>
              <a:t> 10 actors (5 male, 5 female)</a:t>
            </a:r>
          </a:p>
          <a:p>
            <a:pPr marL="0" indent="0">
              <a:buNone/>
            </a:pPr>
            <a:r>
              <a:rPr lang="en-IN" sz="2000" b="1" dirty="0"/>
              <a:t>Speech Type:</a:t>
            </a:r>
            <a:r>
              <a:rPr lang="en-IN" sz="2000" dirty="0"/>
              <a:t> Scripted + improvised dialogues</a:t>
            </a:r>
          </a:p>
          <a:p>
            <a:pPr marL="0" indent="0">
              <a:buNone/>
            </a:pPr>
            <a:r>
              <a:rPr lang="en-IN" sz="2000" b="1" dirty="0"/>
              <a:t>Emotions Covered:</a:t>
            </a:r>
            <a:r>
              <a:rPr lang="en-IN" sz="2000" dirty="0"/>
              <a:t> Angry, happy, sad, neutral, frustrated, excited</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2814344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C807-8A7A-B7BC-BFA4-91E7B4080DB3}"/>
              </a:ext>
            </a:extLst>
          </p:cNvPr>
          <p:cNvSpPr>
            <a:spLocks noGrp="1"/>
          </p:cNvSpPr>
          <p:nvPr>
            <p:ph type="title"/>
          </p:nvPr>
        </p:nvSpPr>
        <p:spPr/>
        <p:txBody>
          <a:bodyPr/>
          <a:lstStyle/>
          <a:p>
            <a:r>
              <a:rPr lang="en-US" b="1" dirty="0">
                <a:latin typeface="Bahnschrift" panose="020B0502040204020203" pitchFamily="34" charset="0"/>
              </a:rPr>
              <a:t>WORK FLOW</a:t>
            </a:r>
            <a:endParaRPr lang="en-IN" b="1" dirty="0">
              <a:latin typeface="Bahnschrift" panose="020B0502040204020203" pitchFamily="34" charset="0"/>
            </a:endParaRPr>
          </a:p>
        </p:txBody>
      </p:sp>
      <p:sp>
        <p:nvSpPr>
          <p:cNvPr id="3" name="Content Placeholder 2">
            <a:extLst>
              <a:ext uri="{FF2B5EF4-FFF2-40B4-BE49-F238E27FC236}">
                <a16:creationId xmlns:a16="http://schemas.microsoft.com/office/drawing/2014/main" id="{A057EAB4-5E65-206E-ADF1-B6DF34D6057B}"/>
              </a:ext>
            </a:extLst>
          </p:cNvPr>
          <p:cNvSpPr>
            <a:spLocks noGrp="1"/>
          </p:cNvSpPr>
          <p:nvPr>
            <p:ph idx="1"/>
          </p:nvPr>
        </p:nvSpPr>
        <p:spPr>
          <a:xfrm>
            <a:off x="909320" y="1459865"/>
            <a:ext cx="10515600" cy="4351338"/>
          </a:xfrm>
        </p:spPr>
        <p:txBody>
          <a:bodyPr>
            <a:normAutofit fontScale="92500" lnSpcReduction="10000"/>
          </a:bodyPr>
          <a:lstStyle/>
          <a:p>
            <a:pPr marL="0" indent="0">
              <a:buNone/>
            </a:pPr>
            <a:r>
              <a:rPr lang="en-IN" b="1" dirty="0"/>
              <a:t>AI Assistant and Real-Time Display Layer:</a:t>
            </a:r>
          </a:p>
          <a:p>
            <a:pPr lvl="1">
              <a:buFont typeface="Wingdings" panose="05000000000000000000" pitchFamily="2" charset="2"/>
              <a:buChar char="Ø"/>
            </a:pPr>
            <a:r>
              <a:rPr lang="en-US" b="1" dirty="0"/>
              <a:t>TOOLS: </a:t>
            </a:r>
            <a:r>
              <a:rPr lang="en-US" dirty="0"/>
              <a:t>LLaMA-3 model</a:t>
            </a:r>
          </a:p>
          <a:p>
            <a:pPr lvl="2">
              <a:buFont typeface="Wingdings" panose="05000000000000000000" pitchFamily="2" charset="2"/>
              <a:buChar char="Ø"/>
            </a:pPr>
            <a:r>
              <a:rPr lang="en-US" b="1" dirty="0"/>
              <a:t>Conversational Support</a:t>
            </a:r>
            <a:r>
              <a:rPr lang="en-US" dirty="0"/>
              <a:t>: It can answer user questions and translate phrases from the conversation as they occur.</a:t>
            </a:r>
          </a:p>
          <a:p>
            <a:pPr lvl="2">
              <a:buFont typeface="Wingdings" panose="05000000000000000000" pitchFamily="2" charset="2"/>
              <a:buChar char="Ø"/>
            </a:pPr>
            <a:r>
              <a:rPr lang="en-US" b="1" dirty="0"/>
              <a:t>Context-Aware Summaries</a:t>
            </a:r>
            <a:r>
              <a:rPr lang="en-US" dirty="0"/>
              <a:t>: The assistant offers context-aware summaries of the ongoing dialogue in real-time</a:t>
            </a:r>
          </a:p>
          <a:p>
            <a:pPr lvl="2">
              <a:buFont typeface="Wingdings" panose="05000000000000000000" pitchFamily="2" charset="2"/>
              <a:buChar char="Ø"/>
            </a:pPr>
            <a:r>
              <a:rPr lang="en-US" b="1" dirty="0"/>
              <a:t>Enriched Display</a:t>
            </a:r>
            <a:r>
              <a:rPr lang="en-US" dirty="0"/>
              <a:t>: The final output presented to the user is an enriched stream of information that includes not just the live transcription, but also speaker labels and emotional tags for each utterance, creating a comprehensive and smart communication tool.</a:t>
            </a:r>
          </a:p>
          <a:p>
            <a:pPr lvl="1">
              <a:buFont typeface="Wingdings" panose="05000000000000000000" pitchFamily="2" charset="2"/>
              <a:buChar char="Ø"/>
            </a:pPr>
            <a:r>
              <a:rPr lang="en-US" dirty="0"/>
              <a:t>The </a:t>
            </a:r>
            <a:r>
              <a:rPr lang="en-IN" b="1" dirty="0" err="1"/>
              <a:t>EnhancedTranscriptionGUI</a:t>
            </a:r>
            <a:r>
              <a:rPr lang="en-IN" b="1" dirty="0"/>
              <a:t> </a:t>
            </a:r>
            <a:r>
              <a:rPr lang="en-IN" dirty="0"/>
              <a:t>class uses the </a:t>
            </a:r>
            <a:r>
              <a:rPr lang="en-IN" dirty="0" err="1"/>
              <a:t>Tkinter</a:t>
            </a:r>
            <a:r>
              <a:rPr lang="en-IN" dirty="0"/>
              <a:t> library to create a graphical interface that displays the live transcription with speaker labels and detected events.</a:t>
            </a:r>
            <a:r>
              <a:rPr lang="en-US" dirty="0"/>
              <a:t> The code successfully implements the GUI overlay, but the AI Assistant layer is not included. It focuses on the core transcription and </a:t>
            </a:r>
            <a:r>
              <a:rPr lang="en-US" dirty="0" err="1"/>
              <a:t>diarization</a:t>
            </a:r>
            <a:r>
              <a:rPr lang="en-US" dirty="0"/>
              <a:t> display rather than the conversational features of an AI assistant</a:t>
            </a:r>
            <a:endParaRPr lang="en-US" b="1" dirty="0"/>
          </a:p>
          <a:p>
            <a:pPr lvl="1">
              <a:buFont typeface="Wingdings" panose="05000000000000000000" pitchFamily="2" charset="2"/>
              <a:buChar char="Ø"/>
            </a:pPr>
            <a:endParaRPr lang="en-US" dirty="0"/>
          </a:p>
        </p:txBody>
      </p:sp>
      <p:pic>
        <p:nvPicPr>
          <p:cNvPr id="8" name="Picture 7">
            <a:extLst>
              <a:ext uri="{FF2B5EF4-FFF2-40B4-BE49-F238E27FC236}">
                <a16:creationId xmlns:a16="http://schemas.microsoft.com/office/drawing/2014/main" id="{3C50DB42-9A90-15D8-CD8F-F075CC7ACF7A}"/>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132550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046E-99FB-A358-552B-D3E34F011D18}"/>
              </a:ext>
            </a:extLst>
          </p:cNvPr>
          <p:cNvSpPr>
            <a:spLocks noGrp="1"/>
          </p:cNvSpPr>
          <p:nvPr>
            <p:ph type="title"/>
          </p:nvPr>
        </p:nvSpPr>
        <p:spPr/>
        <p:txBody>
          <a:bodyPr/>
          <a:lstStyle/>
          <a:p>
            <a:r>
              <a:rPr lang="en-US" b="1" dirty="0">
                <a:latin typeface="Bahnschrift" panose="020B0502040204020203" pitchFamily="34" charset="0"/>
              </a:rPr>
              <a:t>Evaluation Metrics</a:t>
            </a:r>
            <a:endParaRPr lang="en-IN" b="1" dirty="0">
              <a:latin typeface="Bahnschrift" panose="020B0502040204020203" pitchFamily="34" charset="0"/>
            </a:endParaRPr>
          </a:p>
        </p:txBody>
      </p:sp>
      <p:sp>
        <p:nvSpPr>
          <p:cNvPr id="3" name="Content Placeholder 2">
            <a:extLst>
              <a:ext uri="{FF2B5EF4-FFF2-40B4-BE49-F238E27FC236}">
                <a16:creationId xmlns:a16="http://schemas.microsoft.com/office/drawing/2014/main" id="{807EEEF1-5477-553A-7ADA-54988EDC50C9}"/>
              </a:ext>
            </a:extLst>
          </p:cNvPr>
          <p:cNvSpPr>
            <a:spLocks noGrp="1"/>
          </p:cNvSpPr>
          <p:nvPr>
            <p:ph idx="1"/>
          </p:nvPr>
        </p:nvSpPr>
        <p:spPr>
          <a:xfrm>
            <a:off x="838200" y="1622425"/>
            <a:ext cx="10515600" cy="4351338"/>
          </a:xfrm>
        </p:spPr>
        <p:txBody>
          <a:bodyPr/>
          <a:lstStyle/>
          <a:p>
            <a:pPr marL="0" indent="0">
              <a:buNone/>
            </a:pPr>
            <a:r>
              <a:rPr lang="en-IN" b="1" dirty="0"/>
              <a:t>Automatic Speech Recognition (ASR)</a:t>
            </a:r>
          </a:p>
          <a:p>
            <a:pPr lvl="1">
              <a:buFont typeface="Wingdings" panose="05000000000000000000" pitchFamily="2" charset="2"/>
              <a:buChar char="Ø"/>
            </a:pPr>
            <a:r>
              <a:rPr lang="en-US" b="1" dirty="0"/>
              <a:t>Word Error Rate (WER):</a:t>
            </a:r>
            <a:r>
              <a:rPr lang="en-US" dirty="0"/>
              <a:t> Measures transcription errors (substitutions, insertions, deletions). </a:t>
            </a:r>
            <a:r>
              <a:rPr lang="en-US" b="1" i="1" u="sng" dirty="0"/>
              <a:t>Lower is better</a:t>
            </a:r>
            <a:r>
              <a:rPr lang="en-US" i="1" dirty="0"/>
              <a:t>.</a:t>
            </a:r>
          </a:p>
          <a:p>
            <a:pPr lvl="1">
              <a:buFont typeface="Wingdings" panose="05000000000000000000" pitchFamily="2" charset="2"/>
              <a:buChar char="Ø"/>
            </a:pPr>
            <a:r>
              <a:rPr lang="en-US" b="1" dirty="0"/>
              <a:t>Real-Time Factor (RTF):</a:t>
            </a:r>
            <a:r>
              <a:rPr lang="en-US" dirty="0"/>
              <a:t> Measures system speed (Processing Time / Audio Duration). </a:t>
            </a:r>
            <a:r>
              <a:rPr lang="en-US" b="1" i="1" u="sng" dirty="0"/>
              <a:t>RTF &lt; 1 means real-time.</a:t>
            </a:r>
          </a:p>
          <a:p>
            <a:pPr lvl="1">
              <a:buFont typeface="Wingdings" panose="05000000000000000000" pitchFamily="2" charset="2"/>
              <a:buChar char="Ø"/>
            </a:pPr>
            <a:endParaRPr lang="en-US" b="1" i="1" u="sng" dirty="0"/>
          </a:p>
          <a:p>
            <a:pPr marL="0" indent="0">
              <a:buNone/>
            </a:pPr>
            <a:r>
              <a:rPr lang="en-IN" b="1" dirty="0"/>
              <a:t>Speaker </a:t>
            </a:r>
            <a:r>
              <a:rPr lang="en-IN" b="1" dirty="0" err="1"/>
              <a:t>Diarization</a:t>
            </a:r>
            <a:endParaRPr lang="en-IN" b="1" dirty="0"/>
          </a:p>
          <a:p>
            <a:pPr lvl="1">
              <a:buFont typeface="Wingdings" panose="05000000000000000000" pitchFamily="2" charset="2"/>
              <a:buChar char="Ø"/>
            </a:pPr>
            <a:r>
              <a:rPr lang="en-US" b="1" dirty="0" err="1"/>
              <a:t>Diarization</a:t>
            </a:r>
            <a:r>
              <a:rPr lang="en-US" b="1" dirty="0"/>
              <a:t> Error Rate (DER):</a:t>
            </a:r>
            <a:r>
              <a:rPr lang="en-US" dirty="0"/>
              <a:t> A single metric that combines missed speech, false alarms, and speaker confusion.</a:t>
            </a:r>
            <a:endParaRPr lang="en-IN" b="1" dirty="0"/>
          </a:p>
        </p:txBody>
      </p:sp>
      <p:pic>
        <p:nvPicPr>
          <p:cNvPr id="8" name="Picture 7">
            <a:extLst>
              <a:ext uri="{FF2B5EF4-FFF2-40B4-BE49-F238E27FC236}">
                <a16:creationId xmlns:a16="http://schemas.microsoft.com/office/drawing/2014/main" id="{C2F00A1C-A8DF-B1D1-7500-C7140E08AA2D}"/>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3368747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8488-F93B-7059-ADE4-32F0A93F0043}"/>
              </a:ext>
            </a:extLst>
          </p:cNvPr>
          <p:cNvSpPr>
            <a:spLocks noGrp="1"/>
          </p:cNvSpPr>
          <p:nvPr>
            <p:ph type="title"/>
          </p:nvPr>
        </p:nvSpPr>
        <p:spPr>
          <a:xfrm>
            <a:off x="627888" y="383413"/>
            <a:ext cx="10515600" cy="1325563"/>
          </a:xfrm>
        </p:spPr>
        <p:txBody>
          <a:bodyPr/>
          <a:lstStyle/>
          <a:p>
            <a:r>
              <a:rPr lang="en-IN" dirty="0"/>
              <a:t>Partial demonstration:</a:t>
            </a:r>
          </a:p>
        </p:txBody>
      </p:sp>
      <p:sp>
        <p:nvSpPr>
          <p:cNvPr id="3" name="Content Placeholder 2">
            <a:extLst>
              <a:ext uri="{FF2B5EF4-FFF2-40B4-BE49-F238E27FC236}">
                <a16:creationId xmlns:a16="http://schemas.microsoft.com/office/drawing/2014/main" id="{A2CEDFF0-C83D-C88F-97E0-5835DC62238C}"/>
              </a:ext>
            </a:extLst>
          </p:cNvPr>
          <p:cNvSpPr>
            <a:spLocks noGrp="1"/>
          </p:cNvSpPr>
          <p:nvPr>
            <p:ph idx="1"/>
          </p:nvPr>
        </p:nvSpPr>
        <p:spPr>
          <a:xfrm>
            <a:off x="710184" y="1898777"/>
            <a:ext cx="10515600" cy="4351338"/>
          </a:xfrm>
        </p:spPr>
        <p:txBody>
          <a:bodyPr>
            <a:normAutofit fontScale="55000" lnSpcReduction="20000"/>
          </a:bodyPr>
          <a:lstStyle/>
          <a:p>
            <a:pPr marL="0" indent="0">
              <a:buNone/>
            </a:pPr>
            <a:r>
              <a:rPr lang="en-IN" sz="5100" dirty="0"/>
              <a:t>STEP 1: Audio Capturing:</a:t>
            </a:r>
          </a:p>
          <a:p>
            <a:pPr marL="0" indent="0">
              <a:buNone/>
            </a:pPr>
            <a:r>
              <a:rPr lang="en-US" sz="3600" b="1" dirty="0"/>
              <a:t>Device Selection:</a:t>
            </a:r>
            <a:r>
              <a:rPr lang="en-US" sz="3600" dirty="0"/>
              <a:t> The program identifies all available audio devices, including microphones and system audio sources ("Stereo Mix," WASAPI devices), enabling the user to choose their input via a dropdown menu.</a:t>
            </a:r>
          </a:p>
          <a:p>
            <a:pPr marL="0" indent="0">
              <a:buNone/>
            </a:pPr>
            <a:r>
              <a:rPr lang="en-US" sz="3600" b="1" dirty="0"/>
              <a:t>Stream Initialization:</a:t>
            </a:r>
            <a:r>
              <a:rPr lang="en-US" sz="3600" dirty="0"/>
              <a:t> Clicking "Start Capture" opens a continuous audio stream set to 16,000 Hz sample rate and a single (mono) channel for a balance of quality and processing speed.</a:t>
            </a:r>
          </a:p>
          <a:p>
            <a:pPr marL="0" indent="0">
              <a:buNone/>
            </a:pPr>
            <a:r>
              <a:rPr lang="en-US" sz="3600" b="1" dirty="0"/>
              <a:t>Chunking:</a:t>
            </a:r>
            <a:r>
              <a:rPr lang="en-US" sz="3600" dirty="0"/>
              <a:t> The audio stream is broken down into small, 250-millisecond chunks, a key technique for maintaining low latency and real-time performance.</a:t>
            </a:r>
          </a:p>
          <a:p>
            <a:pPr marL="0" indent="0">
              <a:buNone/>
            </a:pPr>
            <a:r>
              <a:rPr lang="en-US" sz="3600" b="1" dirty="0"/>
              <a:t>Callback Function:</a:t>
            </a:r>
            <a:r>
              <a:rPr lang="en-US" sz="3600" dirty="0"/>
              <a:t> An </a:t>
            </a:r>
            <a:r>
              <a:rPr lang="en-US" sz="3600" dirty="0" err="1"/>
              <a:t>audio_callback</a:t>
            </a:r>
            <a:r>
              <a:rPr lang="en-US" sz="3600" dirty="0"/>
              <a:t>() function runs for every new audio chunk, performing immediate tasks like stereo-to-mono conversion and measuring loudness (RMS energy).</a:t>
            </a:r>
          </a:p>
          <a:p>
            <a:pPr marL="0" indent="0">
              <a:buNone/>
            </a:pPr>
            <a:r>
              <a:rPr lang="en-US" sz="3600" b="1" dirty="0"/>
              <a:t>Queueing:</a:t>
            </a:r>
            <a:r>
              <a:rPr lang="en-US" sz="3600" dirty="0"/>
              <a:t> Each processed audio chunk is placed into a queue, acting as a buffer to hold the data for more intensive tasks like transcription and </a:t>
            </a:r>
            <a:r>
              <a:rPr lang="en-US" sz="3600" dirty="0" err="1"/>
              <a:t>diarization</a:t>
            </a:r>
            <a:r>
              <a:rPr lang="en-US" sz="3600" dirty="0"/>
              <a:t> without interrupting the live audio capture.</a:t>
            </a:r>
            <a:r>
              <a:rPr lang="en-IN" sz="3600" dirty="0"/>
              <a:t>   </a:t>
            </a:r>
            <a:br>
              <a:rPr lang="en-IN" sz="3600" dirty="0"/>
            </a:br>
            <a:endParaRPr lang="en-IN" sz="3600" dirty="0"/>
          </a:p>
        </p:txBody>
      </p:sp>
    </p:spTree>
    <p:extLst>
      <p:ext uri="{BB962C8B-B14F-4D97-AF65-F5344CB8AC3E}">
        <p14:creationId xmlns:p14="http://schemas.microsoft.com/office/powerpoint/2010/main" val="376624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1312-11E1-DC85-A841-7454F57F9709}"/>
              </a:ext>
            </a:extLst>
          </p:cNvPr>
          <p:cNvSpPr>
            <a:spLocks noGrp="1"/>
          </p:cNvSpPr>
          <p:nvPr>
            <p:ph type="title"/>
          </p:nvPr>
        </p:nvSpPr>
        <p:spPr>
          <a:xfrm>
            <a:off x="838200" y="365125"/>
            <a:ext cx="10515600" cy="1088771"/>
          </a:xfrm>
        </p:spPr>
        <p:txBody>
          <a:bodyPr/>
          <a:lstStyle/>
          <a:p>
            <a:r>
              <a:rPr lang="en-IN" dirty="0"/>
              <a:t>Partial demonstration:</a:t>
            </a:r>
          </a:p>
        </p:txBody>
      </p:sp>
      <p:sp>
        <p:nvSpPr>
          <p:cNvPr id="3" name="Content Placeholder 2">
            <a:extLst>
              <a:ext uri="{FF2B5EF4-FFF2-40B4-BE49-F238E27FC236}">
                <a16:creationId xmlns:a16="http://schemas.microsoft.com/office/drawing/2014/main" id="{2B5F5F68-6D48-C688-E165-4228C97E566D}"/>
              </a:ext>
            </a:extLst>
          </p:cNvPr>
          <p:cNvSpPr>
            <a:spLocks noGrp="1"/>
          </p:cNvSpPr>
          <p:nvPr>
            <p:ph idx="1"/>
          </p:nvPr>
        </p:nvSpPr>
        <p:spPr/>
        <p:txBody>
          <a:bodyPr/>
          <a:lstStyle/>
          <a:p>
            <a:pPr marL="0" indent="0">
              <a:buNone/>
            </a:pPr>
            <a:r>
              <a:rPr lang="en-IN" b="1" dirty="0"/>
              <a:t>STEP 2: Audio Preprocessing:</a:t>
            </a:r>
          </a:p>
          <a:p>
            <a:r>
              <a:rPr lang="en-IN" dirty="0"/>
              <a:t>Convert Stereo to Mono</a:t>
            </a:r>
          </a:p>
          <a:p>
            <a:r>
              <a:rPr lang="en-IN" dirty="0"/>
              <a:t>Chunking</a:t>
            </a:r>
          </a:p>
          <a:p>
            <a:r>
              <a:rPr lang="en-IN" dirty="0"/>
              <a:t>Normalization</a:t>
            </a:r>
          </a:p>
          <a:p>
            <a:r>
              <a:rPr lang="en-US" b="1" dirty="0"/>
              <a:t>Voice Activity Detection (VAD):</a:t>
            </a:r>
            <a:r>
              <a:rPr lang="en-US" dirty="0"/>
              <a:t> The system uses an energy threshold to differentiate between silence and actual speech. </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0730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48B9-A4DE-9BCF-ABD0-67BCF33D61DC}"/>
              </a:ext>
            </a:extLst>
          </p:cNvPr>
          <p:cNvSpPr>
            <a:spLocks noGrp="1"/>
          </p:cNvSpPr>
          <p:nvPr>
            <p:ph type="title"/>
          </p:nvPr>
        </p:nvSpPr>
        <p:spPr/>
        <p:txBody>
          <a:bodyPr/>
          <a:lstStyle/>
          <a:p>
            <a:r>
              <a:rPr lang="en-IN" dirty="0"/>
              <a:t>Partial demonstration:</a:t>
            </a:r>
          </a:p>
        </p:txBody>
      </p:sp>
      <p:sp>
        <p:nvSpPr>
          <p:cNvPr id="3" name="Content Placeholder 2">
            <a:extLst>
              <a:ext uri="{FF2B5EF4-FFF2-40B4-BE49-F238E27FC236}">
                <a16:creationId xmlns:a16="http://schemas.microsoft.com/office/drawing/2014/main" id="{01475326-2DB5-777D-6BC3-9C44BA360153}"/>
              </a:ext>
            </a:extLst>
          </p:cNvPr>
          <p:cNvSpPr>
            <a:spLocks noGrp="1"/>
          </p:cNvSpPr>
          <p:nvPr>
            <p:ph idx="1"/>
          </p:nvPr>
        </p:nvSpPr>
        <p:spPr>
          <a:xfrm>
            <a:off x="838200" y="1506221"/>
            <a:ext cx="10515600" cy="4217924"/>
          </a:xfrm>
        </p:spPr>
        <p:txBody>
          <a:bodyPr>
            <a:normAutofit/>
          </a:bodyPr>
          <a:lstStyle/>
          <a:p>
            <a:pPr marL="0" indent="0">
              <a:buNone/>
            </a:pPr>
            <a:r>
              <a:rPr lang="en-IN" sz="3500" b="1" dirty="0"/>
              <a:t>STEP 3: Transcription (Speech-to-Text):</a:t>
            </a:r>
          </a:p>
          <a:p>
            <a:pPr marL="0" indent="0">
              <a:buNone/>
            </a:pPr>
            <a:r>
              <a:rPr lang="en-US" sz="2400" dirty="0"/>
              <a:t>The audio chunk with speech is sent to </a:t>
            </a:r>
            <a:r>
              <a:rPr lang="en-US" sz="2400" b="1" dirty="0"/>
              <a:t>Google Speech Recognition</a:t>
            </a:r>
            <a:r>
              <a:rPr lang="en-US" sz="2400" dirty="0"/>
              <a:t>.</a:t>
            </a:r>
          </a:p>
          <a:p>
            <a:pPr marL="0" indent="0">
              <a:buNone/>
            </a:pPr>
            <a:r>
              <a:rPr lang="en-US" sz="2400" b="1" dirty="0"/>
              <a:t>Input Audio:</a:t>
            </a:r>
            <a:r>
              <a:rPr lang="en-US" sz="2400" dirty="0"/>
              <a:t> The system receives small, pre-processed chunks of speech.</a:t>
            </a:r>
          </a:p>
          <a:p>
            <a:pPr marL="457200" lvl="1" indent="0">
              <a:buNone/>
            </a:pPr>
            <a:r>
              <a:rPr lang="en-US" b="1" dirty="0"/>
              <a:t>			Example:</a:t>
            </a:r>
            <a:r>
              <a:rPr lang="en-US" dirty="0"/>
              <a:t> The user says, "How are you today?“</a:t>
            </a:r>
          </a:p>
          <a:p>
            <a:pPr marL="0" indent="0">
              <a:buNone/>
            </a:pPr>
            <a:r>
              <a:rPr lang="en-US" sz="2400" b="1" dirty="0"/>
              <a:t>Feature Extraction:</a:t>
            </a:r>
            <a:r>
              <a:rPr lang="en-US" sz="2400" dirty="0"/>
              <a:t> The raw audio is converted into spectrograms, which are visual representations of sound frequencies over time.</a:t>
            </a:r>
            <a:br>
              <a:rPr lang="en-US" sz="2400" dirty="0"/>
            </a:br>
            <a:r>
              <a:rPr lang="en-US" sz="2400" b="1" dirty="0"/>
              <a:t>Example:</a:t>
            </a:r>
            <a:r>
              <a:rPr lang="en-US" sz="2400" dirty="0"/>
              <a:t> The system creates a "heatmap" showing the distinct frequency patterns for the sounds of "H," "ow," "are," "you," "to," "day.“</a:t>
            </a:r>
            <a:br>
              <a:rPr lang="en-US" sz="2400" dirty="0"/>
            </a:br>
            <a:endParaRPr lang="en-IN" sz="2400" dirty="0"/>
          </a:p>
        </p:txBody>
      </p:sp>
    </p:spTree>
    <p:extLst>
      <p:ext uri="{BB962C8B-B14F-4D97-AF65-F5344CB8AC3E}">
        <p14:creationId xmlns:p14="http://schemas.microsoft.com/office/powerpoint/2010/main" val="3191129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C7F6-F88B-C1B0-ABFF-1AF2EAD0EA6F}"/>
              </a:ext>
            </a:extLst>
          </p:cNvPr>
          <p:cNvSpPr>
            <a:spLocks noGrp="1"/>
          </p:cNvSpPr>
          <p:nvPr>
            <p:ph type="title"/>
          </p:nvPr>
        </p:nvSpPr>
        <p:spPr>
          <a:xfrm>
            <a:off x="710184" y="681037"/>
            <a:ext cx="10515600" cy="1325563"/>
          </a:xfrm>
        </p:spPr>
        <p:txBody>
          <a:bodyPr/>
          <a:lstStyle/>
          <a:p>
            <a:r>
              <a:rPr lang="en-IN" b="1" dirty="0"/>
              <a:t>STEP 3: Transcription (Speech-to-Text):</a:t>
            </a:r>
            <a:br>
              <a:rPr lang="en-IN" b="1" dirty="0"/>
            </a:br>
            <a:endParaRPr lang="en-IN" dirty="0"/>
          </a:p>
        </p:txBody>
      </p:sp>
      <p:sp>
        <p:nvSpPr>
          <p:cNvPr id="3" name="Content Placeholder 2">
            <a:extLst>
              <a:ext uri="{FF2B5EF4-FFF2-40B4-BE49-F238E27FC236}">
                <a16:creationId xmlns:a16="http://schemas.microsoft.com/office/drawing/2014/main" id="{F4DA6F4A-8C18-9AD4-79B0-EFBCADC8BCE8}"/>
              </a:ext>
            </a:extLst>
          </p:cNvPr>
          <p:cNvSpPr>
            <a:spLocks noGrp="1"/>
          </p:cNvSpPr>
          <p:nvPr>
            <p:ph idx="1"/>
          </p:nvPr>
        </p:nvSpPr>
        <p:spPr>
          <a:xfrm>
            <a:off x="838200" y="1679321"/>
            <a:ext cx="10515600" cy="4351338"/>
          </a:xfrm>
        </p:spPr>
        <p:txBody>
          <a:bodyPr>
            <a:normAutofit/>
          </a:bodyPr>
          <a:lstStyle/>
          <a:p>
            <a:pPr marL="0" indent="0">
              <a:buNone/>
            </a:pPr>
            <a:r>
              <a:rPr lang="en-US" sz="2400" b="1" dirty="0"/>
              <a:t>Acoustic Model:</a:t>
            </a:r>
            <a:r>
              <a:rPr lang="en-US" sz="2400" dirty="0"/>
              <a:t> The acoustic model analyzes the spectrogram and matches the sound patterns to phonemes or letters.</a:t>
            </a:r>
            <a:br>
              <a:rPr lang="en-US" sz="2400" dirty="0"/>
            </a:br>
            <a:r>
              <a:rPr lang="en-US" sz="2400" b="1" dirty="0"/>
              <a:t>Example:</a:t>
            </a:r>
            <a:r>
              <a:rPr lang="en-US" sz="2400" dirty="0"/>
              <a:t> The model recognizes the sound "h-ow" and associates it with the word "how.“</a:t>
            </a:r>
            <a:br>
              <a:rPr lang="en-US" sz="2400" dirty="0"/>
            </a:br>
            <a:r>
              <a:rPr lang="en-US" sz="2400" b="1" dirty="0"/>
              <a:t>Language Model:</a:t>
            </a:r>
            <a:r>
              <a:rPr lang="en-US" sz="2400" dirty="0"/>
              <a:t> The language model applies grammatical rules to ensure the output makes sense in a natural language.</a:t>
            </a:r>
            <a:br>
              <a:rPr lang="en-US" sz="2400" dirty="0"/>
            </a:br>
            <a:r>
              <a:rPr lang="en-US" sz="2400" b="1" dirty="0"/>
              <a:t>Example:</a:t>
            </a:r>
            <a:r>
              <a:rPr lang="en-US" sz="2400" dirty="0"/>
              <a:t> The acoustic model might initially detect "are" and "you" as "r" and "u," but the language model corrects this to the grammatically correct phrase "are you."</a:t>
            </a:r>
            <a:br>
              <a:rPr lang="en-US" sz="2400" dirty="0"/>
            </a:br>
            <a:r>
              <a:rPr lang="en-US" sz="2400" b="1" dirty="0"/>
              <a:t>Final Transcript:</a:t>
            </a:r>
            <a:r>
              <a:rPr lang="en-US" sz="2400" dirty="0"/>
              <a:t> The outputs from both models are combined to generate the most probable and accurate text transcript.</a:t>
            </a:r>
            <a:br>
              <a:rPr lang="en-US" sz="2400" dirty="0"/>
            </a:br>
            <a:r>
              <a:rPr lang="en-US" sz="2400" b="1" dirty="0"/>
              <a:t>Example:</a:t>
            </a:r>
            <a:r>
              <a:rPr lang="en-US" sz="2400" dirty="0"/>
              <a:t> The final output is the full, correct sentence: "How are you today?"</a:t>
            </a:r>
            <a:endParaRPr lang="en-IN" sz="2400" dirty="0"/>
          </a:p>
          <a:p>
            <a:endParaRPr lang="en-IN" dirty="0"/>
          </a:p>
        </p:txBody>
      </p:sp>
    </p:spTree>
    <p:extLst>
      <p:ext uri="{BB962C8B-B14F-4D97-AF65-F5344CB8AC3E}">
        <p14:creationId xmlns:p14="http://schemas.microsoft.com/office/powerpoint/2010/main" val="2215137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F895-11E8-303B-FEDF-7700BDDA648A}"/>
              </a:ext>
            </a:extLst>
          </p:cNvPr>
          <p:cNvSpPr>
            <a:spLocks noGrp="1"/>
          </p:cNvSpPr>
          <p:nvPr>
            <p:ph type="title"/>
          </p:nvPr>
        </p:nvSpPr>
        <p:spPr/>
        <p:txBody>
          <a:bodyPr/>
          <a:lstStyle/>
          <a:p>
            <a:r>
              <a:rPr lang="en-IN" dirty="0"/>
              <a:t>Partial demonstration:</a:t>
            </a:r>
          </a:p>
        </p:txBody>
      </p:sp>
      <p:sp>
        <p:nvSpPr>
          <p:cNvPr id="3" name="Content Placeholder 2">
            <a:extLst>
              <a:ext uri="{FF2B5EF4-FFF2-40B4-BE49-F238E27FC236}">
                <a16:creationId xmlns:a16="http://schemas.microsoft.com/office/drawing/2014/main" id="{8A8E3E33-67F5-28E9-E9A4-0E8C081EAA73}"/>
              </a:ext>
            </a:extLst>
          </p:cNvPr>
          <p:cNvSpPr>
            <a:spLocks noGrp="1"/>
          </p:cNvSpPr>
          <p:nvPr>
            <p:ph idx="1"/>
          </p:nvPr>
        </p:nvSpPr>
        <p:spPr>
          <a:xfrm>
            <a:off x="838200" y="1154334"/>
            <a:ext cx="10515600" cy="4768787"/>
          </a:xfrm>
        </p:spPr>
        <p:txBody>
          <a:bodyPr>
            <a:normAutofit fontScale="77500" lnSpcReduction="20000"/>
          </a:bodyPr>
          <a:lstStyle/>
          <a:p>
            <a:pPr marL="0" indent="0">
              <a:buNone/>
            </a:pPr>
            <a:endParaRPr lang="en-IN" sz="3800" b="1" dirty="0"/>
          </a:p>
          <a:p>
            <a:pPr marL="0" indent="0">
              <a:buNone/>
            </a:pPr>
            <a:r>
              <a:rPr lang="en-IN" sz="3800" b="1" dirty="0"/>
              <a:t>STEP 4: Speaker </a:t>
            </a:r>
            <a:r>
              <a:rPr lang="en-IN" sz="3800" b="1" dirty="0" err="1"/>
              <a:t>Diarization</a:t>
            </a:r>
            <a:r>
              <a:rPr lang="en-IN" sz="3800" b="1" dirty="0"/>
              <a:t>:</a:t>
            </a:r>
          </a:p>
          <a:p>
            <a:pPr marL="0" indent="0">
              <a:buNone/>
            </a:pPr>
            <a:r>
              <a:rPr lang="en-US" dirty="0"/>
              <a:t>Speaker </a:t>
            </a:r>
            <a:r>
              <a:rPr lang="en-US" dirty="0" err="1"/>
              <a:t>diarization</a:t>
            </a:r>
            <a:r>
              <a:rPr lang="en-US" dirty="0"/>
              <a:t> is the process of identifying and labeling different speakers in an audio recording. It answers the question, "Who is speaking?”</a:t>
            </a:r>
          </a:p>
          <a:p>
            <a:pPr marL="0" indent="0">
              <a:buNone/>
            </a:pPr>
            <a:r>
              <a:rPr lang="en-US" b="1" dirty="0"/>
              <a:t>Voice Fingerprints:</a:t>
            </a:r>
            <a:r>
              <a:rPr lang="en-US" dirty="0"/>
              <a:t> The system creates unique voice profiles by analyzing each person's specific pitch, tone, and speed.</a:t>
            </a:r>
          </a:p>
          <a:p>
            <a:pPr marL="0" indent="0">
              <a:buNone/>
            </a:pPr>
            <a:r>
              <a:rPr lang="en-US" b="1" dirty="0"/>
              <a:t>Audio Segmentation:</a:t>
            </a:r>
            <a:r>
              <a:rPr lang="en-US" dirty="0"/>
              <a:t> The conversation is automatically split into small, manageable audio chunks of a few seconds each.</a:t>
            </a:r>
          </a:p>
          <a:p>
            <a:pPr marL="0" indent="0">
              <a:buNone/>
            </a:pPr>
            <a:r>
              <a:rPr lang="en-US" b="1" dirty="0"/>
              <a:t>Clustering:</a:t>
            </a:r>
            <a:r>
              <a:rPr lang="en-US" dirty="0"/>
              <a:t> Audio chunks with similar voice patterns are grouped together to identify distinct speakers.</a:t>
            </a:r>
          </a:p>
          <a:p>
            <a:pPr marL="0" indent="0">
              <a:buNone/>
            </a:pPr>
            <a:r>
              <a:rPr lang="en-US" b="1" dirty="0"/>
              <a:t>Speaker Labeling:</a:t>
            </a:r>
            <a:r>
              <a:rPr lang="en-US" dirty="0"/>
              <a:t> The program assigns labels like "Speaker 1" and "Speaker 2" and links the transcribed text to the correct speaker.</a:t>
            </a:r>
            <a:br>
              <a:rPr lang="en-US" dirty="0"/>
            </a:br>
            <a:endParaRPr lang="en-IN" dirty="0"/>
          </a:p>
          <a:p>
            <a:pPr marL="0" indent="0">
              <a:buNone/>
            </a:pPr>
            <a:br>
              <a:rPr lang="en-IN" b="1" dirty="0"/>
            </a:br>
            <a:endParaRPr lang="en-IN" dirty="0"/>
          </a:p>
        </p:txBody>
      </p:sp>
    </p:spTree>
    <p:extLst>
      <p:ext uri="{BB962C8B-B14F-4D97-AF65-F5344CB8AC3E}">
        <p14:creationId xmlns:p14="http://schemas.microsoft.com/office/powerpoint/2010/main" val="1758447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30AC-796E-8589-33F2-95199ECA2C6A}"/>
              </a:ext>
            </a:extLst>
          </p:cNvPr>
          <p:cNvSpPr>
            <a:spLocks noGrp="1"/>
          </p:cNvSpPr>
          <p:nvPr>
            <p:ph type="title"/>
          </p:nvPr>
        </p:nvSpPr>
        <p:spPr/>
        <p:txBody>
          <a:bodyPr/>
          <a:lstStyle/>
          <a:p>
            <a:r>
              <a:rPr lang="en-IN" dirty="0"/>
              <a:t>Partial demonstration:</a:t>
            </a:r>
          </a:p>
        </p:txBody>
      </p:sp>
      <p:sp>
        <p:nvSpPr>
          <p:cNvPr id="3" name="Content Placeholder 2">
            <a:extLst>
              <a:ext uri="{FF2B5EF4-FFF2-40B4-BE49-F238E27FC236}">
                <a16:creationId xmlns:a16="http://schemas.microsoft.com/office/drawing/2014/main" id="{65390114-9DD7-41A7-DC28-06FB3CE0DA5B}"/>
              </a:ext>
            </a:extLst>
          </p:cNvPr>
          <p:cNvSpPr>
            <a:spLocks noGrp="1"/>
          </p:cNvSpPr>
          <p:nvPr>
            <p:ph idx="1"/>
          </p:nvPr>
        </p:nvSpPr>
        <p:spPr>
          <a:xfrm>
            <a:off x="838200" y="1380744"/>
            <a:ext cx="10515600" cy="4661282"/>
          </a:xfrm>
        </p:spPr>
        <p:txBody>
          <a:bodyPr>
            <a:normAutofit fontScale="25000" lnSpcReduction="20000"/>
          </a:bodyPr>
          <a:lstStyle/>
          <a:p>
            <a:pPr marL="0" indent="0">
              <a:buNone/>
            </a:pPr>
            <a:endParaRPr lang="en-IN" sz="6700" b="1" dirty="0"/>
          </a:p>
          <a:p>
            <a:pPr marL="0" indent="0">
              <a:buNone/>
            </a:pPr>
            <a:r>
              <a:rPr lang="en-IN" sz="11200" b="1" dirty="0"/>
              <a:t>STEP 5: Event Detection:</a:t>
            </a:r>
          </a:p>
          <a:p>
            <a:pPr marL="0" indent="0">
              <a:buNone/>
            </a:pPr>
            <a:endParaRPr lang="en-IN" sz="5800" b="1" dirty="0"/>
          </a:p>
          <a:p>
            <a:pPr>
              <a:buFont typeface="Wingdings" panose="05000000000000000000" pitchFamily="2" charset="2"/>
              <a:buChar char="§"/>
            </a:pPr>
            <a:r>
              <a:rPr lang="en-US" sz="9600" dirty="0"/>
              <a:t>The system identifies and labels significant non-speech sounds, such as laughter, music, or alarms.</a:t>
            </a:r>
          </a:p>
          <a:p>
            <a:pPr>
              <a:buFont typeface="Wingdings" panose="05000000000000000000" pitchFamily="2" charset="2"/>
              <a:buChar char="§"/>
            </a:pPr>
            <a:r>
              <a:rPr lang="en-US" sz="9600" dirty="0"/>
              <a:t>The audio is processed by </a:t>
            </a:r>
            <a:r>
              <a:rPr lang="en-US" sz="9600" dirty="0" err="1"/>
              <a:t>YAMNet</a:t>
            </a:r>
            <a:r>
              <a:rPr lang="en-US" sz="9600" dirty="0"/>
              <a:t>, a Google machine learning model specifically trained to recognize a vast range of everyday sounds.</a:t>
            </a:r>
          </a:p>
          <a:p>
            <a:pPr>
              <a:buFont typeface="Wingdings" panose="05000000000000000000" pitchFamily="2" charset="2"/>
              <a:buChar char="§"/>
            </a:pPr>
            <a:r>
              <a:rPr lang="en-US" sz="9600" dirty="0"/>
              <a:t>The model compares the incoming audio to its database of known sounds and provides a confidence score for potential matches.</a:t>
            </a:r>
          </a:p>
          <a:p>
            <a:pPr>
              <a:buFont typeface="Wingdings" panose="05000000000000000000" pitchFamily="2" charset="2"/>
              <a:buChar char="§"/>
            </a:pPr>
            <a:r>
              <a:rPr lang="en-US" sz="9600" dirty="0"/>
              <a:t>Sounds with a sufficiently high confidence score are identified and marked as detected events.</a:t>
            </a:r>
          </a:p>
          <a:p>
            <a:pPr>
              <a:buFont typeface="Wingdings" panose="05000000000000000000" pitchFamily="2" charset="2"/>
              <a:buChar char="§"/>
            </a:pPr>
            <a:r>
              <a:rPr lang="en-US" sz="9600" dirty="0"/>
              <a:t>Each detected event is assigned an emoji and a descriptive label, which is then added to the final transcript.</a:t>
            </a:r>
            <a:endParaRPr lang="en-IN" sz="9600" b="1" dirty="0"/>
          </a:p>
          <a:p>
            <a:pPr marL="0" indent="0">
              <a:buNone/>
            </a:pPr>
            <a:br>
              <a:rPr lang="en-US" sz="9600" dirty="0"/>
            </a:br>
            <a:br>
              <a:rPr lang="en-US" sz="4400" dirty="0"/>
            </a:br>
            <a:br>
              <a:rPr lang="en-US" dirty="0"/>
            </a:br>
            <a:br>
              <a:rPr lang="en-US" dirty="0"/>
            </a:br>
            <a:endParaRPr lang="en-IN" dirty="0"/>
          </a:p>
        </p:txBody>
      </p:sp>
    </p:spTree>
    <p:extLst>
      <p:ext uri="{BB962C8B-B14F-4D97-AF65-F5344CB8AC3E}">
        <p14:creationId xmlns:p14="http://schemas.microsoft.com/office/powerpoint/2010/main" val="3917927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B6F6-09EA-DE90-CB24-F39C2D46743B}"/>
              </a:ext>
            </a:extLst>
          </p:cNvPr>
          <p:cNvSpPr>
            <a:spLocks noGrp="1"/>
          </p:cNvSpPr>
          <p:nvPr>
            <p:ph type="title"/>
          </p:nvPr>
        </p:nvSpPr>
        <p:spPr/>
        <p:txBody>
          <a:bodyPr/>
          <a:lstStyle/>
          <a:p>
            <a:r>
              <a:rPr lang="en-IN" dirty="0"/>
              <a:t>Partial demonstration:</a:t>
            </a:r>
          </a:p>
        </p:txBody>
      </p:sp>
      <p:pic>
        <p:nvPicPr>
          <p:cNvPr id="5" name="Content Placeholder 4">
            <a:extLst>
              <a:ext uri="{FF2B5EF4-FFF2-40B4-BE49-F238E27FC236}">
                <a16:creationId xmlns:a16="http://schemas.microsoft.com/office/drawing/2014/main" id="{0FCBAE66-F1A3-41D9-4C0E-041083EA049D}"/>
              </a:ext>
            </a:extLst>
          </p:cNvPr>
          <p:cNvPicPr>
            <a:picLocks noGrp="1" noChangeAspect="1"/>
          </p:cNvPicPr>
          <p:nvPr>
            <p:ph idx="1"/>
          </p:nvPr>
        </p:nvPicPr>
        <p:blipFill>
          <a:blip r:embed="rId2"/>
          <a:stretch>
            <a:fillRect/>
          </a:stretch>
        </p:blipFill>
        <p:spPr>
          <a:xfrm>
            <a:off x="676656" y="1371600"/>
            <a:ext cx="7205472" cy="5001768"/>
          </a:xfrm>
          <a:prstGeom prst="rect">
            <a:avLst/>
          </a:prstGeom>
        </p:spPr>
      </p:pic>
      <p:pic>
        <p:nvPicPr>
          <p:cNvPr id="7" name="Picture 6">
            <a:extLst>
              <a:ext uri="{FF2B5EF4-FFF2-40B4-BE49-F238E27FC236}">
                <a16:creationId xmlns:a16="http://schemas.microsoft.com/office/drawing/2014/main" id="{0BF8AA18-3DBF-61F2-726F-A753AB240ADC}"/>
              </a:ext>
            </a:extLst>
          </p:cNvPr>
          <p:cNvPicPr>
            <a:picLocks noChangeAspect="1"/>
          </p:cNvPicPr>
          <p:nvPr/>
        </p:nvPicPr>
        <p:blipFill>
          <a:blip r:embed="rId3"/>
          <a:stretch>
            <a:fillRect/>
          </a:stretch>
        </p:blipFill>
        <p:spPr>
          <a:xfrm>
            <a:off x="7882128" y="1462785"/>
            <a:ext cx="4309872" cy="2633727"/>
          </a:xfrm>
          <a:prstGeom prst="rect">
            <a:avLst/>
          </a:prstGeom>
        </p:spPr>
      </p:pic>
    </p:spTree>
    <p:extLst>
      <p:ext uri="{BB962C8B-B14F-4D97-AF65-F5344CB8AC3E}">
        <p14:creationId xmlns:p14="http://schemas.microsoft.com/office/powerpoint/2010/main" val="57047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4DE9-7DF5-D8A0-8933-BA682BFF03A1}"/>
              </a:ext>
            </a:extLst>
          </p:cNvPr>
          <p:cNvSpPr>
            <a:spLocks noGrp="1"/>
          </p:cNvSpPr>
          <p:nvPr>
            <p:ph type="title"/>
          </p:nvPr>
        </p:nvSpPr>
        <p:spPr/>
        <p:txBody>
          <a:bodyPr/>
          <a:lstStyle/>
          <a:p>
            <a:r>
              <a:rPr lang="en-US" b="1" dirty="0">
                <a:latin typeface="Bahnschrift" panose="020B0502040204020203" pitchFamily="34" charset="0"/>
              </a:rPr>
              <a:t>Motivation</a:t>
            </a:r>
            <a:endParaRPr lang="en-IN" b="1" dirty="0">
              <a:latin typeface="Bahnschrift" panose="020B0502040204020203" pitchFamily="34" charset="0"/>
            </a:endParaRPr>
          </a:p>
        </p:txBody>
      </p:sp>
      <p:sp>
        <p:nvSpPr>
          <p:cNvPr id="3" name="Content Placeholder 2">
            <a:extLst>
              <a:ext uri="{FF2B5EF4-FFF2-40B4-BE49-F238E27FC236}">
                <a16:creationId xmlns:a16="http://schemas.microsoft.com/office/drawing/2014/main" id="{60E9E4A0-D6DA-FDD4-EFB0-BAC85CB4BFB1}"/>
              </a:ext>
            </a:extLst>
          </p:cNvPr>
          <p:cNvSpPr>
            <a:spLocks noGrp="1"/>
          </p:cNvSpPr>
          <p:nvPr>
            <p:ph idx="1"/>
          </p:nvPr>
        </p:nvSpPr>
        <p:spPr>
          <a:xfrm>
            <a:off x="838200" y="1470025"/>
            <a:ext cx="10515600" cy="4351338"/>
          </a:xfrm>
        </p:spPr>
        <p:txBody>
          <a:bodyPr>
            <a:normAutofit/>
          </a:bodyPr>
          <a:lstStyle/>
          <a:p>
            <a:pPr>
              <a:buFont typeface="Wingdings" panose="05000000000000000000" pitchFamily="2" charset="2"/>
              <a:buChar char="Ø"/>
            </a:pPr>
            <a:r>
              <a:rPr lang="en-US" sz="2400" dirty="0"/>
              <a:t>In an increasingly virtual and globalized world, real-time live captioning systems are essential tools for making communication accessible, inclusive, and </a:t>
            </a:r>
            <a:r>
              <a:rPr lang="en-US" sz="2400" dirty="0" err="1"/>
              <a:t>effective.This</a:t>
            </a:r>
            <a:r>
              <a:rPr lang="en-US" sz="2400" dirty="0"/>
              <a:t> project aims to empower users across diverse abilities and languages by providing seamless, accurate, and intelligent transcription and translation of all system audio from video calls to streaming media.</a:t>
            </a:r>
          </a:p>
          <a:p>
            <a:pPr>
              <a:buFont typeface="Wingdings" panose="05000000000000000000" pitchFamily="2" charset="2"/>
              <a:buChar char="Ø"/>
            </a:pPr>
            <a:r>
              <a:rPr lang="en-US" sz="2400" dirty="0"/>
              <a:t>Most importantly, it enables persons with hearing impairments or hearing defects to actively communicate and engage in conversations during calls, breaking down communication barriers and fostering true inclusion.</a:t>
            </a:r>
            <a:endParaRPr lang="en-IN" sz="2400" dirty="0"/>
          </a:p>
        </p:txBody>
      </p:sp>
      <p:pic>
        <p:nvPicPr>
          <p:cNvPr id="4" name="Picture 3">
            <a:extLst>
              <a:ext uri="{FF2B5EF4-FFF2-40B4-BE49-F238E27FC236}">
                <a16:creationId xmlns:a16="http://schemas.microsoft.com/office/drawing/2014/main" id="{477A8B74-B033-7E81-BD8A-67B7E97E1CA4}"/>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388869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950E-BBB7-D93E-8176-676065AFD181}"/>
              </a:ext>
            </a:extLst>
          </p:cNvPr>
          <p:cNvSpPr>
            <a:spLocks noGrp="1"/>
          </p:cNvSpPr>
          <p:nvPr>
            <p:ph type="title"/>
          </p:nvPr>
        </p:nvSpPr>
        <p:spPr/>
        <p:txBody>
          <a:bodyPr/>
          <a:lstStyle/>
          <a:p>
            <a:r>
              <a:rPr lang="en-US" b="1" dirty="0">
                <a:latin typeface="Bahnschrift" panose="020B0502040204020203" pitchFamily="34" charset="0"/>
              </a:rPr>
              <a:t>Conclusion</a:t>
            </a:r>
            <a:endParaRPr lang="en-IN" b="1" dirty="0">
              <a:latin typeface="Bahnschrift" panose="020B0502040204020203" pitchFamily="34" charset="0"/>
            </a:endParaRPr>
          </a:p>
        </p:txBody>
      </p:sp>
      <p:sp>
        <p:nvSpPr>
          <p:cNvPr id="3" name="Content Placeholder 2">
            <a:extLst>
              <a:ext uri="{FF2B5EF4-FFF2-40B4-BE49-F238E27FC236}">
                <a16:creationId xmlns:a16="http://schemas.microsoft.com/office/drawing/2014/main" id="{574F7931-B4BF-BF0E-F44C-0A010D295788}"/>
              </a:ext>
            </a:extLst>
          </p:cNvPr>
          <p:cNvSpPr>
            <a:spLocks noGrp="1"/>
          </p:cNvSpPr>
          <p:nvPr>
            <p:ph idx="1"/>
          </p:nvPr>
        </p:nvSpPr>
        <p:spPr/>
        <p:txBody>
          <a:bodyPr>
            <a:normAutofit/>
          </a:bodyPr>
          <a:lstStyle/>
          <a:p>
            <a:pPr marL="0" indent="0">
              <a:buNone/>
            </a:pPr>
            <a:r>
              <a:rPr lang="en-US" sz="2400" dirty="0"/>
              <a:t>This project is a real-time system that listens to all sounds from a computer, like video calls or media, and turns them into live captions. It can understand different languages, tell who is speaking, detect emotions in voices, and give summaries using AI. The goal is to help people, especially those with hearing difficulties, better understand and follow conversations. By combining tools like Whisper, </a:t>
            </a:r>
            <a:r>
              <a:rPr lang="en-US" sz="2400" dirty="0" err="1"/>
              <a:t>pyannote</a:t>
            </a:r>
            <a:r>
              <a:rPr lang="en-US" sz="2400" dirty="0"/>
              <a:t>-audio, and </a:t>
            </a:r>
            <a:r>
              <a:rPr lang="en-US" sz="2400" dirty="0" err="1"/>
              <a:t>SpeechBrain</a:t>
            </a:r>
            <a:r>
              <a:rPr lang="en-US" sz="2400" dirty="0"/>
              <a:t>, the system makes communication more clear, inclusive, and smart. In the future, it can be expanded to work with mobile apps, AR/VR, and more advanced AI assistants.</a:t>
            </a:r>
            <a:endParaRPr lang="en-IN" sz="2400" b="1" dirty="0"/>
          </a:p>
        </p:txBody>
      </p:sp>
      <p:pic>
        <p:nvPicPr>
          <p:cNvPr id="8" name="Picture 7">
            <a:extLst>
              <a:ext uri="{FF2B5EF4-FFF2-40B4-BE49-F238E27FC236}">
                <a16:creationId xmlns:a16="http://schemas.microsoft.com/office/drawing/2014/main" id="{F1E7CE9C-D932-BE76-B2B5-17FE56CD9987}"/>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3725213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52B1-FABD-21C2-14ED-58C7B4F6406E}"/>
              </a:ext>
            </a:extLst>
          </p:cNvPr>
          <p:cNvSpPr>
            <a:spLocks noGrp="1"/>
          </p:cNvSpPr>
          <p:nvPr>
            <p:ph type="title"/>
          </p:nvPr>
        </p:nvSpPr>
        <p:spPr/>
        <p:txBody>
          <a:bodyPr/>
          <a:lstStyle/>
          <a:p>
            <a:r>
              <a:rPr lang="en-IN" b="1" dirty="0">
                <a:latin typeface="Bahnschrift Condensed" panose="020B0502040204020203" pitchFamily="34" charset="0"/>
              </a:rPr>
              <a:t>Reference</a:t>
            </a:r>
          </a:p>
        </p:txBody>
      </p:sp>
      <p:sp>
        <p:nvSpPr>
          <p:cNvPr id="3" name="Content Placeholder 2">
            <a:extLst>
              <a:ext uri="{FF2B5EF4-FFF2-40B4-BE49-F238E27FC236}">
                <a16:creationId xmlns:a16="http://schemas.microsoft.com/office/drawing/2014/main" id="{258C5610-43A6-427B-B97F-FB2FACE8BDAA}"/>
              </a:ext>
            </a:extLst>
          </p:cNvPr>
          <p:cNvSpPr>
            <a:spLocks noGrp="1"/>
          </p:cNvSpPr>
          <p:nvPr>
            <p:ph idx="1"/>
          </p:nvPr>
        </p:nvSpPr>
        <p:spPr>
          <a:xfrm>
            <a:off x="838200" y="1249680"/>
            <a:ext cx="10515600" cy="4927283"/>
          </a:xfrm>
        </p:spPr>
        <p:txBody>
          <a:bodyPr>
            <a:normAutofit/>
          </a:bodyPr>
          <a:lstStyle/>
          <a:p>
            <a:r>
              <a:rPr lang="en-IN" sz="2000" dirty="0"/>
              <a:t>[1] </a:t>
            </a:r>
            <a:r>
              <a:rPr lang="en-IN" sz="20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Optimizing </a:t>
            </a:r>
            <a:r>
              <a:rPr lang="en-IN" sz="2000" b="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Vosk</a:t>
            </a:r>
            <a:r>
              <a:rPr lang="en-IN" sz="20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Models for Transcribing Educational Lectures in Real Time-</a:t>
            </a:r>
            <a:r>
              <a:rPr lang="en-US" dirty="0"/>
              <a:t> </a:t>
            </a:r>
            <a:r>
              <a:rPr lang="en-US" sz="2000" dirty="0"/>
              <a:t>Emma O, Mark W. Optimizing </a:t>
            </a:r>
            <a:r>
              <a:rPr lang="en-US" sz="2000" dirty="0" err="1"/>
              <a:t>Vosk</a:t>
            </a:r>
            <a:r>
              <a:rPr lang="en-US" sz="2000" dirty="0"/>
              <a:t> Models for Transcribing Educational Lectures in Real Time.</a:t>
            </a:r>
          </a:p>
          <a:p>
            <a:r>
              <a:rPr lang="en-US" sz="2000" dirty="0"/>
              <a:t>[2] </a:t>
            </a:r>
            <a:r>
              <a:rPr lang="en-IN" sz="2000" b="1" kern="100" dirty="0">
                <a:solidFill>
                  <a:srgbClr val="000000"/>
                </a:solidFill>
                <a:ea typeface="Calibri" panose="020F0502020204030204" pitchFamily="34" charset="0"/>
                <a:cs typeface="Times New Roman" panose="02020603050405020304" pitchFamily="18" charset="0"/>
              </a:rPr>
              <a:t>Improving Speech Recognition Accuracy Using Custom Language Models with the </a:t>
            </a:r>
            <a:r>
              <a:rPr lang="en-IN" sz="2000" b="1" kern="100" dirty="0" err="1">
                <a:solidFill>
                  <a:srgbClr val="000000"/>
                </a:solidFill>
                <a:ea typeface="Calibri" panose="020F0502020204030204" pitchFamily="34" charset="0"/>
                <a:cs typeface="Times New Roman" panose="02020603050405020304" pitchFamily="18" charset="0"/>
              </a:rPr>
              <a:t>Vosk</a:t>
            </a:r>
            <a:r>
              <a:rPr lang="en-IN" sz="2000" b="1" kern="100" dirty="0">
                <a:solidFill>
                  <a:srgbClr val="000000"/>
                </a:solidFill>
                <a:ea typeface="Calibri" panose="020F0502020204030204" pitchFamily="34" charset="0"/>
                <a:cs typeface="Times New Roman" panose="02020603050405020304" pitchFamily="18" charset="0"/>
              </a:rPr>
              <a:t> Toolkit- </a:t>
            </a:r>
            <a:r>
              <a:rPr lang="en-IN" sz="2000" dirty="0"/>
              <a:t>Soni AA. Improving Speech Recognition Accuracy Using Custom Language Models with the </a:t>
            </a:r>
            <a:r>
              <a:rPr lang="en-IN" sz="2000" dirty="0" err="1"/>
              <a:t>Vosk</a:t>
            </a:r>
            <a:r>
              <a:rPr lang="en-IN" sz="2000" dirty="0"/>
              <a:t> Toolkit. </a:t>
            </a:r>
            <a:r>
              <a:rPr lang="en-IN" sz="2000" dirty="0" err="1"/>
              <a:t>arXiv</a:t>
            </a:r>
            <a:r>
              <a:rPr lang="en-IN" sz="2000" dirty="0"/>
              <a:t> preprint arXiv:2503.21025. 2025 Mar 26.</a:t>
            </a:r>
          </a:p>
          <a:p>
            <a:r>
              <a:rPr lang="en-IN" sz="2000" dirty="0"/>
              <a:t>[3] </a:t>
            </a:r>
            <a:r>
              <a:rPr lang="en-IN" sz="2000" b="1" dirty="0"/>
              <a:t>Flexi-Transducer: Optimizing Latency, Accuracy and Compute for Multi-Domain On-Device Scenarios-</a:t>
            </a:r>
            <a:r>
              <a:rPr lang="en-IN" sz="2000" dirty="0"/>
              <a:t> </a:t>
            </a:r>
            <a:r>
              <a:rPr lang="en-IN" sz="2000" dirty="0" err="1"/>
              <a:t>Mahadeokar</a:t>
            </a:r>
            <a:r>
              <a:rPr lang="en-IN" sz="2000" dirty="0"/>
              <a:t>, Jay, et al. "Flexi-Transducer: Optimizing Latency, Accuracy and Compute for Multi-Domain On-Device Scenarios." </a:t>
            </a:r>
            <a:r>
              <a:rPr lang="en-IN" sz="2000" i="1" dirty="0" err="1"/>
              <a:t>Interspeech</a:t>
            </a:r>
            <a:r>
              <a:rPr lang="en-IN" sz="2000" dirty="0"/>
              <a:t>. 2021.</a:t>
            </a:r>
          </a:p>
          <a:p>
            <a:r>
              <a:rPr lang="en-IN" sz="2000" dirty="0"/>
              <a:t>[4] </a:t>
            </a:r>
            <a:r>
              <a:rPr lang="en-IN" sz="2000" b="1" dirty="0"/>
              <a:t>Performance Evaluation of Offline Speech Recognition on Edge Devices-</a:t>
            </a:r>
            <a:r>
              <a:rPr lang="en-US" sz="2000" dirty="0"/>
              <a:t> Gondi, Santosh, and Vineel Pratap. "Performance evaluation of offline speech recognition on edge devices." </a:t>
            </a:r>
            <a:r>
              <a:rPr lang="en-US" sz="2000" i="1" dirty="0"/>
              <a:t>Electronics</a:t>
            </a:r>
            <a:r>
              <a:rPr lang="en-US" sz="2000" dirty="0"/>
              <a:t> 10.21 (2021): 2697.</a:t>
            </a:r>
          </a:p>
          <a:p>
            <a:r>
              <a:rPr lang="en-US" sz="2000" dirty="0"/>
              <a:t>[5] </a:t>
            </a:r>
            <a:r>
              <a:rPr lang="en-IN" sz="2000" b="1" dirty="0" err="1"/>
              <a:t>MeetDot</a:t>
            </a:r>
            <a:r>
              <a:rPr lang="en-IN" sz="2000" b="1" dirty="0"/>
              <a:t>: Videoconferencing with Live Translation Captions-</a:t>
            </a:r>
            <a:r>
              <a:rPr lang="en-IN" sz="2000" dirty="0"/>
              <a:t> </a:t>
            </a:r>
            <a:r>
              <a:rPr lang="en-IN" sz="2000" dirty="0" err="1"/>
              <a:t>Arkhangorodsky</a:t>
            </a:r>
            <a:r>
              <a:rPr lang="en-IN" sz="2000" dirty="0"/>
              <a:t>, Arkady, et al. "</a:t>
            </a:r>
            <a:r>
              <a:rPr lang="en-IN" sz="2000" dirty="0" err="1"/>
              <a:t>MeetDot</a:t>
            </a:r>
            <a:r>
              <a:rPr lang="en-IN" sz="2000" dirty="0"/>
              <a:t>: Videoconferencing with live translation captions." </a:t>
            </a:r>
            <a:r>
              <a:rPr lang="en-IN" sz="2000" i="1" dirty="0" err="1"/>
              <a:t>arXiv</a:t>
            </a:r>
            <a:r>
              <a:rPr lang="en-IN" sz="2000" i="1" dirty="0"/>
              <a:t> preprint arXiv:2109.09577</a:t>
            </a:r>
            <a:r>
              <a:rPr lang="en-IN" sz="2000" dirty="0"/>
              <a:t> (2021).</a:t>
            </a:r>
          </a:p>
        </p:txBody>
      </p:sp>
    </p:spTree>
    <p:extLst>
      <p:ext uri="{BB962C8B-B14F-4D97-AF65-F5344CB8AC3E}">
        <p14:creationId xmlns:p14="http://schemas.microsoft.com/office/powerpoint/2010/main" val="262949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890E-1051-D5BC-3B36-6408C5D5CDCD}"/>
              </a:ext>
            </a:extLst>
          </p:cNvPr>
          <p:cNvSpPr>
            <a:spLocks noGrp="1"/>
          </p:cNvSpPr>
          <p:nvPr>
            <p:ph type="title"/>
          </p:nvPr>
        </p:nvSpPr>
        <p:spPr>
          <a:xfrm>
            <a:off x="838200" y="0"/>
            <a:ext cx="10515600" cy="1325563"/>
          </a:xfrm>
        </p:spPr>
        <p:txBody>
          <a:bodyPr/>
          <a:lstStyle/>
          <a:p>
            <a:r>
              <a:rPr lang="en-IN" b="1" dirty="0"/>
              <a:t>Reference</a:t>
            </a:r>
            <a:endParaRPr lang="en-IN" dirty="0"/>
          </a:p>
        </p:txBody>
      </p:sp>
      <p:sp>
        <p:nvSpPr>
          <p:cNvPr id="3" name="Content Placeholder 2">
            <a:extLst>
              <a:ext uri="{FF2B5EF4-FFF2-40B4-BE49-F238E27FC236}">
                <a16:creationId xmlns:a16="http://schemas.microsoft.com/office/drawing/2014/main" id="{D04D585D-F442-A5D0-75F4-FFE5C6342C47}"/>
              </a:ext>
            </a:extLst>
          </p:cNvPr>
          <p:cNvSpPr>
            <a:spLocks noGrp="1"/>
          </p:cNvSpPr>
          <p:nvPr>
            <p:ph idx="1"/>
          </p:nvPr>
        </p:nvSpPr>
        <p:spPr>
          <a:xfrm>
            <a:off x="838200" y="951864"/>
            <a:ext cx="10515600" cy="5337175"/>
          </a:xfrm>
        </p:spPr>
        <p:txBody>
          <a:bodyPr>
            <a:normAutofit lnSpcReduction="10000"/>
          </a:bodyPr>
          <a:lstStyle/>
          <a:p>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 </a:t>
            </a:r>
            <a:r>
              <a:rPr lang="en-IN" sz="20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Automatic captions on video calls: a must for the older adults-</a:t>
            </a:r>
            <a:r>
              <a:rPr lang="en-IN" sz="2000" dirty="0"/>
              <a:t>Nacimiento-García, Eduardo, Carina S. González-González, and Francisco L. Gutiérrez-Vela. "Automatic captions on video calls: a must for the older adults." </a:t>
            </a:r>
            <a:r>
              <a:rPr lang="en-IN" sz="2000" i="1" dirty="0"/>
              <a:t>Universal Access in the Information Society</a:t>
            </a:r>
            <a:r>
              <a:rPr lang="en-IN" sz="2000" dirty="0"/>
              <a:t> 23.1 (2024): 75-98.</a:t>
            </a:r>
          </a:p>
          <a:p>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[7] </a:t>
            </a:r>
            <a:r>
              <a:rPr lang="en-IN" sz="20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Streaming End-to-End Multilingual Speech Recognition with Joint Language Identification-</a:t>
            </a:r>
            <a:r>
              <a:rPr lang="en-US" sz="2000" dirty="0"/>
              <a:t>Zhang, Chao, et al. "Streaming end-to-end multilingual speech recognition with joint language identification." </a:t>
            </a:r>
            <a:r>
              <a:rPr lang="en-US" sz="2000" i="1" dirty="0" err="1"/>
              <a:t>arXiv</a:t>
            </a:r>
            <a:r>
              <a:rPr lang="en-US" sz="2000" i="1" dirty="0"/>
              <a:t> preprint arXiv:2209.06058</a:t>
            </a:r>
            <a:r>
              <a:rPr lang="en-US" sz="2000" dirty="0"/>
              <a:t> (2022).</a:t>
            </a:r>
          </a:p>
          <a:p>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a:t>
            </a:r>
            <a:r>
              <a:rPr lang="en-US" dirty="0"/>
              <a:t> </a:t>
            </a:r>
            <a:r>
              <a:rPr lang="en-US" sz="2000" b="1" dirty="0">
                <a:latin typeface="Times New Roman" panose="02020603050405020304" pitchFamily="18" charset="0"/>
                <a:cs typeface="Times New Roman" panose="02020603050405020304" pitchFamily="18" charset="0"/>
              </a:rPr>
              <a:t>Transcribe-to-diarize: Neural speaker </a:t>
            </a:r>
            <a:r>
              <a:rPr lang="en-US" sz="2000" b="1" dirty="0" err="1">
                <a:latin typeface="Times New Roman" panose="02020603050405020304" pitchFamily="18" charset="0"/>
                <a:cs typeface="Times New Roman" panose="02020603050405020304" pitchFamily="18" charset="0"/>
              </a:rPr>
              <a:t>diarization</a:t>
            </a:r>
            <a:r>
              <a:rPr lang="en-US" sz="2000" b="1" dirty="0">
                <a:latin typeface="Times New Roman" panose="02020603050405020304" pitchFamily="18" charset="0"/>
                <a:cs typeface="Times New Roman" panose="02020603050405020304" pitchFamily="18" charset="0"/>
              </a:rPr>
              <a:t> for unlimited number of speakers using end-to-end speaker-attributed ASR-</a:t>
            </a:r>
            <a:r>
              <a:rPr lang="en-IN" sz="2000" dirty="0"/>
              <a:t>Kanda, Naoyuki, et al. "Transcribe-to-diarize: Neural speaker </a:t>
            </a:r>
            <a:r>
              <a:rPr lang="en-IN" sz="2000" dirty="0" err="1"/>
              <a:t>diarization</a:t>
            </a:r>
            <a:r>
              <a:rPr lang="en-IN" sz="2000" dirty="0"/>
              <a:t> for unlimited number of speakers using end-to-end speaker-attributed ASR." </a:t>
            </a:r>
            <a:r>
              <a:rPr lang="en-IN" sz="2000" i="1" dirty="0"/>
              <a:t>ICASSP 2022-2022 IEEE International Conference on Acoustics, Speech and Signal Processing (ICASSP)</a:t>
            </a:r>
            <a:r>
              <a:rPr lang="en-IN" sz="2000" dirty="0"/>
              <a:t>. IEEE, 2022.</a:t>
            </a:r>
          </a:p>
          <a:p>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[9] </a:t>
            </a:r>
            <a:r>
              <a:rPr lang="en-IN" sz="20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Integrating Emotion Recognition with Speech Recognition and Speaker </a:t>
            </a:r>
            <a:r>
              <a:rPr lang="en-IN" sz="2000" b="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Diarisation</a:t>
            </a:r>
            <a:r>
              <a:rPr lang="en-IN" sz="20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for Conversations-</a:t>
            </a:r>
            <a:r>
              <a:rPr lang="en-US" sz="2000" dirty="0"/>
              <a:t>Wu, W., Zhang, C., &amp; Woodland, P. C. (2023). Integrating emotion recognition with speech recognition and speaker </a:t>
            </a:r>
            <a:r>
              <a:rPr lang="en-US" sz="2000" dirty="0" err="1"/>
              <a:t>diarisation</a:t>
            </a:r>
            <a:r>
              <a:rPr lang="en-US" sz="2000" dirty="0"/>
              <a:t> for conversations. </a:t>
            </a:r>
            <a:r>
              <a:rPr lang="en-US" sz="2000" i="1" dirty="0" err="1"/>
              <a:t>arXiv</a:t>
            </a:r>
            <a:r>
              <a:rPr lang="en-US" sz="2000" i="1" dirty="0"/>
              <a:t> preprint arXiv:2308.07145</a:t>
            </a:r>
            <a:r>
              <a:rPr lang="en-US" sz="2000" dirty="0"/>
              <a:t>.</a:t>
            </a:r>
          </a:p>
          <a:p>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[10] </a:t>
            </a:r>
            <a:r>
              <a:rPr lang="en-IN" sz="2000" b="1"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WhisperX</a:t>
            </a:r>
            <a:r>
              <a:rPr lang="en-IN" sz="20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Time-Accurate Speech Transcription of Long-Form Audio-</a:t>
            </a:r>
            <a:r>
              <a:rPr lang="en-US" sz="2000" dirty="0"/>
              <a:t>Bain, Max, et al. "</a:t>
            </a:r>
            <a:r>
              <a:rPr lang="en-US" sz="2000" dirty="0" err="1"/>
              <a:t>Whisperx</a:t>
            </a:r>
            <a:r>
              <a:rPr lang="en-US" sz="2000" dirty="0"/>
              <a:t>: Time-accurate speech transcription of long-form audio." </a:t>
            </a:r>
            <a:r>
              <a:rPr lang="en-US" sz="2000" i="1" dirty="0" err="1"/>
              <a:t>arXiv</a:t>
            </a:r>
            <a:r>
              <a:rPr lang="en-US" sz="2000" i="1" dirty="0"/>
              <a:t> preprint arXiv:2303.00747</a:t>
            </a:r>
            <a:r>
              <a:rPr lang="en-US" sz="2000" dirty="0"/>
              <a:t> (2023).</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a:p>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endParaRPr lang="en-US" sz="2000" b="1" dirty="0">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060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5430-EBC6-E846-6471-DD90CBC01F0E}"/>
              </a:ext>
            </a:extLst>
          </p:cNvPr>
          <p:cNvSpPr>
            <a:spLocks noGrp="1"/>
          </p:cNvSpPr>
          <p:nvPr>
            <p:ph type="ctrTitle"/>
          </p:nvPr>
        </p:nvSpPr>
        <p:spPr>
          <a:xfrm>
            <a:off x="1524000" y="2473643"/>
            <a:ext cx="9144000" cy="2387600"/>
          </a:xfrm>
        </p:spPr>
        <p:txBody>
          <a:bodyPr>
            <a:normAutofit fontScale="90000"/>
          </a:bodyPr>
          <a:lstStyle/>
          <a:p>
            <a:r>
              <a:rPr lang="en-US" sz="16600" b="1" dirty="0"/>
              <a:t>THANK YOU</a:t>
            </a:r>
            <a:endParaRPr lang="en-IN" sz="16600" b="1" dirty="0"/>
          </a:p>
        </p:txBody>
      </p:sp>
    </p:spTree>
    <p:extLst>
      <p:ext uri="{BB962C8B-B14F-4D97-AF65-F5344CB8AC3E}">
        <p14:creationId xmlns:p14="http://schemas.microsoft.com/office/powerpoint/2010/main" val="259655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E017-9D46-8C08-0A89-8D731E6D34FD}"/>
              </a:ext>
            </a:extLst>
          </p:cNvPr>
          <p:cNvSpPr>
            <a:spLocks noGrp="1"/>
          </p:cNvSpPr>
          <p:nvPr>
            <p:ph type="title"/>
          </p:nvPr>
        </p:nvSpPr>
        <p:spPr/>
        <p:txBody>
          <a:bodyPr/>
          <a:lstStyle/>
          <a:p>
            <a:r>
              <a:rPr lang="en-IN" b="1" dirty="0">
                <a:latin typeface="Bahnschrift Condensed" panose="020B0502040204020203" pitchFamily="34" charset="0"/>
              </a:rPr>
              <a:t>Problem statement:</a:t>
            </a:r>
          </a:p>
        </p:txBody>
      </p:sp>
      <p:sp>
        <p:nvSpPr>
          <p:cNvPr id="3" name="Content Placeholder 2">
            <a:extLst>
              <a:ext uri="{FF2B5EF4-FFF2-40B4-BE49-F238E27FC236}">
                <a16:creationId xmlns:a16="http://schemas.microsoft.com/office/drawing/2014/main" id="{CC7B9DA3-5F1C-34F1-FAC4-8F9901C18C72}"/>
              </a:ext>
            </a:extLst>
          </p:cNvPr>
          <p:cNvSpPr>
            <a:spLocks noGrp="1"/>
          </p:cNvSpPr>
          <p:nvPr>
            <p:ph idx="1"/>
          </p:nvPr>
        </p:nvSpPr>
        <p:spPr/>
        <p:txBody>
          <a:bodyPr/>
          <a:lstStyle/>
          <a:p>
            <a:pPr marL="0" indent="0">
              <a:buNone/>
            </a:pPr>
            <a:r>
              <a:rPr lang="en-US" dirty="0"/>
              <a:t>Currently, there is a lack of an integrated system capable of capturing and accurately transcribing all system audio in real time across multiple languages, while simultaneously providing advanced functionalities such as speaker identification, emotion recognition, and content summarization. This gap significantly restricts effective communication and accessibility, particularly for individuals with hearing impairments.</a:t>
            </a:r>
            <a:endParaRPr lang="en-IN" dirty="0"/>
          </a:p>
        </p:txBody>
      </p:sp>
    </p:spTree>
    <p:extLst>
      <p:ext uri="{BB962C8B-B14F-4D97-AF65-F5344CB8AC3E}">
        <p14:creationId xmlns:p14="http://schemas.microsoft.com/office/powerpoint/2010/main" val="1144193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892AF9D-69FB-5BF2-A27F-0B84AB79B014}"/>
              </a:ext>
            </a:extLst>
          </p:cNvPr>
          <p:cNvGraphicFramePr>
            <a:graphicFrameLocks noGrp="1"/>
          </p:cNvGraphicFramePr>
          <p:nvPr>
            <p:extLst>
              <p:ext uri="{D42A27DB-BD31-4B8C-83A1-F6EECF244321}">
                <p14:modId xmlns:p14="http://schemas.microsoft.com/office/powerpoint/2010/main" val="1502433326"/>
              </p:ext>
            </p:extLst>
          </p:nvPr>
        </p:nvGraphicFramePr>
        <p:xfrm>
          <a:off x="196645" y="728271"/>
          <a:ext cx="11798710" cy="6035294"/>
        </p:xfrm>
        <a:graphic>
          <a:graphicData uri="http://schemas.openxmlformats.org/drawingml/2006/table">
            <a:tbl>
              <a:tblPr firstRow="1" bandRow="1">
                <a:tableStyleId>{5C22544A-7EE6-4342-B048-85BDC9FD1C3A}</a:tableStyleId>
              </a:tblPr>
              <a:tblGrid>
                <a:gridCol w="2359742">
                  <a:extLst>
                    <a:ext uri="{9D8B030D-6E8A-4147-A177-3AD203B41FA5}">
                      <a16:colId xmlns:a16="http://schemas.microsoft.com/office/drawing/2014/main" val="1297627739"/>
                    </a:ext>
                  </a:extLst>
                </a:gridCol>
                <a:gridCol w="2359742">
                  <a:extLst>
                    <a:ext uri="{9D8B030D-6E8A-4147-A177-3AD203B41FA5}">
                      <a16:colId xmlns:a16="http://schemas.microsoft.com/office/drawing/2014/main" val="2067557581"/>
                    </a:ext>
                  </a:extLst>
                </a:gridCol>
                <a:gridCol w="3020484">
                  <a:extLst>
                    <a:ext uri="{9D8B030D-6E8A-4147-A177-3AD203B41FA5}">
                      <a16:colId xmlns:a16="http://schemas.microsoft.com/office/drawing/2014/main" val="27317391"/>
                    </a:ext>
                  </a:extLst>
                </a:gridCol>
                <a:gridCol w="1699000">
                  <a:extLst>
                    <a:ext uri="{9D8B030D-6E8A-4147-A177-3AD203B41FA5}">
                      <a16:colId xmlns:a16="http://schemas.microsoft.com/office/drawing/2014/main" val="2767549960"/>
                    </a:ext>
                  </a:extLst>
                </a:gridCol>
                <a:gridCol w="2359742">
                  <a:extLst>
                    <a:ext uri="{9D8B030D-6E8A-4147-A177-3AD203B41FA5}">
                      <a16:colId xmlns:a16="http://schemas.microsoft.com/office/drawing/2014/main" val="3696275073"/>
                    </a:ext>
                  </a:extLst>
                </a:gridCol>
              </a:tblGrid>
              <a:tr h="332184">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Authors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5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Published Year</a:t>
                      </a:r>
                      <a:endParaRPr lang="en-IN" sz="15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Limitation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4052196322"/>
                  </a:ext>
                </a:extLst>
              </a:tr>
              <a:tr h="1563205">
                <a:tc>
                  <a:txBody>
                    <a:bodyPr/>
                    <a:lstStyle/>
                    <a:p>
                      <a:pPr>
                        <a:lnSpc>
                          <a:spcPct val="107000"/>
                        </a:lnSpc>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[1]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Optimizing </a:t>
                      </a:r>
                      <a:r>
                        <a:rPr lang="en-IN" sz="1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Vosk</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Models for Transcribing Educational Lectures in Real Time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Emma O, Mark W</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study focuses on optimizing the </a:t>
                      </a:r>
                      <a:r>
                        <a:rPr lang="en-IN" sz="15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Vosk</a:t>
                      </a: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speech recognition toolkit for real-time transcription of educational lectures by leveraging custom language models.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2025</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default models provided by </a:t>
                      </a:r>
                      <a:r>
                        <a:rPr lang="en-IN" sz="15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Vosk</a:t>
                      </a: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may not always meet the specific needs of educational contexts, necessitating the development of custom models.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345526841"/>
                  </a:ext>
                </a:extLst>
              </a:tr>
              <a:tr h="1222349">
                <a:tc>
                  <a:txBody>
                    <a:bodyPr/>
                    <a:lstStyle/>
                    <a:p>
                      <a:pPr>
                        <a:lnSpc>
                          <a:spcPct val="107000"/>
                        </a:lnSpc>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[2]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Improving Speech Recognition Accuracy Using Custom Language Models with the </a:t>
                      </a:r>
                      <a:r>
                        <a:rPr lang="en-IN" sz="1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Vosk</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Toolkit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Aniket Abhishek Soni</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work explores how to increase speech-to-text accuracy by incorporating custom language models with the open-source </a:t>
                      </a:r>
                      <a:r>
                        <a:rPr lang="en-IN" sz="15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Vosk</a:t>
                      </a: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Toolkit.</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2025</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Many existing tools show a significant drop in accuracy when applied to real-world audio with background noise, regional accents, or specialized vocabulary.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592644867"/>
                  </a:ext>
                </a:extLst>
              </a:tr>
              <a:tr h="1769603">
                <a:tc>
                  <a:txBody>
                    <a:bodyPr/>
                    <a:lstStyle/>
                    <a:p>
                      <a:pPr>
                        <a:lnSpc>
                          <a:spcPct val="107000"/>
                        </a:lnSpc>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[3]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Flexi-Transducer: Optimizing Latency, Accuracy and Compute for Multi-Domain On-Device Scenarios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Jay Mahadeokar et al.</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paper proposes a Flexible Transducer (FlexiT) for on-device ASR that uses a single compact model to handle multiple use-cases with different accuracy and latency requirements.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2021</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On-device ASR models operate with significant hardware constraints such as memory, disk space, and battery consumption.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3428658064"/>
                  </a:ext>
                </a:extLst>
              </a:tr>
            </a:tbl>
          </a:graphicData>
        </a:graphic>
      </p:graphicFrame>
      <p:sp>
        <p:nvSpPr>
          <p:cNvPr id="2" name="TextBox 1">
            <a:extLst>
              <a:ext uri="{FF2B5EF4-FFF2-40B4-BE49-F238E27FC236}">
                <a16:creationId xmlns:a16="http://schemas.microsoft.com/office/drawing/2014/main" id="{AF5B2459-B0ED-6255-15FB-4211E51F345B}"/>
              </a:ext>
            </a:extLst>
          </p:cNvPr>
          <p:cNvSpPr txBox="1"/>
          <p:nvPr/>
        </p:nvSpPr>
        <p:spPr>
          <a:xfrm>
            <a:off x="196645" y="81940"/>
            <a:ext cx="4091120" cy="646331"/>
          </a:xfrm>
          <a:prstGeom prst="rect">
            <a:avLst/>
          </a:prstGeom>
          <a:noFill/>
        </p:spPr>
        <p:txBody>
          <a:bodyPr wrap="none" rtlCol="0">
            <a:spAutoFit/>
          </a:bodyPr>
          <a:lstStyle/>
          <a:p>
            <a:r>
              <a:rPr lang="en-US" sz="3600" b="1" dirty="0"/>
              <a:t>LITERATURE SURVEY</a:t>
            </a:r>
            <a:endParaRPr lang="en-IN" sz="3600" b="1" dirty="0"/>
          </a:p>
        </p:txBody>
      </p:sp>
    </p:spTree>
    <p:extLst>
      <p:ext uri="{BB962C8B-B14F-4D97-AF65-F5344CB8AC3E}">
        <p14:creationId xmlns:p14="http://schemas.microsoft.com/office/powerpoint/2010/main" val="6255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B4E2BEC-B0BC-801A-ED64-70F0D9C14F31}"/>
              </a:ext>
            </a:extLst>
          </p:cNvPr>
          <p:cNvGraphicFramePr>
            <a:graphicFrameLocks noGrp="1"/>
          </p:cNvGraphicFramePr>
          <p:nvPr>
            <p:extLst>
              <p:ext uri="{D42A27DB-BD31-4B8C-83A1-F6EECF244321}">
                <p14:modId xmlns:p14="http://schemas.microsoft.com/office/powerpoint/2010/main" val="3982683016"/>
              </p:ext>
            </p:extLst>
          </p:nvPr>
        </p:nvGraphicFramePr>
        <p:xfrm>
          <a:off x="255638" y="44984"/>
          <a:ext cx="11415252" cy="6768032"/>
        </p:xfrm>
        <a:graphic>
          <a:graphicData uri="http://schemas.openxmlformats.org/drawingml/2006/table">
            <a:tbl>
              <a:tblPr bandRow="1">
                <a:tableStyleId>{5C22544A-7EE6-4342-B048-85BDC9FD1C3A}</a:tableStyleId>
              </a:tblPr>
              <a:tblGrid>
                <a:gridCol w="2283050">
                  <a:extLst>
                    <a:ext uri="{9D8B030D-6E8A-4147-A177-3AD203B41FA5}">
                      <a16:colId xmlns:a16="http://schemas.microsoft.com/office/drawing/2014/main" val="1980745244"/>
                    </a:ext>
                  </a:extLst>
                </a:gridCol>
                <a:gridCol w="2283050">
                  <a:extLst>
                    <a:ext uri="{9D8B030D-6E8A-4147-A177-3AD203B41FA5}">
                      <a16:colId xmlns:a16="http://schemas.microsoft.com/office/drawing/2014/main" val="957978140"/>
                    </a:ext>
                  </a:extLst>
                </a:gridCol>
                <a:gridCol w="3303507">
                  <a:extLst>
                    <a:ext uri="{9D8B030D-6E8A-4147-A177-3AD203B41FA5}">
                      <a16:colId xmlns:a16="http://schemas.microsoft.com/office/drawing/2014/main" val="2744790030"/>
                    </a:ext>
                  </a:extLst>
                </a:gridCol>
                <a:gridCol w="1262595">
                  <a:extLst>
                    <a:ext uri="{9D8B030D-6E8A-4147-A177-3AD203B41FA5}">
                      <a16:colId xmlns:a16="http://schemas.microsoft.com/office/drawing/2014/main" val="2558757219"/>
                    </a:ext>
                  </a:extLst>
                </a:gridCol>
                <a:gridCol w="2283050">
                  <a:extLst>
                    <a:ext uri="{9D8B030D-6E8A-4147-A177-3AD203B41FA5}">
                      <a16:colId xmlns:a16="http://schemas.microsoft.com/office/drawing/2014/main" val="2356325784"/>
                    </a:ext>
                  </a:extLst>
                </a:gridCol>
              </a:tblGrid>
              <a:tr h="1646676">
                <a:tc>
                  <a:txBody>
                    <a:bodyPr/>
                    <a:lstStyle/>
                    <a:p>
                      <a:pPr>
                        <a:lnSpc>
                          <a:spcPct val="107000"/>
                        </a:lnSpc>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[4]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 of Offline Speech Recognition on Edge Devices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Santosh Gondi, Vineel Pratap</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paper evaluates the performance and efficiency of transformer-based speech recognition systems on edge devices like Raspberry Pi and Nvidia Jetson Nano.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2021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word error rate on the edge is still higher than on a server, and transformer models are not directly suitable for streaming applications.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909137834"/>
                  </a:ext>
                </a:extLst>
              </a:tr>
              <a:tr h="1455610">
                <a:tc>
                  <a:txBody>
                    <a:bodyPr/>
                    <a:lstStyle/>
                    <a:p>
                      <a:pPr>
                        <a:lnSpc>
                          <a:spcPct val="107000"/>
                        </a:lnSpc>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[5] </a:t>
                      </a:r>
                      <a:r>
                        <a:rPr lang="en-IN" sz="1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MeetDot</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Videoconferencing with Live Translation Captions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Arkady Arkhangorodsky et al.</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combines automatic speech recognition (ASR) and machine translation (MT) in a cascade to provide live captions for video calls.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2021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re-translation strategy used to translate streamed speech can cause "caption flicker."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457148779"/>
                  </a:ext>
                </a:extLst>
              </a:tr>
              <a:tr h="1678207">
                <a:tc>
                  <a:txBody>
                    <a:bodyPr/>
                    <a:lstStyle/>
                    <a:p>
                      <a:pPr>
                        <a:lnSpc>
                          <a:spcPct val="107000"/>
                        </a:lnSpc>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ction="ppaction://hlinksldjump"/>
                        </a:rPr>
                        <a:t>[6]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Automatic captions on video calls: a must for the older adults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Eduardo Nacimiento-García et al.</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authors developed an automatic captioning tool using Coqui STT that is independent of the video call platform and allows for customizable text size, </a:t>
                      </a:r>
                      <a:r>
                        <a:rPr lang="en-IN" sz="14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background.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2024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 all video calling tools offer automatic captioning, and some only support it in certain languages.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1137062932"/>
                  </a:ext>
                </a:extLst>
              </a:tr>
              <a:tr h="1837742">
                <a:tc>
                  <a:txBody>
                    <a:bodyPr/>
                    <a:lstStyle/>
                    <a:p>
                      <a:pPr>
                        <a:lnSpc>
                          <a:spcPct val="107000"/>
                        </a:lnSpc>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ction="ppaction://hlinksldjump"/>
                        </a:rPr>
                        <a:t>[7]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Streaming End-to-End Multilingual Speech Recognition with Joint Language Identification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 Zhang et al.</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paper proposes modifying a cascaded-encoder-based recurrent neural network transducer (RNN-T) model by integrating a per-frame language identifier (LID) predictor.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2022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Many previous works on LID predictions are in non-streaming systems, which is not suitable for a streaming ASR setup with production constraints.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2037780217"/>
                  </a:ext>
                </a:extLst>
              </a:tr>
            </a:tbl>
          </a:graphicData>
        </a:graphic>
      </p:graphicFrame>
    </p:spTree>
    <p:extLst>
      <p:ext uri="{BB962C8B-B14F-4D97-AF65-F5344CB8AC3E}">
        <p14:creationId xmlns:p14="http://schemas.microsoft.com/office/powerpoint/2010/main" val="279169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9297F1-88CA-DDDD-5AC7-D79DD7D68714}"/>
              </a:ext>
            </a:extLst>
          </p:cNvPr>
          <p:cNvGraphicFramePr>
            <a:graphicFrameLocks noGrp="1"/>
          </p:cNvGraphicFramePr>
          <p:nvPr>
            <p:extLst>
              <p:ext uri="{D42A27DB-BD31-4B8C-83A1-F6EECF244321}">
                <p14:modId xmlns:p14="http://schemas.microsoft.com/office/powerpoint/2010/main" val="939388650"/>
              </p:ext>
            </p:extLst>
          </p:nvPr>
        </p:nvGraphicFramePr>
        <p:xfrm>
          <a:off x="285136" y="136525"/>
          <a:ext cx="11198943" cy="6571635"/>
        </p:xfrm>
        <a:graphic>
          <a:graphicData uri="http://schemas.openxmlformats.org/drawingml/2006/table">
            <a:tbl>
              <a:tblPr bandRow="1">
                <a:tableStyleId>{5C22544A-7EE6-4342-B048-85BDC9FD1C3A}</a:tableStyleId>
              </a:tblPr>
              <a:tblGrid>
                <a:gridCol w="2458064">
                  <a:extLst>
                    <a:ext uri="{9D8B030D-6E8A-4147-A177-3AD203B41FA5}">
                      <a16:colId xmlns:a16="http://schemas.microsoft.com/office/drawing/2014/main" val="3180708221"/>
                    </a:ext>
                  </a:extLst>
                </a:gridCol>
                <a:gridCol w="2021514">
                  <a:extLst>
                    <a:ext uri="{9D8B030D-6E8A-4147-A177-3AD203B41FA5}">
                      <a16:colId xmlns:a16="http://schemas.microsoft.com/office/drawing/2014/main" val="3609785569"/>
                    </a:ext>
                  </a:extLst>
                </a:gridCol>
                <a:gridCol w="2846727">
                  <a:extLst>
                    <a:ext uri="{9D8B030D-6E8A-4147-A177-3AD203B41FA5}">
                      <a16:colId xmlns:a16="http://schemas.microsoft.com/office/drawing/2014/main" val="2460313228"/>
                    </a:ext>
                  </a:extLst>
                </a:gridCol>
                <a:gridCol w="1632849">
                  <a:extLst>
                    <a:ext uri="{9D8B030D-6E8A-4147-A177-3AD203B41FA5}">
                      <a16:colId xmlns:a16="http://schemas.microsoft.com/office/drawing/2014/main" val="2101665053"/>
                    </a:ext>
                  </a:extLst>
                </a:gridCol>
                <a:gridCol w="2239789">
                  <a:extLst>
                    <a:ext uri="{9D8B030D-6E8A-4147-A177-3AD203B41FA5}">
                      <a16:colId xmlns:a16="http://schemas.microsoft.com/office/drawing/2014/main" val="2462504588"/>
                    </a:ext>
                  </a:extLst>
                </a:gridCol>
              </a:tblGrid>
              <a:tr h="2428664">
                <a:tc>
                  <a:txBody>
                    <a:bodyPr/>
                    <a:lstStyle/>
                    <a:p>
                      <a:pPr>
                        <a:lnSpc>
                          <a:spcPct val="107000"/>
                        </a:lnSpc>
                        <a:buNone/>
                      </a:pPr>
                      <a:r>
                        <a:rPr lang="en-IN" sz="16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[8] </a:t>
                      </a: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TRANSCRIBE-TO-DIARIZE: NEURAL SPEAKER DIARIZATION FOR UNLIMITED NUMBER OF SPEAKERS USING END-TO-END SPEAKER-ATTRIBUTED ASR</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Naoyuki Kanda et al.</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paper presents a new speaker </a:t>
                      </a:r>
                      <a:r>
                        <a:rPr lang="en-IN" sz="15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diarization</a:t>
                      </a: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approach that uses an end-to-end (E2E) speaker-attributed automatic speech recognition (SA-ASR) model as its core.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2022</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Previous methods that combined ASR and speaker diarization were separately trained and did not fully use the inherent link between the two tasks.</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411748438"/>
                  </a:ext>
                </a:extLst>
              </a:tr>
              <a:tr h="2045820">
                <a:tc>
                  <a:txBody>
                    <a:bodyPr/>
                    <a:lstStyle/>
                    <a:p>
                      <a:pPr>
                        <a:lnSpc>
                          <a:spcPct val="107000"/>
                        </a:lnSpc>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[9]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Integrating Emotion Recognition with Speech Recognition and Speaker </a:t>
                      </a:r>
                      <a:r>
                        <a:rPr lang="en-IN" sz="1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Diarisation</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Conversations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Wen Wu et al.</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paper proposes a single, jointly-trained system that integrates automatic emotion recognition (AER) with automatic speech recognition (ASR) and speaker </a:t>
                      </a:r>
                      <a:r>
                        <a:rPr lang="en-IN" sz="15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diarisation</a:t>
                      </a: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2023</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Most current AER studies use manually segmented utterances, which are not usually available in real-world use cases.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3986688602"/>
                  </a:ext>
                </a:extLst>
              </a:tr>
              <a:tr h="1956939">
                <a:tc>
                  <a:txBody>
                    <a:bodyPr/>
                    <a:lstStyle/>
                    <a:p>
                      <a:pPr>
                        <a:lnSpc>
                          <a:spcPct val="107000"/>
                        </a:lnSpc>
                        <a:buNone/>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[10] </a:t>
                      </a:r>
                      <a:r>
                        <a:rPr lang="en-IN" sz="1800" b="1"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WhisperX</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Time-Accurate Speech Transcription of Long-Form Audio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Max Bain et al.</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paper presents a system that uses voice activity detection (VAD) and forced phoneme alignment to achieve time-accurate transcription of long-form audio.</a:t>
                      </a:r>
                      <a:endParaRPr lang="en-IN"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US" sz="1500" kern="100" dirty="0">
                          <a:effectLst/>
                          <a:latin typeface="Calibri" panose="020F0502020204030204" pitchFamily="34" charset="0"/>
                          <a:ea typeface="Calibri" panose="020F0502020204030204" pitchFamily="34" charset="0"/>
                          <a:cs typeface="Times New Roman" panose="02020603050405020304" pitchFamily="18" charset="0"/>
                        </a:rPr>
                        <a:t>2023</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tc>
                  <a:txBody>
                    <a:bodyPr/>
                    <a:lstStyle/>
                    <a:p>
                      <a:pPr>
                        <a:lnSpc>
                          <a:spcPct val="107000"/>
                        </a:lnSpc>
                        <a:buNone/>
                      </a:pPr>
                      <a:r>
                        <a:rPr lang="en-IN" sz="15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predicted timestamps from large-scale speech recognition models like Whisper are often inaccurate, and word-level timestamps are not available out-of-the-box.</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76200" marB="76200"/>
                </a:tc>
                <a:extLst>
                  <a:ext uri="{0D108BD9-81ED-4DB2-BD59-A6C34878D82A}">
                    <a16:rowId xmlns:a16="http://schemas.microsoft.com/office/drawing/2014/main" val="2275540560"/>
                  </a:ext>
                </a:extLst>
              </a:tr>
            </a:tbl>
          </a:graphicData>
        </a:graphic>
      </p:graphicFrame>
    </p:spTree>
    <p:extLst>
      <p:ext uri="{BB962C8B-B14F-4D97-AF65-F5344CB8AC3E}">
        <p14:creationId xmlns:p14="http://schemas.microsoft.com/office/powerpoint/2010/main" val="382592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53D3-CA63-0D5D-1FC3-9CFF73ACD404}"/>
              </a:ext>
            </a:extLst>
          </p:cNvPr>
          <p:cNvSpPr>
            <a:spLocks noGrp="1"/>
          </p:cNvSpPr>
          <p:nvPr>
            <p:ph type="title"/>
          </p:nvPr>
        </p:nvSpPr>
        <p:spPr/>
        <p:txBody>
          <a:bodyPr/>
          <a:lstStyle/>
          <a:p>
            <a:r>
              <a:rPr lang="en-US" b="1" dirty="0">
                <a:latin typeface="Bahnschrift Condensed" panose="020B0502040204020203" pitchFamily="34" charset="0"/>
              </a:rPr>
              <a:t>Dataset </a:t>
            </a:r>
            <a:r>
              <a:rPr lang="en-US" b="1" dirty="0" err="1">
                <a:latin typeface="Bahnschrift Condensed" panose="020B0502040204020203" pitchFamily="34" charset="0"/>
              </a:rPr>
              <a:t>Desription</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86B0B937-7348-85FF-AA37-5070673A90D4}"/>
              </a:ext>
            </a:extLst>
          </p:cNvPr>
          <p:cNvSpPr>
            <a:spLocks noGrp="1"/>
          </p:cNvSpPr>
          <p:nvPr>
            <p:ph idx="1"/>
          </p:nvPr>
        </p:nvSpPr>
        <p:spPr/>
        <p:txBody>
          <a:bodyPr/>
          <a:lstStyle/>
          <a:p>
            <a:pPr>
              <a:buFont typeface="Wingdings" panose="05000000000000000000" pitchFamily="2" charset="2"/>
              <a:buChar char="Ø"/>
            </a:pPr>
            <a:r>
              <a:rPr lang="en-US" b="1" dirty="0" err="1"/>
              <a:t>Vosk's</a:t>
            </a:r>
            <a:r>
              <a:rPr lang="en-US" b="1" dirty="0"/>
              <a:t> Core Pretrained Components</a:t>
            </a:r>
          </a:p>
          <a:p>
            <a:pPr marL="0" indent="0">
              <a:buNone/>
            </a:pPr>
            <a:r>
              <a:rPr lang="en-US" dirty="0"/>
              <a:t>	</a:t>
            </a:r>
            <a:r>
              <a:rPr lang="en-US" sz="1600" dirty="0"/>
              <a:t>Each </a:t>
            </a:r>
            <a:r>
              <a:rPr lang="en-US" sz="1600" dirty="0" err="1"/>
              <a:t>Vosk</a:t>
            </a:r>
            <a:r>
              <a:rPr lang="en-US" sz="1600" dirty="0"/>
              <a:t> "model" package is built from these specialized parts:</a:t>
            </a:r>
          </a:p>
          <a:p>
            <a:pPr marL="0" indent="0">
              <a:buNone/>
            </a:pPr>
            <a:r>
              <a:rPr lang="en-US" sz="1600" b="1" dirty="0"/>
              <a:t>	1. Acoustic Model (AM):</a:t>
            </a:r>
            <a:r>
              <a:rPr lang="en-US" sz="1600" dirty="0"/>
              <a:t> Learns to map audio sounds to phonemes. (The "ear".)</a:t>
            </a:r>
          </a:p>
          <a:p>
            <a:pPr marL="0" indent="0">
              <a:buNone/>
            </a:pPr>
            <a:r>
              <a:rPr lang="en-US" sz="1600" b="1" dirty="0"/>
              <a:t>	2. Language Model (LM):</a:t>
            </a:r>
            <a:r>
              <a:rPr lang="en-US" sz="1600" dirty="0"/>
              <a:t> Learns word sequences and grammar. (The "brain".)</a:t>
            </a:r>
          </a:p>
          <a:p>
            <a:pPr marL="0" indent="0">
              <a:buNone/>
            </a:pPr>
            <a:r>
              <a:rPr lang="en-US" sz="1600" b="1" dirty="0"/>
              <a:t>	3. Phonetic Dictionary:</a:t>
            </a:r>
            <a:r>
              <a:rPr lang="en-US" sz="1600" dirty="0"/>
              <a:t> Maps words to their phonetic pronunciations. (The "translator".)</a:t>
            </a:r>
          </a:p>
          <a:p>
            <a:pPr>
              <a:buFont typeface="Wingdings" panose="05000000000000000000" pitchFamily="2" charset="2"/>
              <a:buChar char="Ø"/>
            </a:pPr>
            <a:r>
              <a:rPr lang="en-US" b="1" dirty="0"/>
              <a:t>Training Datasets</a:t>
            </a:r>
            <a:endParaRPr lang="en-US" sz="1600" b="1" dirty="0"/>
          </a:p>
          <a:p>
            <a:pPr marL="0" indent="0">
              <a:lnSpc>
                <a:spcPct val="80000"/>
              </a:lnSpc>
              <a:spcBef>
                <a:spcPts val="150"/>
              </a:spcBef>
              <a:buNone/>
            </a:pPr>
            <a:r>
              <a:rPr lang="en-US" sz="1600" b="1" dirty="0"/>
              <a:t>	1.LibriSpeech:</a:t>
            </a:r>
            <a:r>
              <a:rPr lang="en-US" sz="1600" dirty="0"/>
              <a:t> Large, read English corpus; core for general English </a:t>
            </a:r>
            <a:r>
              <a:rPr lang="en-US" sz="1600" b="1" dirty="0"/>
              <a:t>Acoustic</a:t>
            </a:r>
            <a:r>
              <a:rPr lang="en-US" sz="1600" dirty="0"/>
              <a:t> and </a:t>
            </a:r>
            <a:r>
              <a:rPr lang="en-US" sz="1600" b="1" dirty="0"/>
              <a:t>Language Models</a:t>
            </a:r>
            <a:r>
              <a:rPr lang="en-US" sz="1600" dirty="0"/>
              <a:t>.</a:t>
            </a:r>
            <a:endParaRPr lang="en-US" sz="1600" b="1" dirty="0"/>
          </a:p>
          <a:p>
            <a:pPr marL="0" indent="0">
              <a:lnSpc>
                <a:spcPct val="80000"/>
              </a:lnSpc>
              <a:spcBef>
                <a:spcPts val="150"/>
              </a:spcBef>
              <a:buNone/>
            </a:pPr>
            <a:r>
              <a:rPr lang="en-US" dirty="0"/>
              <a:t>	</a:t>
            </a:r>
            <a:r>
              <a:rPr lang="en-US" sz="1600" dirty="0"/>
              <a:t>2.</a:t>
            </a:r>
            <a:r>
              <a:rPr lang="en-US" sz="1600" b="1" dirty="0"/>
              <a:t>Common Voice: </a:t>
            </a:r>
            <a:r>
              <a:rPr lang="en-US" sz="1600" dirty="0"/>
              <a:t>Crowdsourced, multi-language; enables diverse accents &amp; languages for </a:t>
            </a:r>
            <a:r>
              <a:rPr lang="en-US" sz="1600" b="1" dirty="0"/>
              <a:t>AMs</a:t>
            </a:r>
            <a:r>
              <a:rPr lang="en-US" sz="1600" dirty="0"/>
              <a:t> and </a:t>
            </a:r>
            <a:r>
              <a:rPr lang="en-US" sz="1600" b="1" dirty="0"/>
              <a:t>LMs</a:t>
            </a:r>
            <a:r>
              <a:rPr lang="en-US" sz="1600" dirty="0"/>
              <a:t>.</a:t>
            </a:r>
          </a:p>
          <a:p>
            <a:pPr marL="0" indent="0">
              <a:lnSpc>
                <a:spcPct val="80000"/>
              </a:lnSpc>
              <a:spcBef>
                <a:spcPts val="150"/>
              </a:spcBef>
              <a:buNone/>
            </a:pPr>
            <a:r>
              <a:rPr lang="en-IN" dirty="0"/>
              <a:t>	</a:t>
            </a:r>
            <a:r>
              <a:rPr lang="en-IN" sz="1600" dirty="0"/>
              <a:t>3.</a:t>
            </a:r>
            <a:r>
              <a:rPr lang="en-IN" sz="1600" b="1" dirty="0"/>
              <a:t>Custom Recordings: </a:t>
            </a:r>
            <a:r>
              <a:rPr lang="en-US" sz="1600" dirty="0"/>
              <a:t>Your own data for domain-specific accuracy, fine-tuning </a:t>
            </a:r>
            <a:r>
              <a:rPr lang="en-US" sz="1600" b="1" dirty="0"/>
              <a:t>AMs</a:t>
            </a:r>
            <a:r>
              <a:rPr lang="en-US" sz="1600" dirty="0"/>
              <a:t> &amp; </a:t>
            </a:r>
            <a:r>
              <a:rPr lang="en-US" sz="1600" b="1" dirty="0"/>
              <a:t>LMs</a:t>
            </a:r>
            <a:r>
              <a:rPr lang="en-US" sz="1600" dirty="0"/>
              <a:t>, and enriching the 				</a:t>
            </a:r>
            <a:r>
              <a:rPr lang="en-US" sz="1600" b="1" dirty="0"/>
              <a:t>Phonetic Dictionary</a:t>
            </a:r>
            <a:endParaRPr lang="en-IN" sz="1600" dirty="0"/>
          </a:p>
        </p:txBody>
      </p:sp>
    </p:spTree>
    <p:extLst>
      <p:ext uri="{BB962C8B-B14F-4D97-AF65-F5344CB8AC3E}">
        <p14:creationId xmlns:p14="http://schemas.microsoft.com/office/powerpoint/2010/main" val="19940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258141-64B4-3AEA-B979-FCA1C61D4EDA}"/>
              </a:ext>
            </a:extLst>
          </p:cNvPr>
          <p:cNvSpPr>
            <a:spLocks noGrp="1"/>
          </p:cNvSpPr>
          <p:nvPr>
            <p:ph type="title"/>
          </p:nvPr>
        </p:nvSpPr>
        <p:spPr/>
        <p:txBody>
          <a:bodyPr>
            <a:normAutofit fontScale="90000"/>
          </a:bodyPr>
          <a:lstStyle/>
          <a:p>
            <a:r>
              <a:rPr lang="en-IN" sz="3600" b="1" dirty="0">
                <a:latin typeface="Bahnschrift" panose="020B0502040204020203" pitchFamily="34" charset="0"/>
              </a:rPr>
              <a:t>Real-time Multilingual Speech Recognition &amp; Speaker </a:t>
            </a:r>
            <a:r>
              <a:rPr lang="en-IN" sz="3600" b="1" dirty="0" err="1">
                <a:latin typeface="Bahnschrift" panose="020B0502040204020203" pitchFamily="34" charset="0"/>
              </a:rPr>
              <a:t>Diarization</a:t>
            </a:r>
            <a:r>
              <a:rPr lang="en-IN" sz="3600" b="1" dirty="0">
                <a:latin typeface="Bahnschrift" panose="020B0502040204020203" pitchFamily="34" charset="0"/>
              </a:rPr>
              <a:t> System based on Whisper Segmentation</a:t>
            </a:r>
            <a:br>
              <a:rPr lang="en-IN" sz="3600" b="1" dirty="0">
                <a:latin typeface="Bahnschrift" panose="020B0502040204020203" pitchFamily="34" charset="0"/>
              </a:rPr>
            </a:br>
            <a:r>
              <a:rPr lang="en-IN" sz="2700" i="1" dirty="0"/>
              <a:t>Ke-Ming Lyu, Ren-yuan Lyu, Hsien-Tsung Chang</a:t>
            </a:r>
            <a:r>
              <a:rPr lang="en-IN" sz="3600" b="1" dirty="0">
                <a:latin typeface="Bahnschrift" panose="020B0502040204020203" pitchFamily="34" charset="0"/>
              </a:rPr>
              <a:t> </a:t>
            </a:r>
            <a:endParaRPr lang="en-IN" sz="3600" dirty="0">
              <a:latin typeface="Bahnschrift" panose="020B0502040204020203" pitchFamily="34" charset="0"/>
            </a:endParaRPr>
          </a:p>
        </p:txBody>
      </p:sp>
      <p:sp>
        <p:nvSpPr>
          <p:cNvPr id="6" name="Content Placeholder 5">
            <a:extLst>
              <a:ext uri="{FF2B5EF4-FFF2-40B4-BE49-F238E27FC236}">
                <a16:creationId xmlns:a16="http://schemas.microsoft.com/office/drawing/2014/main" id="{3B7001BF-71E0-8021-D319-CCE4DF873F8E}"/>
              </a:ext>
            </a:extLst>
          </p:cNvPr>
          <p:cNvSpPr>
            <a:spLocks noGrp="1"/>
          </p:cNvSpPr>
          <p:nvPr>
            <p:ph idx="1"/>
          </p:nvPr>
        </p:nvSpPr>
        <p:spPr/>
        <p:txBody>
          <a:bodyPr>
            <a:normAutofit/>
          </a:bodyPr>
          <a:lstStyle/>
          <a:p>
            <a:pPr marL="0" lvl="0" indent="0">
              <a:buNone/>
            </a:pPr>
            <a:r>
              <a:rPr lang="en-IN" b="1" dirty="0"/>
              <a:t>How the System Works:</a:t>
            </a:r>
            <a:endParaRPr lang="en-IN" sz="2400" dirty="0"/>
          </a:p>
          <a:p>
            <a:pPr marL="514350" indent="-514350">
              <a:buFont typeface="+mj-lt"/>
              <a:buAutoNum type="arabicPeriod"/>
            </a:pPr>
            <a:r>
              <a:rPr lang="en-US" sz="2400" dirty="0"/>
              <a:t>The system uses the Whisper model to automatically segment live audio into smaller chunks, with each chunk typically containing speech from a single speaker.</a:t>
            </a:r>
          </a:p>
          <a:p>
            <a:pPr marL="514350" indent="-514350">
              <a:buFont typeface="+mj-lt"/>
              <a:buAutoNum type="arabicPeriod"/>
            </a:pPr>
            <a:r>
              <a:rPr lang="en-US" sz="2400" dirty="0"/>
              <a:t>A unique voice profile is created for each speaker in the segmented audio.</a:t>
            </a:r>
          </a:p>
          <a:p>
            <a:pPr marL="514350" indent="-514350">
              <a:buFont typeface="+mj-lt"/>
              <a:buAutoNum type="arabicPeriod"/>
            </a:pPr>
            <a:r>
              <a:rPr lang="en-US" sz="2400" dirty="0"/>
              <a:t>An incremental clustering technique is used to match new audio segments to the correct speaker profile in real time.</a:t>
            </a:r>
          </a:p>
          <a:p>
            <a:pPr marL="514350" indent="-514350">
              <a:buFont typeface="+mj-lt"/>
              <a:buAutoNum type="arabicPeriod"/>
            </a:pPr>
            <a:r>
              <a:rPr lang="en-US" sz="2400" dirty="0"/>
              <a:t>The system delivers a continuous stream of text with speaker labels, showing what was said and by whom.</a:t>
            </a:r>
            <a:endParaRPr lang="en-IN" sz="2400" dirty="0"/>
          </a:p>
        </p:txBody>
      </p:sp>
      <p:pic>
        <p:nvPicPr>
          <p:cNvPr id="7" name="Picture 6">
            <a:extLst>
              <a:ext uri="{FF2B5EF4-FFF2-40B4-BE49-F238E27FC236}">
                <a16:creationId xmlns:a16="http://schemas.microsoft.com/office/drawing/2014/main" id="{1E1017FD-C3CB-0BFB-40AC-F3C79965FBF0}"/>
              </a:ext>
            </a:extLst>
          </p:cNvPr>
          <p:cNvPicPr>
            <a:picLocks noChangeAspect="1"/>
          </p:cNvPicPr>
          <p:nvPr/>
        </p:nvPicPr>
        <p:blipFill>
          <a:blip r:embed="rId2"/>
          <a:stretch>
            <a:fillRect/>
          </a:stretch>
        </p:blipFill>
        <p:spPr>
          <a:xfrm>
            <a:off x="8334375" y="5905500"/>
            <a:ext cx="3857625" cy="952500"/>
          </a:xfrm>
          <a:prstGeom prst="rect">
            <a:avLst/>
          </a:prstGeom>
        </p:spPr>
      </p:pic>
    </p:spTree>
    <p:extLst>
      <p:ext uri="{BB962C8B-B14F-4D97-AF65-F5344CB8AC3E}">
        <p14:creationId xmlns:p14="http://schemas.microsoft.com/office/powerpoint/2010/main" val="2541999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a1826d0-a633-4e7b-b963-b980b997b5c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97AADBF1BA2548AAD0935313750DF7" ma:contentTypeVersion="16" ma:contentTypeDescription="Create a new document." ma:contentTypeScope="" ma:versionID="4744dbbe9ee7856fc5a8426ba195a91c">
  <xsd:schema xmlns:xsd="http://www.w3.org/2001/XMLSchema" xmlns:xs="http://www.w3.org/2001/XMLSchema" xmlns:p="http://schemas.microsoft.com/office/2006/metadata/properties" xmlns:ns3="3a1826d0-a633-4e7b-b963-b980b997b5c7" xmlns:ns4="77e86ed2-ff2f-4280-97dc-d6de22d4143b" targetNamespace="http://schemas.microsoft.com/office/2006/metadata/properties" ma:root="true" ma:fieldsID="47cc9cc1f10f0816a00df71b1c89135a" ns3:_="" ns4:_="">
    <xsd:import namespace="3a1826d0-a633-4e7b-b963-b980b997b5c7"/>
    <xsd:import namespace="77e86ed2-ff2f-4280-97dc-d6de22d4143b"/>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LengthInSeconds" minOccurs="0"/>
                <xsd:element ref="ns3:MediaServiceObjectDetectorVersions" minOccurs="0"/>
                <xsd:element ref="ns3:MediaServiceSearchProperties" minOccurs="0"/>
                <xsd:element ref="ns3:MediaServiceSystem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1826d0-a633-4e7b-b963-b980b997b5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e86ed2-ff2f-4280-97dc-d6de22d4143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24E1DA-EB55-4A8A-9B47-F7A6218FC00F}">
  <ds:schemaRefs>
    <ds:schemaRef ds:uri="http://purl.org/dc/terms/"/>
    <ds:schemaRef ds:uri="http://www.w3.org/XML/1998/namespace"/>
    <ds:schemaRef ds:uri="http://purl.org/dc/dcmitype/"/>
    <ds:schemaRef ds:uri="3a1826d0-a633-4e7b-b963-b980b997b5c7"/>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77e86ed2-ff2f-4280-97dc-d6de22d4143b"/>
    <ds:schemaRef ds:uri="http://schemas.microsoft.com/office/2006/metadata/properties"/>
  </ds:schemaRefs>
</ds:datastoreItem>
</file>

<file path=customXml/itemProps2.xml><?xml version="1.0" encoding="utf-8"?>
<ds:datastoreItem xmlns:ds="http://schemas.openxmlformats.org/officeDocument/2006/customXml" ds:itemID="{60CA741B-3C22-443F-95E6-78A657C15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1826d0-a633-4e7b-b963-b980b997b5c7"/>
    <ds:schemaRef ds:uri="77e86ed2-ff2f-4280-97dc-d6de22d414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C20142-11EE-4153-945A-7033092FC5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904</TotalTime>
  <Words>3668</Words>
  <Application>Microsoft Office PowerPoint</Application>
  <PresentationFormat>Widescreen</PresentationFormat>
  <Paragraphs>240</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Bahnschrift</vt:lpstr>
      <vt:lpstr>Bahnschrift Condensed</vt:lpstr>
      <vt:lpstr>Calibri</vt:lpstr>
      <vt:lpstr>Calibri Light</vt:lpstr>
      <vt:lpstr>Times New Roman</vt:lpstr>
      <vt:lpstr>Wingdings</vt:lpstr>
      <vt:lpstr>Office Theme</vt:lpstr>
      <vt:lpstr>System‑Wide Live Captioning with Multilingual Transcription, Emotion Detection, and NLP Assistants for All System Audio  AIE-A-Batch-17</vt:lpstr>
      <vt:lpstr>INTRODUCTION</vt:lpstr>
      <vt:lpstr>Motivation</vt:lpstr>
      <vt:lpstr>Problem statement:</vt:lpstr>
      <vt:lpstr>PowerPoint Presentation</vt:lpstr>
      <vt:lpstr>PowerPoint Presentation</vt:lpstr>
      <vt:lpstr>PowerPoint Presentation</vt:lpstr>
      <vt:lpstr>Dataset Desription</vt:lpstr>
      <vt:lpstr>Real-time Multilingual Speech Recognition &amp; Speaker Diarization System based on Whisper Segmentation Ke-Ming Lyu, Ren-yuan Lyu, Hsien-Tsung Chang </vt:lpstr>
      <vt:lpstr>Dataset Description</vt:lpstr>
      <vt:lpstr>Results</vt:lpstr>
      <vt:lpstr>Research Gaps</vt:lpstr>
      <vt:lpstr>Expected Work flow</vt:lpstr>
      <vt:lpstr>PowerPoint Presentation</vt:lpstr>
      <vt:lpstr>WORK FLOW </vt:lpstr>
      <vt:lpstr>WORK FLOW</vt:lpstr>
      <vt:lpstr>WORK FLOW</vt:lpstr>
      <vt:lpstr>  pyannote-audio for Speaker Diarization:  </vt:lpstr>
      <vt:lpstr>WORK FLOW</vt:lpstr>
      <vt:lpstr>  Dataset Description  </vt:lpstr>
      <vt:lpstr>WORK FLOW</vt:lpstr>
      <vt:lpstr>Evaluation Metrics</vt:lpstr>
      <vt:lpstr>Partial demonstration:</vt:lpstr>
      <vt:lpstr>Partial demonstration:</vt:lpstr>
      <vt:lpstr>Partial demonstration:</vt:lpstr>
      <vt:lpstr>STEP 3: Transcription (Speech-to-Text): </vt:lpstr>
      <vt:lpstr>Partial demonstration:</vt:lpstr>
      <vt:lpstr>Partial demonstration:</vt:lpstr>
      <vt:lpstr>Partial demonstration:</vt:lpstr>
      <vt:lpstr>Conclusion</vt:lpstr>
      <vt:lpstr>Reference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pardhu dokala</dc:creator>
  <cp:lastModifiedBy>kabin dev</cp:lastModifiedBy>
  <cp:revision>22</cp:revision>
  <dcterms:created xsi:type="dcterms:W3CDTF">2025-07-24T08:21:40Z</dcterms:created>
  <dcterms:modified xsi:type="dcterms:W3CDTF">2025-08-29T20:29:25Z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0x010100DE97AADBF1BA2548AAD0935313750DF7</vt:lpwstr>
  </property>
</Properties>
</file>