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0" r:id="rId3"/>
    <p:sldId id="262" r:id="rId4"/>
    <p:sldId id="257" r:id="rId5"/>
    <p:sldId id="258" r:id="rId6"/>
    <p:sldId id="263" r:id="rId7"/>
    <p:sldId id="264" r:id="rId8"/>
    <p:sldId id="265" r:id="rId9"/>
    <p:sldId id="267"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33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4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6909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54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01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16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74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901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74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E97799C9-84D9-46D2-A11E-BCF8A720529D}" type="slidenum">
              <a:rPr lang="en-US" smtClean="0"/>
              <a:t>‹#›</a:t>
            </a:fld>
            <a:endParaRPr lang="en-US" dirty="0"/>
          </a:p>
        </p:txBody>
      </p:sp>
    </p:spTree>
    <p:extLst>
      <p:ext uri="{BB962C8B-B14F-4D97-AF65-F5344CB8AC3E}">
        <p14:creationId xmlns:p14="http://schemas.microsoft.com/office/powerpoint/2010/main" val="106898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050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D84065D-F351-4B03-BD91-D8A6B8D4B362}" type="slidenum">
              <a:rPr lang="en-US" smtClean="0"/>
              <a:t>‹#›</a:t>
            </a:fld>
            <a:endParaRPr lang="en-US" dirty="0"/>
          </a:p>
        </p:txBody>
      </p:sp>
    </p:spTree>
    <p:extLst>
      <p:ext uri="{BB962C8B-B14F-4D97-AF65-F5344CB8AC3E}">
        <p14:creationId xmlns:p14="http://schemas.microsoft.com/office/powerpoint/2010/main" val="107744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60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68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75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5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rgbClr val="0070C0"/>
          </a:fgClr>
          <a:bgClr>
            <a:schemeClr val="bg1"/>
          </a:bgClr>
        </a:patt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B61BEF0D-F0BB-DE4B-95CE-6DB70DBA9567}" type="datetimeFigureOut">
              <a:rPr lang="en-US" smtClean="0"/>
              <a:pPr/>
              <a:t>5/8/2023</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1838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854" y="2340515"/>
            <a:ext cx="6119016" cy="1366886"/>
          </a:xfrm>
        </p:spPr>
        <p:txBody>
          <a:bodyPr>
            <a:normAutofit/>
          </a:bodyPr>
          <a:lstStyle/>
          <a:p>
            <a:r>
              <a:rPr lang="en-US" sz="3600" b="1" dirty="0">
                <a:solidFill>
                  <a:srgbClr val="00B0F0"/>
                </a:solidFill>
              </a:rPr>
              <a:t>GROUP </a:t>
            </a:r>
            <a:r>
              <a:rPr lang="en-US" sz="3600" b="1" dirty="0" smtClean="0">
                <a:solidFill>
                  <a:srgbClr val="00B0F0"/>
                </a:solidFill>
              </a:rPr>
              <a:t>1: SOLUTION </a:t>
            </a:r>
            <a:r>
              <a:rPr lang="en-US" sz="3600" b="1" dirty="0">
                <a:solidFill>
                  <a:srgbClr val="00B0F0"/>
                </a:solidFill>
              </a:rPr>
              <a:t>TO PROBLEM 1</a:t>
            </a:r>
          </a:p>
        </p:txBody>
      </p:sp>
      <p:sp>
        <p:nvSpPr>
          <p:cNvPr id="5" name="TextBox 4"/>
          <p:cNvSpPr txBox="1"/>
          <p:nvPr/>
        </p:nvSpPr>
        <p:spPr>
          <a:xfrm>
            <a:off x="1521854" y="3707401"/>
            <a:ext cx="5653826" cy="2246769"/>
          </a:xfrm>
          <a:prstGeom prst="rect">
            <a:avLst/>
          </a:prstGeom>
          <a:noFill/>
        </p:spPr>
        <p:txBody>
          <a:bodyPr wrap="square" rtlCol="0">
            <a:spAutoFit/>
          </a:bodyPr>
          <a:lstStyle/>
          <a:p>
            <a:r>
              <a:rPr lang="en-US" sz="2800" b="1" dirty="0" smtClean="0"/>
              <a:t>PARTICIPANTS:</a:t>
            </a:r>
          </a:p>
          <a:p>
            <a:pPr marL="342900" indent="-342900">
              <a:buAutoNum type="arabicPeriod"/>
            </a:pPr>
            <a:r>
              <a:rPr lang="en-US" sz="2800" b="1" dirty="0" smtClean="0"/>
              <a:t>Sammy Kabingu.</a:t>
            </a:r>
          </a:p>
          <a:p>
            <a:pPr marL="342900" indent="-342900">
              <a:buAutoNum type="arabicPeriod"/>
            </a:pPr>
            <a:r>
              <a:rPr lang="en-US" sz="2800" b="1" dirty="0" smtClean="0"/>
              <a:t>Joseph Njoroge.</a:t>
            </a:r>
          </a:p>
          <a:p>
            <a:pPr marL="342900" indent="-342900">
              <a:buAutoNum type="arabicPeriod"/>
            </a:pPr>
            <a:r>
              <a:rPr lang="en-US" sz="2800" b="1" dirty="0" smtClean="0"/>
              <a:t>Joseph Muturi.</a:t>
            </a:r>
          </a:p>
          <a:p>
            <a:pPr marL="342900" indent="-342900">
              <a:buAutoNum type="arabicPeriod"/>
            </a:pPr>
            <a:r>
              <a:rPr lang="en-US" sz="2800" b="1" dirty="0" smtClean="0"/>
              <a:t>Brian kimemia.</a:t>
            </a:r>
            <a:endParaRPr lang="en-US" sz="2800" b="1" dirty="0"/>
          </a:p>
        </p:txBody>
      </p:sp>
    </p:spTree>
    <p:extLst>
      <p:ext uri="{BB962C8B-B14F-4D97-AF65-F5344CB8AC3E}">
        <p14:creationId xmlns:p14="http://schemas.microsoft.com/office/powerpoint/2010/main" val="2405984099"/>
      </p:ext>
    </p:extLst>
  </p:cSld>
  <p:clrMapOvr>
    <a:masterClrMapping/>
  </p:clrMapOvr>
  <p:transition spd="slow" advTm="12354">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smtClean="0">
                <a:solidFill>
                  <a:srgbClr val="00B0F0"/>
                </a:solidFill>
              </a:rPr>
              <a:t>CONCLUSION</a:t>
            </a:r>
            <a:endParaRPr lang="en-US" b="1" dirty="0">
              <a:solidFill>
                <a:srgbClr val="00B0F0"/>
              </a:solidFill>
            </a:endParaRPr>
          </a:p>
        </p:txBody>
      </p:sp>
      <p:sp>
        <p:nvSpPr>
          <p:cNvPr id="3" name="Content Placeholder 2"/>
          <p:cNvSpPr>
            <a:spLocks noGrp="1"/>
          </p:cNvSpPr>
          <p:nvPr>
            <p:ph idx="1"/>
          </p:nvPr>
        </p:nvSpPr>
        <p:spPr>
          <a:xfrm>
            <a:off x="864382" y="2489200"/>
            <a:ext cx="6345260" cy="2507803"/>
          </a:xfrm>
        </p:spPr>
        <p:txBody>
          <a:bodyPr>
            <a:normAutofit/>
          </a:bodyPr>
          <a:lstStyle/>
          <a:p>
            <a:pPr>
              <a:lnSpc>
                <a:spcPct val="150000"/>
              </a:lnSpc>
            </a:pPr>
            <a:r>
              <a:rPr lang="en-US" sz="2000" dirty="0" smtClean="0">
                <a:solidFill>
                  <a:schemeClr val="tx1"/>
                </a:solidFill>
              </a:rPr>
              <a:t>Having interacted  with the CPMIS system and having integrated some of our modules we were able to not only solve a problem but also learn from the entire Hackathon activity.</a:t>
            </a:r>
            <a:endParaRPr lang="en-US" sz="2000" dirty="0">
              <a:solidFill>
                <a:schemeClr val="tx1"/>
              </a:solidFill>
            </a:endParaRPr>
          </a:p>
        </p:txBody>
      </p:sp>
      <p:sp>
        <p:nvSpPr>
          <p:cNvPr id="4" name="TextBox 3"/>
          <p:cNvSpPr txBox="1"/>
          <p:nvPr/>
        </p:nvSpPr>
        <p:spPr>
          <a:xfrm>
            <a:off x="2897748" y="5392102"/>
            <a:ext cx="2060618" cy="630942"/>
          </a:xfrm>
          <a:prstGeom prst="rect">
            <a:avLst/>
          </a:prstGeom>
          <a:noFill/>
        </p:spPr>
        <p:txBody>
          <a:bodyPr wrap="square" rtlCol="0">
            <a:spAutoFit/>
          </a:bodyPr>
          <a:lstStyle/>
          <a:p>
            <a:r>
              <a:rPr lang="en-US" sz="3500" b="1" dirty="0" smtClean="0">
                <a:solidFill>
                  <a:schemeClr val="accent2">
                    <a:lumMod val="60000"/>
                    <a:lumOff val="40000"/>
                  </a:schemeClr>
                </a:solidFill>
              </a:rPr>
              <a:t>THE END</a:t>
            </a:r>
            <a:endParaRPr lang="en-US" sz="3500" b="1" dirty="0">
              <a:solidFill>
                <a:schemeClr val="accent2">
                  <a:lumMod val="60000"/>
                  <a:lumOff val="40000"/>
                </a:schemeClr>
              </a:solidFill>
            </a:endParaRPr>
          </a:p>
        </p:txBody>
      </p:sp>
    </p:spTree>
    <p:extLst>
      <p:ext uri="{BB962C8B-B14F-4D97-AF65-F5344CB8AC3E}">
        <p14:creationId xmlns:p14="http://schemas.microsoft.com/office/powerpoint/2010/main" val="375718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PROBLEM STATEMENT</a:t>
            </a:r>
            <a:endParaRPr lang="en-US" b="1" dirty="0">
              <a:solidFill>
                <a:srgbClr val="00B0F0"/>
              </a:solidFill>
            </a:endParaRPr>
          </a:p>
        </p:txBody>
      </p:sp>
      <p:sp>
        <p:nvSpPr>
          <p:cNvPr id="3" name="Content Placeholder 2"/>
          <p:cNvSpPr>
            <a:spLocks noGrp="1"/>
          </p:cNvSpPr>
          <p:nvPr>
            <p:ph idx="1"/>
          </p:nvPr>
        </p:nvSpPr>
        <p:spPr/>
        <p:txBody>
          <a:bodyPr/>
          <a:lstStyle/>
          <a:p>
            <a:pPr marL="0" indent="0" algn="just">
              <a:buNone/>
            </a:pPr>
            <a:r>
              <a:rPr lang="en-US" sz="2400" b="1" dirty="0">
                <a:solidFill>
                  <a:schemeClr val="tx1"/>
                </a:solidFill>
              </a:rPr>
              <a:t>Implementing effective transition from different Statutory institutions(SI) </a:t>
            </a:r>
            <a:r>
              <a:rPr lang="en-US" sz="2400" dirty="0">
                <a:solidFill>
                  <a:schemeClr val="tx1"/>
                </a:solidFill>
              </a:rPr>
              <a:t>.</a:t>
            </a:r>
          </a:p>
          <a:p>
            <a:pPr marL="342900" indent="-342900" algn="just">
              <a:buFont typeface="+mj-lt"/>
              <a:buAutoNum type="arabicPeriod"/>
            </a:pPr>
            <a:r>
              <a:rPr lang="en-US" sz="2400" dirty="0">
                <a:solidFill>
                  <a:schemeClr val="tx1"/>
                </a:solidFill>
              </a:rPr>
              <a:t>Remand homes</a:t>
            </a:r>
          </a:p>
          <a:p>
            <a:pPr marL="342900" indent="-342900" algn="just">
              <a:buFont typeface="+mj-lt"/>
              <a:buAutoNum type="arabicPeriod"/>
            </a:pPr>
            <a:r>
              <a:rPr lang="en-US" sz="2400" dirty="0">
                <a:solidFill>
                  <a:schemeClr val="tx1"/>
                </a:solidFill>
              </a:rPr>
              <a:t>Rehabilitation schools</a:t>
            </a:r>
          </a:p>
          <a:p>
            <a:pPr marL="342900" indent="-342900" algn="just">
              <a:buFont typeface="+mj-lt"/>
              <a:buAutoNum type="arabicPeriod"/>
            </a:pPr>
            <a:r>
              <a:rPr lang="en-US" sz="2400" dirty="0">
                <a:solidFill>
                  <a:schemeClr val="tx1"/>
                </a:solidFill>
              </a:rPr>
              <a:t>Classifications and assesement </a:t>
            </a:r>
            <a:r>
              <a:rPr lang="en-US" sz="2400" dirty="0" smtClean="0">
                <a:solidFill>
                  <a:schemeClr val="tx1"/>
                </a:solidFill>
              </a:rPr>
              <a:t>centers</a:t>
            </a:r>
            <a:endParaRPr lang="en-US" sz="2400" dirty="0">
              <a:solidFill>
                <a:schemeClr val="tx1"/>
              </a:solidFill>
            </a:endParaRPr>
          </a:p>
          <a:p>
            <a:pPr marL="342900" indent="-342900" algn="just">
              <a:buFont typeface="+mj-lt"/>
              <a:buAutoNum type="arabicPeriod"/>
            </a:pPr>
            <a:r>
              <a:rPr lang="en-US" sz="2400" dirty="0">
                <a:solidFill>
                  <a:schemeClr val="tx1"/>
                </a:solidFill>
              </a:rPr>
              <a:t>Rescue </a:t>
            </a:r>
            <a:r>
              <a:rPr lang="en-US" sz="2400" dirty="0" smtClean="0">
                <a:solidFill>
                  <a:schemeClr val="tx1"/>
                </a:solidFill>
              </a:rPr>
              <a:t>centers</a:t>
            </a:r>
            <a:endParaRPr lang="en-US" sz="2400" dirty="0">
              <a:solidFill>
                <a:schemeClr val="tx1"/>
              </a:solidFill>
            </a:endParaRPr>
          </a:p>
          <a:p>
            <a:endParaRPr lang="en-US" dirty="0"/>
          </a:p>
        </p:txBody>
      </p:sp>
    </p:spTree>
    <p:extLst>
      <p:ext uri="{BB962C8B-B14F-4D97-AF65-F5344CB8AC3E}">
        <p14:creationId xmlns:p14="http://schemas.microsoft.com/office/powerpoint/2010/main" val="1569370313"/>
      </p:ext>
    </p:extLst>
  </p:cSld>
  <p:clrMapOvr>
    <a:masterClrMapping/>
  </p:clrMapOvr>
  <p:transition spd="slow" advTm="6087">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GOALS/OBJECTIVES</a:t>
            </a:r>
            <a:endParaRPr lang="en-US" dirty="0">
              <a:solidFill>
                <a:srgbClr val="00B0F0"/>
              </a:solidFill>
            </a:endParaRP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sz="2000" b="1" dirty="0" smtClean="0">
                <a:solidFill>
                  <a:schemeClr val="tx1"/>
                </a:solidFill>
              </a:rPr>
              <a:t>To design a module and define the different (SI) institutions within the CPIMS system that will enable smooth and efficient transition of children across the different statutory institution (SI) by minimizing the data entry process and at the same time making sure all the relevant data has been captured.</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044334071"/>
      </p:ext>
    </p:extLst>
  </p:cSld>
  <p:clrMapOvr>
    <a:masterClrMapping/>
  </p:clrMapOvr>
  <p:transition spd="slow" advTm="1342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907" y="1081023"/>
            <a:ext cx="7200897" cy="977900"/>
          </a:xfrm>
        </p:spPr>
        <p:txBody>
          <a:bodyPr/>
          <a:lstStyle/>
          <a:p>
            <a:r>
              <a:rPr lang="en-US" b="1" dirty="0" smtClean="0">
                <a:solidFill>
                  <a:srgbClr val="00B0F0"/>
                </a:solidFill>
              </a:rPr>
              <a:t>IMPLEMENTATION FORMS</a:t>
            </a:r>
            <a:endParaRPr lang="en-US" b="1" dirty="0">
              <a:solidFill>
                <a:srgbClr val="00B0F0"/>
              </a:solidFill>
            </a:endParaRPr>
          </a:p>
        </p:txBody>
      </p:sp>
      <p:sp>
        <p:nvSpPr>
          <p:cNvPr id="3" name="Content Placeholder 2"/>
          <p:cNvSpPr>
            <a:spLocks noGrp="1"/>
          </p:cNvSpPr>
          <p:nvPr>
            <p:ph idx="1"/>
          </p:nvPr>
        </p:nvSpPr>
        <p:spPr>
          <a:xfrm>
            <a:off x="890140" y="2192986"/>
            <a:ext cx="6345260" cy="3530600"/>
          </a:xfrm>
        </p:spPr>
        <p:txBody>
          <a:bodyPr vert="horz" lIns="1890000" tIns="45720" rIns="91440" bIns="45720" numCol="1" rtlCol="0" anchor="ctr">
            <a:normAutofit/>
          </a:bodyPr>
          <a:lstStyle/>
          <a:p>
            <a:pPr algn="just">
              <a:buFont typeface="Wingdings" panose="05000000000000000000" pitchFamily="2" charset="2"/>
              <a:buChar char="Ø"/>
            </a:pPr>
            <a:r>
              <a:rPr lang="en-US" sz="2400" dirty="0">
                <a:solidFill>
                  <a:schemeClr val="tx1"/>
                </a:solidFill>
              </a:rPr>
              <a:t>Biodata collection</a:t>
            </a:r>
          </a:p>
          <a:p>
            <a:pPr algn="just">
              <a:buFont typeface="Wingdings" panose="05000000000000000000" pitchFamily="2" charset="2"/>
              <a:buChar char="Ø"/>
            </a:pPr>
            <a:r>
              <a:rPr lang="en-US" sz="2400" dirty="0">
                <a:solidFill>
                  <a:schemeClr val="tx1"/>
                </a:solidFill>
              </a:rPr>
              <a:t>Pre-admission</a:t>
            </a:r>
          </a:p>
          <a:p>
            <a:pPr algn="just">
              <a:buFont typeface="Wingdings" panose="05000000000000000000" pitchFamily="2" charset="2"/>
              <a:buChar char="Ø"/>
            </a:pPr>
            <a:r>
              <a:rPr lang="en-US" sz="2400" dirty="0">
                <a:solidFill>
                  <a:schemeClr val="tx1"/>
                </a:solidFill>
              </a:rPr>
              <a:t>Admission</a:t>
            </a:r>
          </a:p>
          <a:p>
            <a:pPr algn="just">
              <a:buFont typeface="Wingdings" panose="05000000000000000000" pitchFamily="2" charset="2"/>
              <a:buChar char="Ø"/>
            </a:pPr>
            <a:r>
              <a:rPr lang="en-US" sz="2400" dirty="0">
                <a:solidFill>
                  <a:schemeClr val="tx1"/>
                </a:solidFill>
              </a:rPr>
              <a:t>Stay</a:t>
            </a:r>
          </a:p>
          <a:p>
            <a:pPr algn="just">
              <a:buFont typeface="Wingdings" panose="05000000000000000000" pitchFamily="2" charset="2"/>
              <a:buChar char="Ø"/>
            </a:pPr>
            <a:r>
              <a:rPr lang="en-US" sz="2400" dirty="0">
                <a:solidFill>
                  <a:schemeClr val="tx1"/>
                </a:solidFill>
              </a:rPr>
              <a:t>Pre-exit</a:t>
            </a:r>
          </a:p>
          <a:p>
            <a:pPr algn="just">
              <a:buFont typeface="Wingdings" panose="05000000000000000000" pitchFamily="2" charset="2"/>
              <a:buChar char="Ø"/>
            </a:pPr>
            <a:r>
              <a:rPr lang="en-US" sz="2400" dirty="0">
                <a:solidFill>
                  <a:schemeClr val="tx1"/>
                </a:solidFill>
              </a:rPr>
              <a:t>Exit</a:t>
            </a:r>
          </a:p>
          <a:p>
            <a:pPr algn="just">
              <a:buFont typeface="Wingdings" panose="05000000000000000000" pitchFamily="2" charset="2"/>
              <a:buChar char="Ø"/>
            </a:pPr>
            <a:r>
              <a:rPr lang="en-US" sz="2400" dirty="0" smtClean="0">
                <a:solidFill>
                  <a:schemeClr val="tx1"/>
                </a:solidFill>
              </a:rPr>
              <a:t>Reintegration</a:t>
            </a:r>
            <a:endParaRPr lang="en-US" sz="2400" dirty="0">
              <a:solidFill>
                <a:schemeClr val="tx1"/>
              </a:solidFill>
            </a:endParaRPr>
          </a:p>
          <a:p>
            <a:pPr algn="ctr"/>
            <a:endParaRPr lang="en-US" dirty="0"/>
          </a:p>
        </p:txBody>
      </p:sp>
    </p:spTree>
    <p:extLst>
      <p:ext uri="{BB962C8B-B14F-4D97-AF65-F5344CB8AC3E}">
        <p14:creationId xmlns:p14="http://schemas.microsoft.com/office/powerpoint/2010/main" val="1402993648"/>
      </p:ext>
    </p:extLst>
  </p:cSld>
  <p:clrMapOvr>
    <a:masterClrMapping/>
  </p:clrMapOvr>
  <p:transition spd="slow" advTm="10904">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SOLUTION METHODOLOGY</a:t>
            </a:r>
            <a:endParaRPr lang="en-US" b="1" dirty="0">
              <a:solidFill>
                <a:srgbClr val="00B0F0"/>
              </a:solidFill>
            </a:endParaRPr>
          </a:p>
        </p:txBody>
      </p:sp>
      <p:sp>
        <p:nvSpPr>
          <p:cNvPr id="3" name="Content Placeholder 2"/>
          <p:cNvSpPr>
            <a:spLocks noGrp="1"/>
          </p:cNvSpPr>
          <p:nvPr>
            <p:ph idx="1"/>
          </p:nvPr>
        </p:nvSpPr>
        <p:spPr>
          <a:xfrm>
            <a:off x="837127" y="2189408"/>
            <a:ext cx="7289442" cy="4668592"/>
          </a:xfrm>
        </p:spPr>
        <p:txBody>
          <a:bodyPr>
            <a:normAutofit lnSpcReduction="10000"/>
          </a:bodyPr>
          <a:lstStyle/>
          <a:p>
            <a:pPr marL="514350" indent="-514350">
              <a:buFont typeface="+mj-lt"/>
              <a:buAutoNum type="arabicPeriod"/>
            </a:pPr>
            <a:r>
              <a:rPr lang="en-US" sz="2400" dirty="0" smtClean="0">
                <a:solidFill>
                  <a:schemeClr val="tx1"/>
                </a:solidFill>
              </a:rPr>
              <a:t>Utilize cpims existing technologies eg Data Forms through inheritance .</a:t>
            </a:r>
          </a:p>
          <a:p>
            <a:pPr marL="514350" indent="-514350">
              <a:buFont typeface="+mj-lt"/>
              <a:buAutoNum type="arabicPeriod"/>
            </a:pPr>
            <a:r>
              <a:rPr lang="en-US" sz="2400" dirty="0" smtClean="0">
                <a:solidFill>
                  <a:schemeClr val="tx1"/>
                </a:solidFill>
              </a:rPr>
              <a:t>Generate forms .</a:t>
            </a:r>
          </a:p>
          <a:p>
            <a:pPr marL="514350" indent="-514350">
              <a:buFont typeface="+mj-lt"/>
              <a:buAutoNum type="arabicPeriod"/>
            </a:pPr>
            <a:r>
              <a:rPr lang="en-US" sz="2400" dirty="0" smtClean="0">
                <a:solidFill>
                  <a:schemeClr val="tx1"/>
                </a:solidFill>
              </a:rPr>
              <a:t>Define common form attributes used in the different institution forms.</a:t>
            </a:r>
          </a:p>
          <a:p>
            <a:pPr marL="514350" indent="-514350">
              <a:buFont typeface="+mj-lt"/>
              <a:buAutoNum type="arabicPeriod"/>
            </a:pPr>
            <a:r>
              <a:rPr lang="en-US" sz="2400" dirty="0" smtClean="0">
                <a:solidFill>
                  <a:schemeClr val="tx1"/>
                </a:solidFill>
              </a:rPr>
              <a:t>Abstract form functionalities with respect to the different institutions forms needs.</a:t>
            </a:r>
          </a:p>
          <a:p>
            <a:pPr marL="514350" indent="-514350">
              <a:buFont typeface="+mj-lt"/>
              <a:buAutoNum type="arabicPeriod"/>
            </a:pPr>
            <a:r>
              <a:rPr lang="en-US" sz="2400" dirty="0" smtClean="0">
                <a:solidFill>
                  <a:schemeClr val="tx1"/>
                </a:solidFill>
              </a:rPr>
              <a:t>Create templates forms and views for the  forms.</a:t>
            </a:r>
          </a:p>
          <a:p>
            <a:pPr marL="514350" indent="-514350">
              <a:buFont typeface="+mj-lt"/>
              <a:buAutoNum type="arabicPeriod"/>
            </a:pPr>
            <a:r>
              <a:rPr lang="en-US" sz="2400" dirty="0" smtClean="0">
                <a:solidFill>
                  <a:schemeClr val="tx1"/>
                </a:solidFill>
              </a:rPr>
              <a:t>Connect the forms to the database and derive the CRUD logic </a:t>
            </a:r>
          </a:p>
          <a:p>
            <a:pPr marL="514350" indent="-514350">
              <a:buFont typeface="+mj-lt"/>
              <a:buAutoNum type="arabicPeriod"/>
            </a:pPr>
            <a:endParaRPr lang="en-US" sz="2600" dirty="0" smtClean="0">
              <a:solidFill>
                <a:schemeClr val="tx1"/>
              </a:solidFill>
            </a:endParaRPr>
          </a:p>
          <a:p>
            <a:pPr marL="0" indent="0">
              <a:buNone/>
            </a:pPr>
            <a:endParaRPr lang="en-US" sz="2000" dirty="0" smtClean="0">
              <a:solidFill>
                <a:schemeClr val="tx1"/>
              </a:solidFill>
            </a:endParaRPr>
          </a:p>
          <a:p>
            <a:pPr marL="385763" indent="-385763">
              <a:buFont typeface="+mj-lt"/>
              <a:buAutoNum type="romanUcPeriod"/>
            </a:pPr>
            <a:endParaRPr lang="en-US" dirty="0" smtClean="0"/>
          </a:p>
          <a:p>
            <a:pPr marL="385763" indent="-385763">
              <a:buFont typeface="+mj-lt"/>
              <a:buAutoNum type="romanUcPeriod"/>
            </a:pPr>
            <a:endParaRPr lang="en-US" dirty="0"/>
          </a:p>
        </p:txBody>
      </p:sp>
    </p:spTree>
    <p:extLst>
      <p:ext uri="{BB962C8B-B14F-4D97-AF65-F5344CB8AC3E}">
        <p14:creationId xmlns:p14="http://schemas.microsoft.com/office/powerpoint/2010/main" val="492240317"/>
      </p:ext>
    </p:extLst>
  </p:cSld>
  <p:clrMapOvr>
    <a:masterClrMapping/>
  </p:clrMapOvr>
  <p:transition spd="slow" advTm="20802">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STATUTORY (SI) MODULES UI </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64" y="2775347"/>
            <a:ext cx="7227277" cy="2713691"/>
          </a:xfrm>
        </p:spPr>
      </p:pic>
    </p:spTree>
    <p:extLst>
      <p:ext uri="{BB962C8B-B14F-4D97-AF65-F5344CB8AC3E}">
        <p14:creationId xmlns:p14="http://schemas.microsoft.com/office/powerpoint/2010/main" val="2736582812"/>
      </p:ext>
    </p:extLst>
  </p:cSld>
  <p:clrMapOvr>
    <a:masterClrMapping/>
  </p:clrMapOvr>
  <p:transition spd="slow" advTm="11406">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FORMS IMPLEMENTATION(EXAMPLE)</a:t>
            </a:r>
            <a:endParaRPr lang="en-US" dirty="0">
              <a:solidFill>
                <a:srgbClr val="00B0F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976" y="2343955"/>
            <a:ext cx="6709892" cy="3028145"/>
          </a:xfrm>
        </p:spPr>
      </p:pic>
    </p:spTree>
    <p:extLst>
      <p:ext uri="{BB962C8B-B14F-4D97-AF65-F5344CB8AC3E}">
        <p14:creationId xmlns:p14="http://schemas.microsoft.com/office/powerpoint/2010/main" val="3346046368"/>
      </p:ext>
    </p:extLst>
  </p:cSld>
  <p:clrMapOvr>
    <a:masterClrMapping/>
  </p:clrMapOvr>
  <p:transition spd="slow" advTm="1654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ACHIEVEMENTS</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300" dirty="0" smtClean="0">
                <a:solidFill>
                  <a:schemeClr val="tx1"/>
                </a:solidFill>
              </a:rPr>
              <a:t>Successfully created and integrated the statutory module(SI) into the cpims system.</a:t>
            </a:r>
          </a:p>
          <a:p>
            <a:pPr>
              <a:buFont typeface="Wingdings" panose="05000000000000000000" pitchFamily="2" charset="2"/>
              <a:buChar char="§"/>
            </a:pPr>
            <a:r>
              <a:rPr lang="en-US" sz="2300" dirty="0" smtClean="0">
                <a:solidFill>
                  <a:schemeClr val="tx1"/>
                </a:solidFill>
              </a:rPr>
              <a:t>Successfully created, inherited relevant  existing forms modules from the system and integrated them into the 4(SI)institutions.</a:t>
            </a:r>
          </a:p>
          <a:p>
            <a:pPr>
              <a:buFont typeface="Wingdings" panose="05000000000000000000" pitchFamily="2" charset="2"/>
              <a:buChar char="§"/>
            </a:pPr>
            <a:r>
              <a:rPr lang="en-US" sz="2300" dirty="0" smtClean="0">
                <a:solidFill>
                  <a:schemeClr val="tx1"/>
                </a:solidFill>
              </a:rPr>
              <a:t> successfully connected some the forms with the database to perform CRUD operations.</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287798"/>
      </p:ext>
    </p:extLst>
  </p:cSld>
  <p:clrMapOvr>
    <a:masterClrMapping/>
  </p:clrMapOvr>
  <p:transition spd="slow" advTm="11468">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PROBLEMS ENCOUNTERED</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dirty="0" smtClean="0">
                <a:solidFill>
                  <a:schemeClr val="tx1"/>
                </a:solidFill>
              </a:rPr>
              <a:t>Local system installation of the CPIMS system.</a:t>
            </a:r>
          </a:p>
          <a:p>
            <a:pPr>
              <a:buFont typeface="Courier New" panose="02070309020205020404" pitchFamily="49" charset="0"/>
              <a:buChar char="o"/>
            </a:pPr>
            <a:r>
              <a:rPr lang="en-US" sz="2400" dirty="0" smtClean="0">
                <a:solidFill>
                  <a:schemeClr val="tx1"/>
                </a:solidFill>
              </a:rPr>
              <a:t>Stack challenges.</a:t>
            </a:r>
          </a:p>
          <a:p>
            <a:pPr>
              <a:buFont typeface="Courier New" panose="02070309020205020404" pitchFamily="49" charset="0"/>
              <a:buChar char="o"/>
            </a:pPr>
            <a:r>
              <a:rPr lang="en-US" sz="2400" dirty="0" smtClean="0">
                <a:solidFill>
                  <a:schemeClr val="tx1"/>
                </a:solidFill>
              </a:rPr>
              <a:t>Poor internet connection.</a:t>
            </a:r>
          </a:p>
          <a:p>
            <a:pPr>
              <a:buFont typeface="Courier New" panose="02070309020205020404" pitchFamily="49" charset="0"/>
              <a:buChar char="o"/>
            </a:pPr>
            <a:r>
              <a:rPr lang="en-US" sz="2400" dirty="0" smtClean="0">
                <a:solidFill>
                  <a:schemeClr val="tx1"/>
                </a:solidFill>
              </a:rPr>
              <a:t>Limited time.</a:t>
            </a:r>
            <a:endParaRPr lang="en-US" sz="2400" dirty="0">
              <a:solidFill>
                <a:schemeClr val="tx1"/>
              </a:solidFill>
            </a:endParaRPr>
          </a:p>
        </p:txBody>
      </p:sp>
    </p:spTree>
    <p:extLst>
      <p:ext uri="{BB962C8B-B14F-4D97-AF65-F5344CB8AC3E}">
        <p14:creationId xmlns:p14="http://schemas.microsoft.com/office/powerpoint/2010/main" val="918988805"/>
      </p:ext>
    </p:extLst>
  </p:cSld>
  <p:clrMapOvr>
    <a:masterClrMapping/>
  </p:clrMapOvr>
  <p:transition spd="slow" advTm="13812">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297</TotalTime>
  <Words>274</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Wingdings</vt:lpstr>
      <vt:lpstr>Wingdings 3</vt:lpstr>
      <vt:lpstr>Ion Boardroom</vt:lpstr>
      <vt:lpstr>GROUP 1: SOLUTION TO PROBLEM 1</vt:lpstr>
      <vt:lpstr>PROBLEM STATEMENT</vt:lpstr>
      <vt:lpstr>GOALS/OBJECTIVES</vt:lpstr>
      <vt:lpstr>IMPLEMENTATION FORMS</vt:lpstr>
      <vt:lpstr>SOLUTION METHODOLOGY</vt:lpstr>
      <vt:lpstr>STATUTORY (SI) MODULES UI </vt:lpstr>
      <vt:lpstr>FORMS IMPLEMENTATION(EXAMPLE)</vt:lpstr>
      <vt:lpstr>ACHIEVEMENTS</vt:lpstr>
      <vt:lpstr>PROBLEMS ENCOUNTERED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:SOLUTION TO PROBLEM 1</dc:title>
  <dc:creator>STEPHEN MBURA DZITSO</dc:creator>
  <cp:lastModifiedBy>STEPHEN MBURA DZITSO</cp:lastModifiedBy>
  <cp:revision>27</cp:revision>
  <dcterms:created xsi:type="dcterms:W3CDTF">2023-05-08T07:10:57Z</dcterms:created>
  <dcterms:modified xsi:type="dcterms:W3CDTF">2023-05-08T12:08:26Z</dcterms:modified>
</cp:coreProperties>
</file>