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1" r:id="rId6"/>
    <p:sldId id="260" r:id="rId7"/>
  </p:sldIdLst>
  <p:sldSz cx="14630400" cy="8229600"/>
  <p:notesSz cx="8229600" cy="14630400"/>
  <p:embeddedFontLst>
    <p:embeddedFont>
      <p:font typeface="Crimson Pro Semi Bold" panose="020B0604020202020204" charset="0"/>
      <p:regular r:id="rId9"/>
    </p:embeddedFont>
    <p:embeddedFont>
      <p:font typeface="Heebo" pitchFamily="2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50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9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2040"/>
            <a:ext cx="13042821" cy="180594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258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Turbo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749272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581" y="279463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Lead: Altamash Kabir, 22BCE0536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093131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1410" y="410075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581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Member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836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Registration No.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6243280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Batch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725" y="4244459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Department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454170" y="424445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Year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77209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1028581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ALTAMASH KABIR	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637836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22BCE0536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6243280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848725" y="48947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1454170" y="48947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40138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581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FATEH INDER SINGH 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836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22BCE11276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6243280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8848725" y="55450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454170" y="554509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  <p:sp>
        <p:nvSpPr>
          <p:cNvPr id="26" name="Shape 24"/>
          <p:cNvSpPr/>
          <p:nvPr/>
        </p:nvSpPr>
        <p:spPr>
          <a:xfrm>
            <a:off x="801410" y="605170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5"/>
          <p:cNvSpPr/>
          <p:nvPr/>
        </p:nvSpPr>
        <p:spPr>
          <a:xfrm>
            <a:off x="1028581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SHAIK ABUBAKAR SIDDIQ 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3637836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 22BRS1203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6243280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EVENING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8848725" y="619541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CSE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454170" y="619541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4TH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994225-1FD6-417B-2975-08EE4E6A21BD}"/>
              </a:ext>
            </a:extLst>
          </p:cNvPr>
          <p:cNvSpPr txBox="1"/>
          <p:nvPr/>
        </p:nvSpPr>
        <p:spPr>
          <a:xfrm>
            <a:off x="987972" y="437894"/>
            <a:ext cx="7315200" cy="77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Team Contribution</a:t>
            </a:r>
            <a:endParaRPr lang="en-US" sz="4450" dirty="0"/>
          </a:p>
        </p:txBody>
      </p:sp>
      <p:sp>
        <p:nvSpPr>
          <p:cNvPr id="4" name="Shape 6">
            <a:extLst>
              <a:ext uri="{FF2B5EF4-FFF2-40B4-BE49-F238E27FC236}">
                <a16:creationId xmlns:a16="http://schemas.microsoft.com/office/drawing/2014/main" id="{C20D7390-FF3D-5848-E9E2-069968BE61AE}"/>
              </a:ext>
            </a:extLst>
          </p:cNvPr>
          <p:cNvSpPr/>
          <p:nvPr/>
        </p:nvSpPr>
        <p:spPr>
          <a:xfrm>
            <a:off x="2419016" y="193845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03EFDE-BA16-B419-BBCE-63836F3F8D7C}"/>
              </a:ext>
            </a:extLst>
          </p:cNvPr>
          <p:cNvSpPr txBox="1"/>
          <p:nvPr/>
        </p:nvSpPr>
        <p:spPr>
          <a:xfrm>
            <a:off x="1135117" y="1502979"/>
            <a:ext cx="12454759" cy="4523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Altamash Kabir 22BCE0536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Splash Screen Activity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Main Activity: To fill the details for the reservation such as Pick and Drop-off Address, Date, Time and Contact details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Payment Activity: To choose the payment method and pay the price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Fateh Inder Singh 22BCE11276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Login Page Activity: For user to enter their login credentials and access the application features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OTP Notification Feature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Payment Success Activity: To show the success  message after payment and notification showing reservation details</a:t>
            </a:r>
          </a:p>
          <a:p>
            <a:pPr>
              <a:lnSpc>
                <a:spcPts val="2850"/>
              </a:lnSpc>
            </a:pPr>
            <a:endParaRPr lang="en-US" sz="175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Shaikh Abubakar Siddiq 22BRS1203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PPT 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cs typeface="Heebo" pitchFamily="34" charset="-120"/>
              </a:rPr>
              <a:t>preparation</a:t>
            </a:r>
            <a:endParaRPr lang="en-IN" sz="1750" dirty="0">
              <a:solidFill>
                <a:srgbClr val="4C4C4D"/>
              </a:solidFill>
              <a:latin typeface="Heebo" pitchFamily="34" charset="0"/>
              <a:cs typeface="Heebo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6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90881F-45DD-915A-1A8D-C1AAEFD70647}"/>
              </a:ext>
            </a:extLst>
          </p:cNvPr>
          <p:cNvGrpSpPr/>
          <p:nvPr/>
        </p:nvGrpSpPr>
        <p:grpSpPr>
          <a:xfrm>
            <a:off x="793789" y="2205312"/>
            <a:ext cx="13042820" cy="4579861"/>
            <a:chOff x="793790" y="2993588"/>
            <a:chExt cx="13042820" cy="3511809"/>
          </a:xfrm>
        </p:grpSpPr>
        <p:sp>
          <p:nvSpPr>
            <p:cNvPr id="4" name="Shape 2"/>
            <p:cNvSpPr/>
            <p:nvPr/>
          </p:nvSpPr>
          <p:spPr>
            <a:xfrm>
              <a:off x="793790" y="299358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5" name="Text 3"/>
            <p:cNvSpPr/>
            <p:nvPr/>
          </p:nvSpPr>
          <p:spPr>
            <a:xfrm>
              <a:off x="1530906" y="30714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Problem Identification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1530906" y="3561874"/>
              <a:ext cx="5642491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cs typeface="Heebo" pitchFamily="34" charset="-120"/>
                </a:rPr>
                <a:t>Android based application for booking rentals car online and chose their desired pick-up and drop-off details and make payment to confirm the booking</a:t>
              </a:r>
            </a:p>
          </p:txBody>
        </p:sp>
        <p:sp>
          <p:nvSpPr>
            <p:cNvPr id="7" name="Shape 5"/>
            <p:cNvSpPr/>
            <p:nvPr/>
          </p:nvSpPr>
          <p:spPr>
            <a:xfrm>
              <a:off x="7456884" y="2993588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8" name="Text 6"/>
            <p:cNvSpPr/>
            <p:nvPr/>
          </p:nvSpPr>
          <p:spPr>
            <a:xfrm>
              <a:off x="8194000" y="30714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User Impact</a:t>
              </a:r>
              <a:endParaRPr lang="en-US" sz="220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8194000" y="3561874"/>
              <a:ext cx="564261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A car booking app simplifies daily travel, saving users up to 2 hours per week. It reduces wait times, eliminates uncertainty, and enhances mobility—especially for commuters, tourists, and non-drivers.</a:t>
              </a:r>
              <a:endParaRPr lang="en-US" sz="1750" dirty="0"/>
            </a:p>
          </p:txBody>
        </p:sp>
        <p:sp>
          <p:nvSpPr>
            <p:cNvPr id="10" name="Shape 8"/>
            <p:cNvSpPr/>
            <p:nvPr/>
          </p:nvSpPr>
          <p:spPr>
            <a:xfrm>
              <a:off x="812717" y="4901352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11" name="Text 9"/>
            <p:cNvSpPr/>
            <p:nvPr/>
          </p:nvSpPr>
          <p:spPr>
            <a:xfrm>
              <a:off x="1530906" y="498437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Market Gap Analysis</a:t>
              </a:r>
              <a:endParaRPr lang="en-US" sz="2200" dirty="0"/>
            </a:p>
          </p:txBody>
        </p:sp>
        <p:sp>
          <p:nvSpPr>
            <p:cNvPr id="12" name="Text 10"/>
            <p:cNvSpPr/>
            <p:nvPr/>
          </p:nvSpPr>
          <p:spPr>
            <a:xfrm>
              <a:off x="1530906" y="5359240"/>
              <a:ext cx="5642491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2850"/>
                </a:lnSpc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cs typeface="Heebo" pitchFamily="34" charset="-120"/>
                </a:rPr>
                <a:t>By targeting underserved regions, offering customizable and offline-friendly features, simplifying UX, and enhancing trust through transparent pricing and loyalty programs, your Android app can stand out in a saturated yet uneven market.</a:t>
              </a:r>
            </a:p>
          </p:txBody>
        </p:sp>
        <p:sp>
          <p:nvSpPr>
            <p:cNvPr id="13" name="Shape 11"/>
            <p:cNvSpPr/>
            <p:nvPr/>
          </p:nvSpPr>
          <p:spPr>
            <a:xfrm>
              <a:off x="7456884" y="490638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F2EEEE"/>
            </a:solidFill>
            <a:ln/>
          </p:spPr>
        </p:sp>
        <p:sp>
          <p:nvSpPr>
            <p:cNvPr id="14" name="Text 12"/>
            <p:cNvSpPr/>
            <p:nvPr/>
          </p:nvSpPr>
          <p:spPr>
            <a:xfrm>
              <a:off x="8180070" y="497489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Problem Validation</a:t>
              </a:r>
              <a:endParaRPr lang="en-US" sz="220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8194000" y="5416689"/>
              <a:ext cx="5642610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Online Survey reports, company stock market graph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4A6C27-C228-46D0-70C8-328774482A7F}"/>
              </a:ext>
            </a:extLst>
          </p:cNvPr>
          <p:cNvGrpSpPr/>
          <p:nvPr/>
        </p:nvGrpSpPr>
        <p:grpSpPr>
          <a:xfrm>
            <a:off x="793790" y="2154317"/>
            <a:ext cx="13042821" cy="3920966"/>
            <a:chOff x="793790" y="3089910"/>
            <a:chExt cx="13042821" cy="3920966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790" y="3089910"/>
              <a:ext cx="4347567" cy="907256"/>
            </a:xfrm>
            <a:prstGeom prst="rect">
              <a:avLst/>
            </a:prstGeom>
          </p:spPr>
        </p:pic>
        <p:sp>
          <p:nvSpPr>
            <p:cNvPr id="4" name="Text 1"/>
            <p:cNvSpPr/>
            <p:nvPr/>
          </p:nvSpPr>
          <p:spPr>
            <a:xfrm>
              <a:off x="1020604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Core Innovation</a:t>
              </a:r>
              <a:endParaRPr lang="en-US" sz="22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1020604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Our Android application addresses market gaps with unique features and intuitive design.</a:t>
              </a:r>
              <a:endParaRPr lang="en-US" sz="1750" dirty="0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1357" y="3089910"/>
              <a:ext cx="4347567" cy="907256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5368171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Key Benefits</a:t>
              </a:r>
              <a:endParaRPr lang="en-US" sz="2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5368171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Users experience seamless interaction, improved efficiency, and enhanced functionality.</a:t>
              </a:r>
              <a:endParaRPr lang="en-US" sz="1750" dirty="0"/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88924" y="3089910"/>
              <a:ext cx="4347567" cy="907256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9715738" y="422398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4C4C4D"/>
                  </a:solidFill>
                  <a:latin typeface="Crimson Pro Semi Bold" pitchFamily="34" charset="0"/>
                  <a:ea typeface="Crimson Pro Semi Bold" pitchFamily="34" charset="-122"/>
                  <a:cs typeface="Crimson Pro Semi Bold" pitchFamily="34" charset="-120"/>
                </a:rPr>
                <a:t>Technical Edge</a:t>
              </a:r>
              <a:endParaRPr lang="en-US" sz="2200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9715738" y="4714399"/>
              <a:ext cx="3893939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Built using modern Android architecture and cutting-edge development practices.</a:t>
              </a:r>
              <a:endParaRPr lang="en-US" sz="1750" dirty="0"/>
            </a:p>
          </p:txBody>
        </p:sp>
        <p:sp>
          <p:nvSpPr>
            <p:cNvPr id="12" name="Text 7"/>
            <p:cNvSpPr/>
            <p:nvPr/>
          </p:nvSpPr>
          <p:spPr>
            <a:xfrm>
              <a:off x="793790" y="6285071"/>
              <a:ext cx="13042821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Our solution transforms the identified problem into an opportunity for innovation. We've focused on creating a user-centred experience that delivers real value.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FC776-5B34-1236-D619-4AF731B6AA50}"/>
              </a:ext>
            </a:extLst>
          </p:cNvPr>
          <p:cNvSpPr txBox="1"/>
          <p:nvPr/>
        </p:nvSpPr>
        <p:spPr>
          <a:xfrm>
            <a:off x="576847" y="721427"/>
            <a:ext cx="1309589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Why It Matters – The Impact</a:t>
            </a:r>
          </a:p>
          <a:p>
            <a:pPr>
              <a:buNone/>
            </a:pPr>
            <a:endParaRPr lang="en-US" sz="2200" dirty="0">
              <a:solidFill>
                <a:srgbClr val="4C4C4D"/>
              </a:solidFill>
              <a:latin typeface="Crimson Pro Semi Bold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Long wait times ⏳ → 25% faster ETAs with smarter driver allocation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App complexity 🧩 → Simplified experience for elderly &amp; rural users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Service unavailability 🌍 → Expanded reach in Tier 2/3 cities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Price uncertainty 💸 → Predictable, fair pricing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Low retention 💼 → Loyalty rewards and referral incentives</a:t>
            </a:r>
          </a:p>
          <a:p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</a:rPr>
              <a:t>User Impact:</a:t>
            </a:r>
          </a:p>
          <a:p>
            <a:endParaRPr lang="en-US" sz="2200" dirty="0">
              <a:solidFill>
                <a:srgbClr val="152D47"/>
              </a:solidFill>
              <a:latin typeface="Crimson Pro Semi Bold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⏱️ </a:t>
            </a: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Save up to 2 hours/week in commute time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📈 30% increase in accessibility for non-English speakers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</a:rPr>
              <a:t>🤝 Enhanced trust through transparent, local-first service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4C4C4D"/>
              </a:solidFill>
              <a:latin typeface="Crimson Pro Semi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1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9133" y="534710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3" y="1529120"/>
            <a:ext cx="485061" cy="48506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06723" y="1644253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Layouts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406723" y="2063710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ConstraintLayout, LinearLayout, RecyclerView with custom adapters for responsive interfaces.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33" y="2859286"/>
            <a:ext cx="485061" cy="4850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06723" y="2974419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Binding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406723" y="3393877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Binding for direct references to views, reducing boilerplate code.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33" y="4189452"/>
            <a:ext cx="485061" cy="4850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6723" y="4304586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Networking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406723" y="4724043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Retrofit with Coroutines for API calls and asynchronous operations.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3" y="5519618"/>
            <a:ext cx="485061" cy="4850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06723" y="5634752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Location Services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406723" y="6054209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/>
              <a:t>Location selection using GPS and FusedLocation services</a:t>
            </a: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33" y="6849785"/>
            <a:ext cx="485061" cy="48506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06723" y="6964918"/>
            <a:ext cx="2425660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Additional Tools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406723" y="7384375"/>
            <a:ext cx="12544544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Ready-made color themes, google-based fonts, and third-party libraries.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470</Words>
  <Application>Microsoft Office PowerPoint</Application>
  <PresentationFormat>Custom</PresentationFormat>
  <Paragraphs>80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Crimson Pro Semi Bold</vt:lpstr>
      <vt:lpstr>Arial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Altamash Kabir</cp:lastModifiedBy>
  <cp:revision>31</cp:revision>
  <dcterms:created xsi:type="dcterms:W3CDTF">2025-06-18T04:08:59Z</dcterms:created>
  <dcterms:modified xsi:type="dcterms:W3CDTF">2025-06-20T12:48:17Z</dcterms:modified>
</cp:coreProperties>
</file>