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5.svg" ContentType="image/svg+xml"/>
  <Override PartName="/ppt/media/image27.svg" ContentType="image/svg+xml"/>
  <Override PartName="/ppt/media/image5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8288000" cy="10287000"/>
  <p:notesSz cx="6858000" cy="9144000"/>
  <p:embeddedFontLst>
    <p:embeddedFont>
      <p:font typeface="Tomorrow"/>
      <p:regular r:id="rId22"/>
    </p:embeddedFont>
    <p:embeddedFont>
      <p:font typeface="Times New Roman Condensed" panose="02030506070405020303"/>
      <p:regular r:id="rId23"/>
    </p:embeddedFont>
    <p:embeddedFont>
      <p:font typeface="Times New Roman Bold" panose="02030802070405020303"/>
      <p:bold r:id="rId24"/>
    </p:embeddedFont>
    <p:embeddedFont>
      <p:font typeface="Calibri" panose="020F050202020403020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drive.google.com/file/d/11D9AUrNcwA0EARw9qDlCeYLdLI_F1uXj/view?usp=sharin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drive.google.com/file/d/1kwScyg8cDKv1BOeytvbH05at4RWHkQII/view?usp=drive_link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svg"/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8.svg"/><Relationship Id="rId7" Type="http://schemas.openxmlformats.org/officeDocument/2006/relationships/image" Target="../media/image17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0219">
                <a:alpha val="100000"/>
              </a:srgbClr>
            </a:gs>
            <a:gs pos="50000">
              <a:srgbClr val="000224">
                <a:alpha val="100000"/>
              </a:srgbClr>
            </a:gs>
            <a:gs pos="100000">
              <a:srgbClr val="0496BE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99888" y="-42468"/>
            <a:ext cx="20487775" cy="10371936"/>
          </a:xfrm>
          <a:custGeom>
            <a:avLst/>
            <a:gdLst/>
            <a:ahLst/>
            <a:cxnLst/>
            <a:rect l="l" t="t" r="r" b="b"/>
            <a:pathLst>
              <a:path w="20487775" h="10371936">
                <a:moveTo>
                  <a:pt x="0" y="0"/>
                </a:moveTo>
                <a:lnTo>
                  <a:pt x="20487776" y="0"/>
                </a:lnTo>
                <a:lnTo>
                  <a:pt x="20487776" y="10371936"/>
                </a:lnTo>
                <a:lnTo>
                  <a:pt x="0" y="1037193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76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708604" y="1997620"/>
            <a:ext cx="7392327" cy="5483662"/>
          </a:xfrm>
          <a:custGeom>
            <a:avLst/>
            <a:gdLst/>
            <a:ahLst/>
            <a:cxnLst/>
            <a:rect l="l" t="t" r="r" b="b"/>
            <a:pathLst>
              <a:path w="7392327" h="5483662">
                <a:moveTo>
                  <a:pt x="0" y="0"/>
                </a:moveTo>
                <a:lnTo>
                  <a:pt x="7392326" y="0"/>
                </a:lnTo>
                <a:lnTo>
                  <a:pt x="7392326" y="5483661"/>
                </a:lnTo>
                <a:lnTo>
                  <a:pt x="0" y="54836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70" r="-11069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72269" y="199563"/>
            <a:ext cx="8492722" cy="829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0"/>
              </a:lnSpc>
              <a:spcBef>
                <a:spcPct val="0"/>
              </a:spcBef>
            </a:pPr>
            <a:r>
              <a:rPr lang="en-US" sz="4830">
                <a:solidFill>
                  <a:srgbClr val="FFFFFF"/>
                </a:solidFill>
                <a:latin typeface="Tomorrow"/>
              </a:rPr>
              <a:t>Project - 2</a:t>
            </a:r>
            <a:endParaRPr lang="en-US" sz="4830">
              <a:solidFill>
                <a:srgbClr val="FFFFFF"/>
              </a:solidFill>
              <a:latin typeface="Tomorrow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06209" y="1046115"/>
            <a:ext cx="10957172" cy="1425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20"/>
              </a:lnSpc>
              <a:spcBef>
                <a:spcPct val="0"/>
              </a:spcBef>
            </a:pPr>
            <a:r>
              <a:rPr lang="en-US" sz="3870">
                <a:solidFill>
                  <a:srgbClr val="38B6FF"/>
                </a:solidFill>
                <a:latin typeface="Times New Roman" panose="02020603050405020304"/>
              </a:rPr>
              <a:t>Tic Tac Toe Game with Minimax and Alpha-Beta Pruning Algorithm</a:t>
            </a:r>
            <a:endParaRPr lang="en-US" sz="3870">
              <a:solidFill>
                <a:srgbClr val="38B6FF"/>
              </a:solidFill>
              <a:latin typeface="Times New Roman" panose="020206030504050203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27595" y="2679210"/>
            <a:ext cx="5982070" cy="2060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20"/>
              </a:lnSpc>
            </a:pPr>
            <a:r>
              <a:rPr lang="en-US" sz="2870">
                <a:solidFill>
                  <a:srgbClr val="FFFFFF"/>
                </a:solidFill>
                <a:latin typeface="Times New Roman" panose="02020603050405020304"/>
              </a:rPr>
              <a:t>Course title: Artificial Intelligence Lab</a:t>
            </a:r>
            <a:endParaRPr lang="en-US" sz="2870">
              <a:solidFill>
                <a:srgbClr val="FFFFFF"/>
              </a:solidFill>
              <a:latin typeface="Times New Roman" panose="02020603050405020304"/>
            </a:endParaRPr>
          </a:p>
          <a:p>
            <a:pPr algn="ctr">
              <a:lnSpc>
                <a:spcPts val="4020"/>
              </a:lnSpc>
            </a:pPr>
            <a:r>
              <a:rPr lang="en-US" sz="2870">
                <a:solidFill>
                  <a:srgbClr val="FFFFFF"/>
                </a:solidFill>
                <a:latin typeface="Times New Roman" panose="02020603050405020304"/>
              </a:rPr>
              <a:t>course code: cse 404</a:t>
            </a:r>
            <a:endParaRPr lang="en-US" sz="2870">
              <a:solidFill>
                <a:srgbClr val="FFFFFF"/>
              </a:solidFill>
              <a:latin typeface="Times New Roman" panose="02020603050405020304"/>
            </a:endParaRPr>
          </a:p>
          <a:p>
            <a:pPr algn="ctr">
              <a:lnSpc>
                <a:spcPts val="4020"/>
              </a:lnSpc>
            </a:pPr>
          </a:p>
          <a:p>
            <a:pPr algn="ctr">
              <a:lnSpc>
                <a:spcPts val="4020"/>
              </a:lnSpc>
              <a:spcBef>
                <a:spcPct val="0"/>
              </a:spcBef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-114300" y="5067300"/>
            <a:ext cx="5235926" cy="3132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25"/>
              </a:lnSpc>
            </a:pPr>
            <a:r>
              <a:rPr lang="en-US" sz="1875">
                <a:solidFill>
                  <a:srgbClr val="FFFFFF"/>
                </a:solidFill>
                <a:latin typeface="Times New Roman" panose="02020603050405020304"/>
              </a:rPr>
              <a:t> </a:t>
            </a:r>
            <a:endParaRPr lang="en-US" sz="1875">
              <a:solidFill>
                <a:srgbClr val="FFFFFF"/>
              </a:solidFill>
              <a:latin typeface="Times New Roman" panose="02020603050405020304"/>
            </a:endParaRPr>
          </a:p>
          <a:p>
            <a:pPr algn="ctr">
              <a:lnSpc>
                <a:spcPts val="3465"/>
              </a:lnSpc>
            </a:pPr>
            <a:r>
              <a:rPr lang="en-US" sz="2475">
                <a:solidFill>
                  <a:srgbClr val="FFFFFF"/>
                </a:solidFill>
                <a:latin typeface="Times New Roman" panose="02020603050405020304"/>
              </a:rPr>
              <a:t>Submitted By: </a:t>
            </a:r>
            <a:endParaRPr lang="en-US" sz="2475">
              <a:solidFill>
                <a:srgbClr val="FFFFFF"/>
              </a:solidFill>
              <a:latin typeface="Times New Roman" panose="02020603050405020304"/>
            </a:endParaRPr>
          </a:p>
          <a:p>
            <a:pPr algn="ctr">
              <a:lnSpc>
                <a:spcPts val="2625"/>
              </a:lnSpc>
            </a:pPr>
          </a:p>
          <a:p>
            <a:pPr algn="ctr">
              <a:lnSpc>
                <a:spcPts val="2625"/>
              </a:lnSpc>
            </a:pPr>
            <a:r>
              <a:rPr lang="en-US" sz="1875">
                <a:solidFill>
                  <a:srgbClr val="FFFFFF"/>
                </a:solidFill>
                <a:latin typeface="Times New Roman" panose="02020603050405020304"/>
              </a:rPr>
              <a:t>Md. Meherub Hossain Yemon(20201037)</a:t>
            </a:r>
            <a:endParaRPr lang="en-US" sz="1875">
              <a:solidFill>
                <a:srgbClr val="FFFFFF"/>
              </a:solidFill>
              <a:latin typeface="Times New Roman" panose="02020603050405020304"/>
            </a:endParaRPr>
          </a:p>
          <a:p>
            <a:pPr algn="ctr">
              <a:lnSpc>
                <a:spcPts val="2625"/>
              </a:lnSpc>
            </a:pPr>
            <a:r>
              <a:rPr lang="en-US" sz="1875">
                <a:solidFill>
                  <a:srgbClr val="FFFFFF"/>
                </a:solidFill>
                <a:latin typeface="Times New Roman" panose="02020603050405020304"/>
              </a:rPr>
              <a:t>Md. Raihan Kabir</a:t>
            </a:r>
            <a:r>
              <a:rPr lang="en-US" sz="1875">
                <a:solidFill>
                  <a:srgbClr val="FFFFFF"/>
                </a:solidFill>
                <a:latin typeface="Times New Roman" panose="02020603050405020304"/>
              </a:rPr>
              <a:t> (20201048)</a:t>
            </a:r>
            <a:endParaRPr lang="en-US" sz="1875">
              <a:solidFill>
                <a:srgbClr val="FFFFFF"/>
              </a:solidFill>
              <a:latin typeface="Times New Roman" panose="02020603050405020304"/>
            </a:endParaRPr>
          </a:p>
          <a:p>
            <a:pPr algn="ctr">
              <a:lnSpc>
                <a:spcPts val="2625"/>
              </a:lnSpc>
            </a:pPr>
            <a:r>
              <a:rPr lang="en-US" sz="1875">
                <a:solidFill>
                  <a:srgbClr val="FFFFFF"/>
                </a:solidFill>
                <a:latin typeface="Times New Roman" panose="02020603050405020304"/>
              </a:rPr>
              <a:t>Md.Sohel Rahman</a:t>
            </a:r>
            <a:r>
              <a:rPr lang="en-US" sz="1875">
                <a:solidFill>
                  <a:srgbClr val="FFFFFF"/>
                </a:solidFill>
                <a:latin typeface="Times New Roman" panose="02020603050405020304"/>
              </a:rPr>
              <a:t> (20201054)</a:t>
            </a:r>
            <a:endParaRPr lang="en-US" sz="1875">
              <a:solidFill>
                <a:srgbClr val="FFFFFF"/>
              </a:solidFill>
              <a:latin typeface="Times New Roman" panose="02020603050405020304"/>
            </a:endParaRPr>
          </a:p>
          <a:p>
            <a:pPr algn="ctr">
              <a:lnSpc>
                <a:spcPts val="2625"/>
              </a:lnSpc>
            </a:pPr>
            <a:r>
              <a:rPr lang="en-US" sz="1875">
                <a:solidFill>
                  <a:srgbClr val="FFFFFF"/>
                </a:solidFill>
                <a:latin typeface="Times New Roman" panose="02020603050405020304"/>
              </a:rPr>
              <a:t>Nooruddin Ahammed(19201011)</a:t>
            </a:r>
            <a:endParaRPr lang="en-US" sz="1875">
              <a:solidFill>
                <a:srgbClr val="FFFFFF"/>
              </a:solidFill>
              <a:latin typeface="Times New Roman" panose="02020603050405020304"/>
            </a:endParaRPr>
          </a:p>
          <a:p>
            <a:pPr algn="ctr">
              <a:lnSpc>
                <a:spcPts val="2625"/>
              </a:lnSpc>
            </a:pPr>
            <a:r>
              <a:rPr lang="en-US" sz="1875">
                <a:solidFill>
                  <a:srgbClr val="FFFFFF"/>
                </a:solidFill>
                <a:latin typeface="Times New Roman" panose="02020603050405020304"/>
              </a:rPr>
              <a:t>Section :A2</a:t>
            </a:r>
            <a:endParaRPr lang="en-US" sz="1875">
              <a:solidFill>
                <a:srgbClr val="FFFFFF"/>
              </a:solidFill>
              <a:latin typeface="Times New Roman" panose="02020603050405020304"/>
            </a:endParaRPr>
          </a:p>
          <a:p>
            <a:pPr algn="ctr">
              <a:lnSpc>
                <a:spcPts val="2625"/>
              </a:lnSpc>
              <a:spcBef>
                <a:spcPct val="0"/>
              </a:spcBef>
            </a:pPr>
            <a:r>
              <a:rPr lang="en-US" sz="1875">
                <a:solidFill>
                  <a:srgbClr val="FFFFFF"/>
                </a:solidFill>
                <a:latin typeface="Times New Roman" panose="02020603050405020304"/>
              </a:rPr>
              <a:t>                                                                        </a:t>
            </a:r>
            <a:endParaRPr lang="en-US" sz="1875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191702" y="5067300"/>
            <a:ext cx="5235926" cy="313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25"/>
              </a:lnSpc>
            </a:pPr>
            <a:r>
              <a:rPr lang="en-US" sz="1875">
                <a:solidFill>
                  <a:srgbClr val="FFFFFF"/>
                </a:solidFill>
                <a:latin typeface="Times New Roman" panose="02020603050405020304"/>
              </a:rPr>
              <a:t> </a:t>
            </a:r>
            <a:endParaRPr lang="en-US" sz="1875">
              <a:solidFill>
                <a:srgbClr val="FFFFFF"/>
              </a:solidFill>
              <a:latin typeface="Times New Roman" panose="02020603050405020304"/>
            </a:endParaRPr>
          </a:p>
          <a:p>
            <a:pPr algn="ctr">
              <a:lnSpc>
                <a:spcPts val="3465"/>
              </a:lnSpc>
            </a:pPr>
            <a:r>
              <a:rPr lang="en-US" sz="2475">
                <a:solidFill>
                  <a:srgbClr val="FFFFFF"/>
                </a:solidFill>
                <a:latin typeface="Times New Roman" panose="02020603050405020304"/>
              </a:rPr>
              <a:t>Submitted To: </a:t>
            </a:r>
            <a:endParaRPr lang="en-US" sz="2475">
              <a:solidFill>
                <a:srgbClr val="FFFFFF"/>
              </a:solidFill>
              <a:latin typeface="Times New Roman" panose="02020603050405020304"/>
            </a:endParaRPr>
          </a:p>
          <a:p>
            <a:pPr algn="ctr">
              <a:lnSpc>
                <a:spcPts val="2625"/>
              </a:lnSpc>
            </a:pPr>
          </a:p>
          <a:p>
            <a:pPr algn="ctr">
              <a:lnSpc>
                <a:spcPts val="2625"/>
              </a:lnSpc>
            </a:pPr>
            <a:r>
              <a:rPr lang="en-US" sz="1875">
                <a:solidFill>
                  <a:srgbClr val="FFFFFF"/>
                </a:solidFill>
                <a:latin typeface="Times New Roman" panose="02020603050405020304"/>
              </a:rPr>
              <a:t>Dr. Nasima Begum                                    </a:t>
            </a:r>
            <a:endParaRPr lang="en-US" sz="1875">
              <a:solidFill>
                <a:srgbClr val="FFFFFF"/>
              </a:solidFill>
              <a:latin typeface="Times New Roman" panose="02020603050405020304"/>
            </a:endParaRPr>
          </a:p>
          <a:p>
            <a:pPr algn="ctr">
              <a:lnSpc>
                <a:spcPts val="2625"/>
              </a:lnSpc>
            </a:pPr>
            <a:r>
              <a:rPr lang="en-US" sz="1875">
                <a:solidFill>
                  <a:srgbClr val="FFFFFF"/>
                </a:solidFill>
                <a:latin typeface="Times New Roman" panose="02020603050405020304"/>
              </a:rPr>
              <a:t>  Assistant Professor, CSE Department </a:t>
            </a:r>
            <a:endParaRPr lang="en-US" sz="1875">
              <a:solidFill>
                <a:srgbClr val="FFFFFF"/>
              </a:solidFill>
              <a:latin typeface="Times New Roman" panose="02020603050405020304"/>
            </a:endParaRPr>
          </a:p>
          <a:p>
            <a:pPr algn="ctr">
              <a:lnSpc>
                <a:spcPts val="2625"/>
              </a:lnSpc>
            </a:pPr>
            <a:r>
              <a:rPr lang="en-US" sz="1875">
                <a:solidFill>
                  <a:srgbClr val="FFFFFF"/>
                </a:solidFill>
                <a:latin typeface="Times New Roman" panose="02020603050405020304"/>
              </a:rPr>
              <a:t>University of Asia Pacific</a:t>
            </a:r>
            <a:endParaRPr lang="en-US" sz="1875">
              <a:solidFill>
                <a:srgbClr val="FFFFFF"/>
              </a:solidFill>
              <a:latin typeface="Times New Roman" panose="02020603050405020304"/>
            </a:endParaRPr>
          </a:p>
          <a:p>
            <a:pPr algn="ctr">
              <a:lnSpc>
                <a:spcPts val="2625"/>
              </a:lnSpc>
            </a:pPr>
            <a:r>
              <a:rPr lang="en-US" sz="1875">
                <a:solidFill>
                  <a:srgbClr val="FFFFFF"/>
                </a:solidFill>
                <a:latin typeface="Times New Roman" panose="02020603050405020304"/>
              </a:rPr>
              <a:t>                                           </a:t>
            </a:r>
            <a:endParaRPr lang="en-US" sz="1875">
              <a:solidFill>
                <a:srgbClr val="FFFFFF"/>
              </a:solidFill>
              <a:latin typeface="Times New Roman" panose="02020603050405020304"/>
            </a:endParaRPr>
          </a:p>
          <a:p>
            <a:pPr algn="ctr">
              <a:lnSpc>
                <a:spcPts val="2625"/>
              </a:lnSpc>
            </a:pPr>
          </a:p>
          <a:p>
            <a:pPr algn="ctr">
              <a:lnSpc>
                <a:spcPts val="2625"/>
              </a:lnSpc>
              <a:spcBef>
                <a:spcPct val="0"/>
              </a:spcBef>
            </a:pPr>
            <a:r>
              <a:rPr lang="en-US" sz="1875">
                <a:solidFill>
                  <a:srgbClr val="FFFFFF"/>
                </a:solidFill>
                <a:latin typeface="Times New Roman" panose="02020603050405020304"/>
              </a:rPr>
              <a:t>                                                                        </a:t>
            </a:r>
            <a:endParaRPr lang="en-US" sz="1875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30D69">
                <a:alpha val="100000"/>
              </a:srgbClr>
            </a:gs>
            <a:gs pos="50000">
              <a:srgbClr val="240753">
                <a:alpha val="100000"/>
              </a:srgbClr>
            </a:gs>
            <a:gs pos="100000">
              <a:srgbClr val="2A053D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335030" y="4128996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377532" y="1172994"/>
            <a:ext cx="14719406" cy="852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5"/>
              </a:lnSpc>
              <a:spcBef>
                <a:spcPct val="0"/>
              </a:spcBef>
            </a:pPr>
            <a:r>
              <a:rPr lang="en-US" sz="5005">
                <a:solidFill>
                  <a:srgbClr val="FFFFFF"/>
                </a:solidFill>
                <a:latin typeface="HK Modular" panose="00000800000000000000"/>
              </a:rPr>
              <a:t>FUNCTIONS</a:t>
            </a:r>
            <a:endParaRPr lang="en-US" sz="5005">
              <a:solidFill>
                <a:srgbClr val="FFFFFF"/>
              </a:solidFill>
              <a:latin typeface="HK Modular" panose="000008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1939455"/>
            <a:ext cx="9134648" cy="840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855" lvl="1" indent="-245745" algn="just">
              <a:lnSpc>
                <a:spcPts val="3185"/>
              </a:lnSpc>
              <a:buFont typeface="Arial" panose="020B0604020202020204"/>
              <a:buChar char="•"/>
            </a:pPr>
            <a:r>
              <a:rPr lang="en-US" sz="2275">
                <a:solidFill>
                  <a:srgbClr val="FFFFFF"/>
                </a:solidFill>
                <a:latin typeface="Times New Roman" panose="02020603050405020304"/>
              </a:rPr>
              <a:t>def print_board(board) </a:t>
            </a:r>
            <a:endParaRPr lang="en-US" sz="2275">
              <a:solidFill>
                <a:srgbClr val="FFFFFF"/>
              </a:solidFill>
              <a:latin typeface="Times New Roman" panose="02020603050405020304"/>
            </a:endParaRPr>
          </a:p>
          <a:p>
            <a:pPr algn="just">
              <a:lnSpc>
                <a:spcPts val="3185"/>
              </a:lnSpc>
              <a:spcBef>
                <a:spcPct val="0"/>
              </a:spcBef>
            </a:pPr>
            <a:r>
              <a:rPr lang="en-US" sz="2275">
                <a:solidFill>
                  <a:srgbClr val="FFFFFF"/>
                </a:solidFill>
                <a:latin typeface="Times New Roman" panose="02020603050405020304"/>
              </a:rPr>
              <a:t>    # Functi</a:t>
            </a:r>
            <a:r>
              <a:rPr lang="en-US" sz="2275">
                <a:solidFill>
                  <a:srgbClr val="FFFFFF"/>
                </a:solidFill>
                <a:latin typeface="Times New Roman" panose="02020603050405020304"/>
              </a:rPr>
              <a:t>on to print the game board </a:t>
            </a:r>
            <a:endParaRPr lang="en-US" sz="2275">
              <a:solidFill>
                <a:srgbClr val="FFFFFF"/>
              </a:solidFill>
              <a:latin typeface="Times New Roman" panose="02020603050405020304"/>
            </a:endParaRPr>
          </a:p>
          <a:p>
            <a:pPr algn="just">
              <a:lnSpc>
                <a:spcPts val="3185"/>
              </a:lnSpc>
              <a:spcBef>
                <a:spcPct val="0"/>
              </a:spcBef>
            </a:pPr>
          </a:p>
          <a:p>
            <a:pPr marL="490855" lvl="1" indent="-245745" algn="just">
              <a:lnSpc>
                <a:spcPts val="318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275">
                <a:solidFill>
                  <a:srgbClr val="FFFFFF"/>
                </a:solidFill>
                <a:latin typeface="Times New Roman" panose="02020603050405020304"/>
              </a:rPr>
              <a:t>def is_game_over(board): </a:t>
            </a:r>
            <a:endParaRPr lang="en-US" sz="2275">
              <a:solidFill>
                <a:srgbClr val="FFFFFF"/>
              </a:solidFill>
              <a:latin typeface="Times New Roman" panose="02020603050405020304"/>
            </a:endParaRPr>
          </a:p>
          <a:p>
            <a:pPr algn="just">
              <a:lnSpc>
                <a:spcPts val="3185"/>
              </a:lnSpc>
              <a:spcBef>
                <a:spcPct val="0"/>
              </a:spcBef>
            </a:pPr>
            <a:r>
              <a:rPr lang="en-US" sz="2275">
                <a:solidFill>
                  <a:srgbClr val="FFFFFF"/>
                </a:solidFill>
                <a:latin typeface="Times New Roman" panose="02020603050405020304"/>
              </a:rPr>
              <a:t>    # Function to check if the game is over </a:t>
            </a:r>
            <a:endParaRPr lang="en-US" sz="2275">
              <a:solidFill>
                <a:srgbClr val="FFFFFF"/>
              </a:solidFill>
              <a:latin typeface="Times New Roman" panose="02020603050405020304"/>
            </a:endParaRPr>
          </a:p>
          <a:p>
            <a:pPr algn="just">
              <a:lnSpc>
                <a:spcPts val="3185"/>
              </a:lnSpc>
              <a:spcBef>
                <a:spcPct val="0"/>
              </a:spcBef>
            </a:pPr>
          </a:p>
          <a:p>
            <a:pPr marL="490855" lvl="1" indent="-245745" algn="just">
              <a:lnSpc>
                <a:spcPts val="318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275">
                <a:solidFill>
                  <a:srgbClr val="FFFFFF"/>
                </a:solidFill>
                <a:latin typeface="Times New Roman" panose="02020603050405020304"/>
              </a:rPr>
              <a:t>def is_winner(board, player): </a:t>
            </a:r>
            <a:endParaRPr lang="en-US" sz="2275">
              <a:solidFill>
                <a:srgbClr val="FFFFFF"/>
              </a:solidFill>
              <a:latin typeface="Times New Roman" panose="02020603050405020304"/>
            </a:endParaRPr>
          </a:p>
          <a:p>
            <a:pPr algn="just">
              <a:lnSpc>
                <a:spcPts val="3185"/>
              </a:lnSpc>
              <a:spcBef>
                <a:spcPct val="0"/>
              </a:spcBef>
            </a:pPr>
            <a:r>
              <a:rPr lang="en-US" sz="2275">
                <a:solidFill>
                  <a:srgbClr val="FFFFFF"/>
                </a:solidFill>
                <a:latin typeface="Times New Roman" panose="02020603050405020304"/>
              </a:rPr>
              <a:t>    # Function to check if a player has won </a:t>
            </a:r>
            <a:endParaRPr lang="en-US" sz="2275">
              <a:solidFill>
                <a:srgbClr val="FFFFFF"/>
              </a:solidFill>
              <a:latin typeface="Times New Roman" panose="02020603050405020304"/>
            </a:endParaRPr>
          </a:p>
          <a:p>
            <a:pPr algn="just">
              <a:lnSpc>
                <a:spcPts val="3185"/>
              </a:lnSpc>
              <a:spcBef>
                <a:spcPct val="0"/>
              </a:spcBef>
            </a:pPr>
          </a:p>
          <a:p>
            <a:pPr marL="490855" lvl="1" indent="-245745" algn="just">
              <a:lnSpc>
                <a:spcPts val="318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275">
                <a:solidFill>
                  <a:srgbClr val="FFFFFF"/>
                </a:solidFill>
                <a:latin typeface="Times New Roman" panose="02020603050405020304"/>
              </a:rPr>
              <a:t>def evaluate_board(board, player): </a:t>
            </a:r>
            <a:endParaRPr lang="en-US" sz="2275">
              <a:solidFill>
                <a:srgbClr val="FFFFFF"/>
              </a:solidFill>
              <a:latin typeface="Times New Roman" panose="02020603050405020304"/>
            </a:endParaRPr>
          </a:p>
          <a:p>
            <a:pPr algn="just">
              <a:lnSpc>
                <a:spcPts val="3185"/>
              </a:lnSpc>
              <a:spcBef>
                <a:spcPct val="0"/>
              </a:spcBef>
            </a:pPr>
            <a:r>
              <a:rPr lang="en-US" sz="2275">
                <a:solidFill>
                  <a:srgbClr val="FFFFFF"/>
                </a:solidFill>
                <a:latin typeface="Times New Roman" panose="02020603050405020304"/>
              </a:rPr>
              <a:t>    # Function to evaluate the board for the AI player</a:t>
            </a:r>
            <a:endParaRPr lang="en-US" sz="2275">
              <a:solidFill>
                <a:srgbClr val="FFFFFF"/>
              </a:solidFill>
              <a:latin typeface="Times New Roman" panose="02020603050405020304"/>
            </a:endParaRPr>
          </a:p>
          <a:p>
            <a:pPr algn="just">
              <a:lnSpc>
                <a:spcPts val="3045"/>
              </a:lnSpc>
              <a:spcBef>
                <a:spcPct val="0"/>
              </a:spcBef>
            </a:pPr>
          </a:p>
          <a:p>
            <a:pPr marL="490855" lvl="1" indent="-245745" algn="just">
              <a:lnSpc>
                <a:spcPts val="318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275">
                <a:solidFill>
                  <a:srgbClr val="FFFFFF"/>
                </a:solidFill>
                <a:latin typeface="Times New Roman" panose="02020603050405020304"/>
              </a:rPr>
              <a:t>def minimax(board, depth, alpha, beta, maximizing_player, player): </a:t>
            </a:r>
            <a:endParaRPr lang="en-US" sz="2275">
              <a:solidFill>
                <a:srgbClr val="FFFFFF"/>
              </a:solidFill>
              <a:latin typeface="Times New Roman" panose="02020603050405020304"/>
            </a:endParaRPr>
          </a:p>
          <a:p>
            <a:pPr algn="just">
              <a:lnSpc>
                <a:spcPts val="3185"/>
              </a:lnSpc>
              <a:spcBef>
                <a:spcPct val="0"/>
              </a:spcBef>
            </a:pPr>
            <a:r>
              <a:rPr lang="en-US" sz="2275">
                <a:solidFill>
                  <a:srgbClr val="FFFFFF"/>
                </a:solidFill>
                <a:latin typeface="Times New Roman" panose="02020603050405020304"/>
              </a:rPr>
              <a:t>    # Minimax algorithm with Alpha-Beta Pruning </a:t>
            </a:r>
            <a:endParaRPr lang="en-US" sz="2275">
              <a:solidFill>
                <a:srgbClr val="FFFFFF"/>
              </a:solidFill>
              <a:latin typeface="Times New Roman" panose="02020603050405020304"/>
            </a:endParaRPr>
          </a:p>
          <a:p>
            <a:pPr algn="just">
              <a:lnSpc>
                <a:spcPts val="3185"/>
              </a:lnSpc>
              <a:spcBef>
                <a:spcPct val="0"/>
              </a:spcBef>
            </a:pPr>
          </a:p>
          <a:p>
            <a:pPr marL="490855" lvl="1" indent="-245745" algn="just">
              <a:lnSpc>
                <a:spcPts val="318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275">
                <a:solidFill>
                  <a:srgbClr val="FFFFFF"/>
                </a:solidFill>
                <a:latin typeface="Times New Roman" panose="02020603050405020304"/>
              </a:rPr>
              <a:t>def get_opponent(player): </a:t>
            </a:r>
            <a:endParaRPr lang="en-US" sz="2275">
              <a:solidFill>
                <a:srgbClr val="FFFFFF"/>
              </a:solidFill>
              <a:latin typeface="Times New Roman" panose="02020603050405020304"/>
            </a:endParaRPr>
          </a:p>
          <a:p>
            <a:pPr algn="just">
              <a:lnSpc>
                <a:spcPts val="3185"/>
              </a:lnSpc>
              <a:spcBef>
                <a:spcPct val="0"/>
              </a:spcBef>
            </a:pPr>
            <a:r>
              <a:rPr lang="en-US" sz="2275">
                <a:solidFill>
                  <a:srgbClr val="FFFFFF"/>
                </a:solidFill>
                <a:latin typeface="Times New Roman" panose="02020603050405020304"/>
              </a:rPr>
              <a:t>    # Function to get the opponent's symbol </a:t>
            </a:r>
            <a:endParaRPr lang="en-US" sz="2275">
              <a:solidFill>
                <a:srgbClr val="FFFFFF"/>
              </a:solidFill>
              <a:latin typeface="Times New Roman" panose="02020603050405020304"/>
            </a:endParaRPr>
          </a:p>
          <a:p>
            <a:pPr algn="just">
              <a:lnSpc>
                <a:spcPts val="3185"/>
              </a:lnSpc>
              <a:spcBef>
                <a:spcPct val="0"/>
              </a:spcBef>
            </a:pPr>
          </a:p>
          <a:p>
            <a:pPr marL="490855" lvl="1" indent="-245745" algn="just">
              <a:lnSpc>
                <a:spcPts val="318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275">
                <a:solidFill>
                  <a:srgbClr val="FFFFFF"/>
                </a:solidFill>
                <a:latin typeface="Times New Roman" panose="02020603050405020304"/>
              </a:rPr>
              <a:t>def make_ai_move(board, player, depth, ai): </a:t>
            </a:r>
            <a:endParaRPr lang="en-US" sz="2275">
              <a:solidFill>
                <a:srgbClr val="FFFFFF"/>
              </a:solidFill>
              <a:latin typeface="Times New Roman" panose="02020603050405020304"/>
            </a:endParaRPr>
          </a:p>
          <a:p>
            <a:pPr algn="just">
              <a:lnSpc>
                <a:spcPts val="3185"/>
              </a:lnSpc>
              <a:spcBef>
                <a:spcPct val="0"/>
              </a:spcBef>
            </a:pPr>
            <a:r>
              <a:rPr lang="en-US" sz="2275">
                <a:solidFill>
                  <a:srgbClr val="FFFFFF"/>
                </a:solidFill>
                <a:latin typeface="Times New Roman" panose="02020603050405020304"/>
              </a:rPr>
              <a:t>    # Function to make the AI's move in Human vs AI and AI vs. AI move </a:t>
            </a:r>
            <a:endParaRPr lang="en-US" sz="2275">
              <a:solidFill>
                <a:srgbClr val="FFFFFF"/>
              </a:solidFill>
              <a:latin typeface="Times New Roman" panose="02020603050405020304"/>
            </a:endParaRPr>
          </a:p>
          <a:p>
            <a:pPr algn="just">
              <a:lnSpc>
                <a:spcPts val="318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30D69">
                <a:alpha val="100000"/>
              </a:srgbClr>
            </a:gs>
            <a:gs pos="50000">
              <a:srgbClr val="240753">
                <a:alpha val="100000"/>
              </a:srgbClr>
            </a:gs>
            <a:gs pos="100000">
              <a:srgbClr val="2A053D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41216" y="1955524"/>
            <a:ext cx="5953099" cy="7149702"/>
          </a:xfrm>
          <a:custGeom>
            <a:avLst/>
            <a:gdLst/>
            <a:ahLst/>
            <a:cxnLst/>
            <a:rect l="l" t="t" r="r" b="b"/>
            <a:pathLst>
              <a:path w="5953099" h="7149702">
                <a:moveTo>
                  <a:pt x="0" y="0"/>
                </a:moveTo>
                <a:lnTo>
                  <a:pt x="5953099" y="0"/>
                </a:lnTo>
                <a:lnTo>
                  <a:pt x="5953099" y="7149702"/>
                </a:lnTo>
                <a:lnTo>
                  <a:pt x="0" y="714970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1130" y="2003618"/>
            <a:ext cx="5776462" cy="7101608"/>
          </a:xfrm>
          <a:custGeom>
            <a:avLst/>
            <a:gdLst/>
            <a:ahLst/>
            <a:cxnLst/>
            <a:rect l="l" t="t" r="r" b="b"/>
            <a:pathLst>
              <a:path w="5776462" h="7101608">
                <a:moveTo>
                  <a:pt x="0" y="0"/>
                </a:moveTo>
                <a:lnTo>
                  <a:pt x="5776463" y="0"/>
                </a:lnTo>
                <a:lnTo>
                  <a:pt x="5776463" y="7101608"/>
                </a:lnTo>
                <a:lnTo>
                  <a:pt x="0" y="7101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67371" y="317298"/>
            <a:ext cx="14949650" cy="873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15"/>
              </a:lnSpc>
              <a:spcBef>
                <a:spcPct val="0"/>
              </a:spcBef>
            </a:pPr>
            <a:r>
              <a:rPr lang="en-US" sz="5085">
                <a:solidFill>
                  <a:srgbClr val="FFFFFF"/>
                </a:solidFill>
                <a:latin typeface="HK Modular" panose="00000800000000000000"/>
              </a:rPr>
              <a:t>INPUT OUTPUT FOR HUMAN VS AI</a:t>
            </a:r>
            <a:endParaRPr lang="en-US" sz="5085">
              <a:solidFill>
                <a:srgbClr val="FFFFFF"/>
              </a:solidFill>
              <a:latin typeface="HK Modular" panose="00000800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30D69">
                <a:alpha val="100000"/>
              </a:srgbClr>
            </a:gs>
            <a:gs pos="50000">
              <a:srgbClr val="240753">
                <a:alpha val="100000"/>
              </a:srgbClr>
            </a:gs>
            <a:gs pos="100000">
              <a:srgbClr val="2A053D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58345" y="1340877"/>
            <a:ext cx="5829027" cy="7565166"/>
          </a:xfrm>
          <a:custGeom>
            <a:avLst/>
            <a:gdLst/>
            <a:ahLst/>
            <a:cxnLst/>
            <a:rect l="l" t="t" r="r" b="b"/>
            <a:pathLst>
              <a:path w="5829027" h="7565166">
                <a:moveTo>
                  <a:pt x="0" y="0"/>
                </a:moveTo>
                <a:lnTo>
                  <a:pt x="5829027" y="0"/>
                </a:lnTo>
                <a:lnTo>
                  <a:pt x="5829027" y="7565166"/>
                </a:lnTo>
                <a:lnTo>
                  <a:pt x="0" y="756516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030655" y="155149"/>
            <a:ext cx="14949650" cy="873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15"/>
              </a:lnSpc>
              <a:spcBef>
                <a:spcPct val="0"/>
              </a:spcBef>
            </a:pPr>
            <a:r>
              <a:rPr lang="en-US" sz="5085">
                <a:solidFill>
                  <a:srgbClr val="FFFFFF"/>
                </a:solidFill>
                <a:latin typeface="HK Modular" panose="00000800000000000000"/>
              </a:rPr>
              <a:t>INPUT OUTPUT FOR AI VS AI</a:t>
            </a:r>
            <a:endParaRPr lang="en-US" sz="5085">
              <a:solidFill>
                <a:srgbClr val="FFFFFF"/>
              </a:solidFill>
              <a:latin typeface="HK Modular" panose="0000080000000000000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30D69">
                <a:alpha val="100000"/>
              </a:srgbClr>
            </a:gs>
            <a:gs pos="50000">
              <a:srgbClr val="240753">
                <a:alpha val="100000"/>
              </a:srgbClr>
            </a:gs>
            <a:gs pos="100000">
              <a:srgbClr val="2A053D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69175" y="155149"/>
            <a:ext cx="14949650" cy="873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15"/>
              </a:lnSpc>
              <a:spcBef>
                <a:spcPct val="0"/>
              </a:spcBef>
            </a:pPr>
            <a:r>
              <a:rPr lang="en-US" sz="5085">
                <a:solidFill>
                  <a:srgbClr val="FFFFFF"/>
                </a:solidFill>
                <a:latin typeface="HK Modular" panose="00000800000000000000"/>
              </a:rPr>
              <a:t>TECHNICAL REPORT</a:t>
            </a:r>
            <a:endParaRPr lang="en-US" sz="5085">
              <a:solidFill>
                <a:srgbClr val="FFFFFF"/>
              </a:solidFill>
              <a:latin typeface="HK Modular" panose="000008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260309" y="4172701"/>
            <a:ext cx="11767383" cy="861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95"/>
              </a:lnSpc>
              <a:spcBef>
                <a:spcPct val="0"/>
              </a:spcBef>
            </a:pPr>
            <a:r>
              <a:rPr lang="en-US" sz="5070" u="sng">
                <a:solidFill>
                  <a:srgbClr val="FFFFFF"/>
                </a:solidFill>
                <a:latin typeface="HK Modular" panose="00000800000000000000"/>
                <a:hlinkClick r:id="rId1" tooltip="https://drive.google.com/file/d/11D9AUrNcwA0EARw9qDlCeYLdLI_F1uXj/view?usp=sharing"/>
              </a:rPr>
              <a:t>REPORT LINK: CLICK HERE</a:t>
            </a:r>
            <a:endParaRPr lang="en-US" sz="5070" u="sng">
              <a:solidFill>
                <a:srgbClr val="FFFFFF"/>
              </a:solidFill>
              <a:latin typeface="HK Modular" panose="00000800000000000000"/>
              <a:hlinkClick r:id="rId1" tooltip="https://drive.google.com/file/d/11D9AUrNcwA0EARw9qDlCeYLdLI_F1uXj/view?usp=sharing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30D69">
                <a:alpha val="100000"/>
              </a:srgbClr>
            </a:gs>
            <a:gs pos="50000">
              <a:srgbClr val="240753">
                <a:alpha val="100000"/>
              </a:srgbClr>
            </a:gs>
            <a:gs pos="100000">
              <a:srgbClr val="2A053D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30865" y="155149"/>
            <a:ext cx="14949650" cy="873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15"/>
              </a:lnSpc>
              <a:spcBef>
                <a:spcPct val="0"/>
              </a:spcBef>
            </a:pPr>
            <a:r>
              <a:rPr lang="en-US" sz="5085">
                <a:solidFill>
                  <a:srgbClr val="FFFFFF"/>
                </a:solidFill>
                <a:latin typeface="HK Modular" panose="00000800000000000000"/>
              </a:rPr>
              <a:t>SOURCE CODE</a:t>
            </a:r>
            <a:endParaRPr lang="en-US" sz="5085">
              <a:solidFill>
                <a:srgbClr val="FFFFFF"/>
              </a:solidFill>
              <a:latin typeface="HK Modular" panose="000008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02536" y="4664969"/>
            <a:ext cx="14882929" cy="861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95"/>
              </a:lnSpc>
              <a:spcBef>
                <a:spcPct val="0"/>
              </a:spcBef>
            </a:pPr>
            <a:r>
              <a:rPr lang="en-US" sz="5070" u="sng">
                <a:solidFill>
                  <a:srgbClr val="FFFFFF"/>
                </a:solidFill>
                <a:latin typeface="HK Modular" panose="00000800000000000000"/>
                <a:hlinkClick r:id="rId1" tooltip="https://drive.google.com/file/d/1kwScyg8cDKv1BOeytvbH05at4RWHkQII/view?usp=drive_link"/>
              </a:rPr>
              <a:t>SOURSE CODE LINK : CLICK HERE </a:t>
            </a:r>
            <a:endParaRPr lang="en-US" sz="5070" u="sng">
              <a:solidFill>
                <a:srgbClr val="FFFFFF"/>
              </a:solidFill>
              <a:latin typeface="HK Modular" panose="00000800000000000000"/>
              <a:hlinkClick r:id="rId1" tooltip="https://drive.google.com/file/d/1kwScyg8cDKv1BOeytvbH05at4RWHkQII/view?usp=drive_lin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30D69">
                <a:alpha val="100000"/>
              </a:srgbClr>
            </a:gs>
            <a:gs pos="50000">
              <a:srgbClr val="240753">
                <a:alpha val="100000"/>
              </a:srgbClr>
            </a:gs>
            <a:gs pos="100000">
              <a:srgbClr val="2A053D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44045" y="539537"/>
            <a:ext cx="14949650" cy="873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15"/>
              </a:lnSpc>
              <a:spcBef>
                <a:spcPct val="0"/>
              </a:spcBef>
            </a:pPr>
            <a:r>
              <a:rPr lang="en-US" sz="5085">
                <a:solidFill>
                  <a:srgbClr val="FFFFFF"/>
                </a:solidFill>
                <a:latin typeface="HK Modular" panose="00000800000000000000"/>
              </a:rPr>
              <a:t>CONCLUSION</a:t>
            </a:r>
            <a:endParaRPr lang="en-US" sz="5085">
              <a:solidFill>
                <a:srgbClr val="FFFFFF"/>
              </a:solidFill>
              <a:latin typeface="HK Modular" panose="000008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22022" y="1942265"/>
            <a:ext cx="16793695" cy="547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90" lvl="1" indent="-334645" algn="just">
              <a:lnSpc>
                <a:spcPts val="434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100">
                <a:solidFill>
                  <a:srgbClr val="FFFFFF"/>
                </a:solidFill>
                <a:latin typeface="Times New Roman" panose="02020603050405020304"/>
              </a:rPr>
              <a:t>TIC TAC TOE, WITH THE MINIMAX ALG</a:t>
            </a:r>
            <a:r>
              <a:rPr lang="en-US" sz="3100">
                <a:solidFill>
                  <a:srgbClr val="FFFFFF"/>
                </a:solidFill>
                <a:latin typeface="Times New Roman" panose="02020603050405020304"/>
              </a:rPr>
              <a:t>ORITHM AND ALPHA-BETA PRUNING, HIGHLIGHTS HOW ARTIFICIAL INTELLIGENCE AND STRATEGIC DECISION-MAKING WORK TOGETHER. </a:t>
            </a:r>
            <a:endParaRPr lang="en-US" sz="3100">
              <a:solidFill>
                <a:srgbClr val="FFFFFF"/>
              </a:solidFill>
              <a:latin typeface="Times New Roman" panose="02020603050405020304"/>
            </a:endParaRPr>
          </a:p>
          <a:p>
            <a:pPr algn="just">
              <a:lnSpc>
                <a:spcPts val="4340"/>
              </a:lnSpc>
              <a:spcBef>
                <a:spcPct val="0"/>
              </a:spcBef>
            </a:pPr>
          </a:p>
          <a:p>
            <a:pPr marL="669290" lvl="1" indent="-334645" algn="just">
              <a:lnSpc>
                <a:spcPts val="434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100">
                <a:solidFill>
                  <a:srgbClr val="FFFFFF"/>
                </a:solidFill>
                <a:latin typeface="Times New Roman" panose="02020603050405020304"/>
              </a:rPr>
              <a:t>THIS ENHANCES OUR UNDERSTANDING OF ADVERSARIAL SEARCH AND EFFICIENT ALGORITHMS, WHICH, IN TURN, HELPS US BECOME BETTER AT PROBLEM-SOLVING AND CODING. </a:t>
            </a:r>
            <a:endParaRPr lang="en-US" sz="3100">
              <a:solidFill>
                <a:srgbClr val="FFFFFF"/>
              </a:solidFill>
              <a:latin typeface="Times New Roman" panose="02020603050405020304"/>
            </a:endParaRPr>
          </a:p>
          <a:p>
            <a:pPr algn="just">
              <a:lnSpc>
                <a:spcPts val="4340"/>
              </a:lnSpc>
              <a:spcBef>
                <a:spcPct val="0"/>
              </a:spcBef>
            </a:pPr>
          </a:p>
          <a:p>
            <a:pPr marL="669290" lvl="1" indent="-334645" algn="just">
              <a:lnSpc>
                <a:spcPts val="434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100">
                <a:solidFill>
                  <a:srgbClr val="FFFFFF"/>
                </a:solidFill>
                <a:latin typeface="Times New Roman" panose="02020603050405020304"/>
              </a:rPr>
              <a:t>IT ALSO PREPARES FOR MORE COMPLEX AI APPLICATIONS.</a:t>
            </a:r>
            <a:endParaRPr lang="en-US" sz="3100">
              <a:solidFill>
                <a:srgbClr val="FFFFFF"/>
              </a:solidFill>
              <a:latin typeface="Times New Roman" panose="02020603050405020304"/>
            </a:endParaRPr>
          </a:p>
          <a:p>
            <a:pPr algn="just">
              <a:lnSpc>
                <a:spcPts val="43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224">
                <a:alpha val="100000"/>
              </a:srgbClr>
            </a:gs>
            <a:gs pos="50000">
              <a:srgbClr val="010219">
                <a:alpha val="100000"/>
              </a:srgbClr>
            </a:gs>
            <a:gs pos="100000">
              <a:srgbClr val="006884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31234" y="-162257"/>
            <a:ext cx="20550468" cy="10611514"/>
          </a:xfrm>
          <a:custGeom>
            <a:avLst/>
            <a:gdLst/>
            <a:ahLst/>
            <a:cxnLst/>
            <a:rect l="l" t="t" r="r" b="b"/>
            <a:pathLst>
              <a:path w="20550468" h="10611514">
                <a:moveTo>
                  <a:pt x="0" y="0"/>
                </a:moveTo>
                <a:lnTo>
                  <a:pt x="20550468" y="0"/>
                </a:lnTo>
                <a:lnTo>
                  <a:pt x="20550468" y="10611514"/>
                </a:lnTo>
                <a:lnTo>
                  <a:pt x="0" y="1061151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55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662886" y="630418"/>
            <a:ext cx="8962228" cy="9026164"/>
          </a:xfrm>
          <a:custGeom>
            <a:avLst/>
            <a:gdLst/>
            <a:ahLst/>
            <a:cxnLst/>
            <a:rect l="l" t="t" r="r" b="b"/>
            <a:pathLst>
              <a:path w="8962228" h="9026164">
                <a:moveTo>
                  <a:pt x="0" y="0"/>
                </a:moveTo>
                <a:lnTo>
                  <a:pt x="8962228" y="0"/>
                </a:lnTo>
                <a:lnTo>
                  <a:pt x="8962228" y="9026164"/>
                </a:lnTo>
                <a:lnTo>
                  <a:pt x="0" y="90261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458188" y="4061949"/>
            <a:ext cx="7371623" cy="1007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210"/>
              </a:lnSpc>
              <a:spcBef>
                <a:spcPct val="0"/>
              </a:spcBef>
            </a:pPr>
            <a:r>
              <a:rPr lang="en-US" sz="5865">
                <a:solidFill>
                  <a:srgbClr val="FFFFFF"/>
                </a:solidFill>
                <a:latin typeface="HK Modular" panose="00000800000000000000"/>
              </a:rPr>
              <a:t>Thank you</a:t>
            </a:r>
            <a:endParaRPr lang="en-US" sz="5865">
              <a:solidFill>
                <a:srgbClr val="FFFFFF"/>
              </a:solidFill>
              <a:latin typeface="HK Modular" panose="0000080000000000000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-571205" y="4256076"/>
            <a:ext cx="6170503" cy="6304473"/>
          </a:xfrm>
          <a:custGeom>
            <a:avLst/>
            <a:gdLst/>
            <a:ahLst/>
            <a:cxnLst/>
            <a:rect l="l" t="t" r="r" b="b"/>
            <a:pathLst>
              <a:path w="6170503" h="6304473">
                <a:moveTo>
                  <a:pt x="0" y="0"/>
                </a:moveTo>
                <a:lnTo>
                  <a:pt x="6170503" y="0"/>
                </a:lnTo>
                <a:lnTo>
                  <a:pt x="6170503" y="6304472"/>
                </a:lnTo>
                <a:lnTo>
                  <a:pt x="0" y="63044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30D69">
                <a:alpha val="100000"/>
              </a:srgbClr>
            </a:gs>
            <a:gs pos="50000">
              <a:srgbClr val="240753">
                <a:alpha val="100000"/>
              </a:srgbClr>
            </a:gs>
            <a:gs pos="100000">
              <a:srgbClr val="2A053D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12426" y="2660713"/>
            <a:ext cx="7163074" cy="7225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6910" lvl="1" indent="-338455" algn="just">
              <a:lnSpc>
                <a:spcPts val="4385"/>
              </a:lnSpc>
              <a:buFont typeface="Arial" panose="020B0604020202020204"/>
              <a:buChar char="•"/>
            </a:pPr>
            <a:r>
              <a:rPr lang="en-US" sz="3135">
                <a:solidFill>
                  <a:srgbClr val="FFFFFF"/>
                </a:solidFill>
                <a:latin typeface="Times New Roman Condensed" panose="02030506070405020303"/>
              </a:rPr>
              <a:t>GOAL OF PROJECT </a:t>
            </a:r>
            <a:endParaRPr lang="en-US" sz="3135">
              <a:solidFill>
                <a:srgbClr val="FFFFFF"/>
              </a:solidFill>
              <a:latin typeface="Times New Roman Condensed" panose="02030506070405020303"/>
            </a:endParaRPr>
          </a:p>
          <a:p>
            <a:pPr marL="676910" lvl="1" indent="-338455" algn="just">
              <a:lnSpc>
                <a:spcPts val="4385"/>
              </a:lnSpc>
              <a:buFont typeface="Arial" panose="020B0604020202020204"/>
              <a:buChar char="•"/>
            </a:pPr>
            <a:r>
              <a:rPr lang="en-US" sz="3135">
                <a:solidFill>
                  <a:srgbClr val="FFFFFF"/>
                </a:solidFill>
                <a:latin typeface="Times New Roman Condensed" panose="02030506070405020303"/>
              </a:rPr>
              <a:t>PROBLEM STATEMENT </a:t>
            </a:r>
            <a:endParaRPr lang="en-US" sz="3135">
              <a:solidFill>
                <a:srgbClr val="FFFFFF"/>
              </a:solidFill>
              <a:latin typeface="Times New Roman Condensed" panose="02030506070405020303"/>
            </a:endParaRPr>
          </a:p>
          <a:p>
            <a:pPr marL="676910" lvl="1" indent="-338455" algn="just">
              <a:lnSpc>
                <a:spcPts val="4385"/>
              </a:lnSpc>
              <a:buFont typeface="Arial" panose="020B0604020202020204"/>
              <a:buChar char="•"/>
            </a:pPr>
            <a:r>
              <a:rPr lang="en-US" sz="3135">
                <a:solidFill>
                  <a:srgbClr val="FFFFFF"/>
                </a:solidFill>
                <a:latin typeface="Times New Roman Condensed" panose="02030506070405020303"/>
              </a:rPr>
              <a:t>ADVERSARIAL SEARCH </a:t>
            </a:r>
            <a:endParaRPr lang="en-US" sz="3135">
              <a:solidFill>
                <a:srgbClr val="FFFFFF"/>
              </a:solidFill>
              <a:latin typeface="Times New Roman Condensed" panose="02030506070405020303"/>
            </a:endParaRPr>
          </a:p>
          <a:p>
            <a:pPr marL="676910" lvl="1" indent="-338455" algn="just">
              <a:lnSpc>
                <a:spcPts val="4385"/>
              </a:lnSpc>
              <a:buFont typeface="Arial" panose="020B0604020202020204"/>
              <a:buChar char="•"/>
            </a:pPr>
            <a:r>
              <a:rPr lang="en-US" sz="3135">
                <a:solidFill>
                  <a:srgbClr val="FFFFFF"/>
                </a:solidFill>
                <a:latin typeface="Times New Roman Condensed" panose="02030506070405020303"/>
              </a:rPr>
              <a:t>MINIMAX ALGORITHM </a:t>
            </a:r>
            <a:endParaRPr lang="en-US" sz="3135">
              <a:solidFill>
                <a:srgbClr val="FFFFFF"/>
              </a:solidFill>
              <a:latin typeface="Times New Roman Condensed" panose="02030506070405020303"/>
            </a:endParaRPr>
          </a:p>
          <a:p>
            <a:pPr marL="676910" lvl="1" indent="-338455" algn="just">
              <a:lnSpc>
                <a:spcPts val="4385"/>
              </a:lnSpc>
              <a:buFont typeface="Arial" panose="020B0604020202020204"/>
              <a:buChar char="•"/>
            </a:pPr>
            <a:r>
              <a:rPr lang="en-US" sz="3135">
                <a:solidFill>
                  <a:srgbClr val="FFFFFF"/>
                </a:solidFill>
                <a:latin typeface="Times New Roman Condensed" panose="02030506070405020303"/>
              </a:rPr>
              <a:t>ALPHA-BETA PRUNING </a:t>
            </a:r>
            <a:endParaRPr lang="en-US" sz="3135">
              <a:solidFill>
                <a:srgbClr val="FFFFFF"/>
              </a:solidFill>
              <a:latin typeface="Times New Roman Condensed" panose="02030506070405020303"/>
            </a:endParaRPr>
          </a:p>
          <a:p>
            <a:pPr marL="676910" lvl="1" indent="-338455" algn="just">
              <a:lnSpc>
                <a:spcPts val="4385"/>
              </a:lnSpc>
              <a:buFont typeface="Arial" panose="020B0604020202020204"/>
              <a:buChar char="•"/>
            </a:pPr>
            <a:r>
              <a:rPr lang="en-US" sz="3135">
                <a:solidFill>
                  <a:srgbClr val="FFFFFF"/>
                </a:solidFill>
                <a:latin typeface="Times New Roman Condensed" panose="02030506070405020303"/>
              </a:rPr>
              <a:t>ILLUSTRATION OF TIC TAC TOE </a:t>
            </a:r>
            <a:endParaRPr lang="en-US" sz="3135">
              <a:solidFill>
                <a:srgbClr val="FFFFFF"/>
              </a:solidFill>
              <a:latin typeface="Times New Roman Condensed" panose="02030506070405020303"/>
            </a:endParaRPr>
          </a:p>
          <a:p>
            <a:pPr marL="676910" lvl="1" indent="-338455" algn="just">
              <a:lnSpc>
                <a:spcPts val="4385"/>
              </a:lnSpc>
              <a:buFont typeface="Arial" panose="020B0604020202020204"/>
              <a:buChar char="•"/>
            </a:pPr>
            <a:r>
              <a:rPr lang="en-US" sz="3135">
                <a:solidFill>
                  <a:srgbClr val="FFFFFF"/>
                </a:solidFill>
                <a:latin typeface="Times New Roman Condensed" panose="02030506070405020303"/>
              </a:rPr>
              <a:t>GAME MODES </a:t>
            </a:r>
            <a:endParaRPr lang="en-US" sz="3135">
              <a:solidFill>
                <a:srgbClr val="FFFFFF"/>
              </a:solidFill>
              <a:latin typeface="Times New Roman Condensed" panose="02030506070405020303"/>
            </a:endParaRPr>
          </a:p>
          <a:p>
            <a:pPr marL="676910" lvl="1" indent="-338455" algn="just">
              <a:lnSpc>
                <a:spcPts val="4385"/>
              </a:lnSpc>
              <a:buFont typeface="Arial" panose="020B0604020202020204"/>
              <a:buChar char="•"/>
            </a:pPr>
            <a:r>
              <a:rPr lang="en-US" sz="3135">
                <a:solidFill>
                  <a:srgbClr val="FFFFFF"/>
                </a:solidFill>
                <a:latin typeface="Times New Roman Condensed" panose="02030506070405020303"/>
              </a:rPr>
              <a:t>FUNCTIONS </a:t>
            </a:r>
            <a:endParaRPr lang="en-US" sz="3135">
              <a:solidFill>
                <a:srgbClr val="FFFFFF"/>
              </a:solidFill>
              <a:latin typeface="Times New Roman Condensed" panose="02030506070405020303"/>
            </a:endParaRPr>
          </a:p>
          <a:p>
            <a:pPr marL="676910" lvl="1" indent="-338455" algn="just">
              <a:lnSpc>
                <a:spcPts val="4385"/>
              </a:lnSpc>
              <a:buFont typeface="Arial" panose="020B0604020202020204"/>
              <a:buChar char="•"/>
            </a:pPr>
            <a:r>
              <a:rPr lang="en-US" sz="3135">
                <a:solidFill>
                  <a:srgbClr val="FFFFFF"/>
                </a:solidFill>
                <a:latin typeface="Times New Roman Condensed" panose="02030506070405020303"/>
              </a:rPr>
              <a:t>INPUT </a:t>
            </a:r>
            <a:endParaRPr lang="en-US" sz="3135">
              <a:solidFill>
                <a:srgbClr val="FFFFFF"/>
              </a:solidFill>
              <a:latin typeface="Times New Roman Condensed" panose="02030506070405020303"/>
            </a:endParaRPr>
          </a:p>
          <a:p>
            <a:pPr marL="676910" lvl="1" indent="-338455" algn="just">
              <a:lnSpc>
                <a:spcPts val="4385"/>
              </a:lnSpc>
              <a:buFont typeface="Arial" panose="020B0604020202020204"/>
              <a:buChar char="•"/>
            </a:pPr>
            <a:r>
              <a:rPr lang="en-US" sz="3135">
                <a:solidFill>
                  <a:srgbClr val="FFFFFF"/>
                </a:solidFill>
                <a:latin typeface="Times New Roman Condensed" panose="02030506070405020303"/>
              </a:rPr>
              <a:t>OUTPUT </a:t>
            </a:r>
            <a:endParaRPr lang="en-US" sz="3135">
              <a:solidFill>
                <a:srgbClr val="FFFFFF"/>
              </a:solidFill>
              <a:latin typeface="Times New Roman Condensed" panose="02030506070405020303"/>
            </a:endParaRPr>
          </a:p>
          <a:p>
            <a:pPr marL="676910" lvl="1" indent="-338455" algn="just">
              <a:lnSpc>
                <a:spcPts val="4385"/>
              </a:lnSpc>
              <a:buFont typeface="Arial" panose="020B0604020202020204"/>
              <a:buChar char="•"/>
            </a:pPr>
            <a:r>
              <a:rPr lang="en-US" sz="3135">
                <a:solidFill>
                  <a:srgbClr val="FFFFFF"/>
                </a:solidFill>
                <a:latin typeface="Times New Roman Condensed" panose="02030506070405020303"/>
              </a:rPr>
              <a:t>PROJECT REPORT’S LINK</a:t>
            </a:r>
            <a:endParaRPr lang="en-US" sz="3135">
              <a:solidFill>
                <a:srgbClr val="FFFFFF"/>
              </a:solidFill>
              <a:latin typeface="Times New Roman Condensed" panose="02030506070405020303"/>
            </a:endParaRPr>
          </a:p>
          <a:p>
            <a:pPr marL="676910" lvl="1" indent="-338455" algn="just">
              <a:lnSpc>
                <a:spcPts val="4385"/>
              </a:lnSpc>
              <a:buFont typeface="Arial" panose="020B0604020202020204"/>
              <a:buChar char="•"/>
            </a:pPr>
            <a:r>
              <a:rPr lang="en-US" sz="3135">
                <a:solidFill>
                  <a:srgbClr val="FFFFFF"/>
                </a:solidFill>
                <a:latin typeface="Times New Roman Condensed" panose="02030506070405020303"/>
              </a:rPr>
              <a:t>SOURCE CODE’S LINK </a:t>
            </a:r>
            <a:endParaRPr lang="en-US" sz="3135">
              <a:solidFill>
                <a:srgbClr val="FFFFFF"/>
              </a:solidFill>
              <a:latin typeface="Times New Roman Condensed" panose="02030506070405020303"/>
            </a:endParaRPr>
          </a:p>
          <a:p>
            <a:pPr marL="676910" lvl="1" indent="-338455" algn="just">
              <a:lnSpc>
                <a:spcPts val="4385"/>
              </a:lnSpc>
              <a:buFont typeface="Arial" panose="020B0604020202020204"/>
              <a:buChar char="•"/>
            </a:pPr>
            <a:r>
              <a:rPr lang="en-US" sz="3135">
                <a:solidFill>
                  <a:srgbClr val="FFFFFF"/>
                </a:solidFill>
                <a:latin typeface="Times New Roman Condensed" panose="02030506070405020303"/>
              </a:rPr>
              <a:t>CONCLUSION</a:t>
            </a:r>
            <a:endParaRPr lang="en-US" sz="3135">
              <a:solidFill>
                <a:srgbClr val="FFFFFF"/>
              </a:solidFill>
              <a:latin typeface="Times New Roman Condensed" panose="02030506070405020303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1961749" y="3739238"/>
            <a:ext cx="4628098" cy="4114800"/>
          </a:xfrm>
          <a:custGeom>
            <a:avLst/>
            <a:gdLst/>
            <a:ahLst/>
            <a:cxnLst/>
            <a:rect l="l" t="t" r="r" b="b"/>
            <a:pathLst>
              <a:path w="4628098" h="4114800">
                <a:moveTo>
                  <a:pt x="0" y="0"/>
                </a:moveTo>
                <a:lnTo>
                  <a:pt x="4628098" y="0"/>
                </a:lnTo>
                <a:lnTo>
                  <a:pt x="46280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119274" y="1476237"/>
            <a:ext cx="5083727" cy="861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95"/>
              </a:lnSpc>
              <a:spcBef>
                <a:spcPct val="0"/>
              </a:spcBef>
            </a:pPr>
            <a:r>
              <a:rPr lang="en-US" sz="5070">
                <a:solidFill>
                  <a:srgbClr val="FFFFFF"/>
                </a:solidFill>
                <a:latin typeface="HK Modular" panose="00000800000000000000"/>
              </a:rPr>
              <a:t>CONTENTS</a:t>
            </a:r>
            <a:endParaRPr lang="en-US" sz="5070">
              <a:solidFill>
                <a:srgbClr val="FFFFFF"/>
              </a:solidFill>
              <a:latin typeface="HK Modular" panose="000008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30D69">
                <a:alpha val="100000"/>
              </a:srgbClr>
            </a:gs>
            <a:gs pos="50000">
              <a:srgbClr val="240753">
                <a:alpha val="100000"/>
              </a:srgbClr>
            </a:gs>
            <a:gs pos="100000">
              <a:srgbClr val="2A053D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59438" y="6326294"/>
            <a:ext cx="4428562" cy="3960706"/>
          </a:xfrm>
          <a:custGeom>
            <a:avLst/>
            <a:gdLst/>
            <a:ahLst/>
            <a:cxnLst/>
            <a:rect l="l" t="t" r="r" b="b"/>
            <a:pathLst>
              <a:path w="4428562" h="3960706">
                <a:moveTo>
                  <a:pt x="0" y="0"/>
                </a:moveTo>
                <a:lnTo>
                  <a:pt x="4428562" y="0"/>
                </a:lnTo>
                <a:lnTo>
                  <a:pt x="4428562" y="3960706"/>
                </a:lnTo>
                <a:lnTo>
                  <a:pt x="0" y="396070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r="-3423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98888" y="3109536"/>
            <a:ext cx="13091353" cy="3976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55"/>
              </a:lnSpc>
            </a:pPr>
            <a:r>
              <a:rPr lang="en-US" sz="3180">
                <a:solidFill>
                  <a:srgbClr val="FFFFFF"/>
                </a:solidFill>
                <a:latin typeface="Times New Roman" panose="02020603050405020304"/>
              </a:rPr>
              <a:t>Goals for Implementing Tic Tac Toe Game with Minimax and Alpha-Beta Pruning:</a:t>
            </a:r>
            <a:endParaRPr lang="en-US" sz="3180">
              <a:solidFill>
                <a:srgbClr val="FFFFFF"/>
              </a:solidFill>
              <a:latin typeface="Times New Roman" panose="02020603050405020304"/>
            </a:endParaRPr>
          </a:p>
          <a:p>
            <a:pPr marL="687070" lvl="1" indent="-343535" algn="just">
              <a:lnSpc>
                <a:spcPts val="4455"/>
              </a:lnSpc>
              <a:buFont typeface="Arial" panose="020B0604020202020204"/>
              <a:buChar char="•"/>
            </a:pPr>
            <a:r>
              <a:rPr lang="en-US" sz="3180">
                <a:solidFill>
                  <a:srgbClr val="FFFFFF"/>
                </a:solidFill>
                <a:latin typeface="Times New Roman" panose="02020603050405020304"/>
              </a:rPr>
              <a:t>Create a functional Tic Tac Toe game.</a:t>
            </a:r>
            <a:endParaRPr lang="en-US" sz="3180">
              <a:solidFill>
                <a:srgbClr val="FFFFFF"/>
              </a:solidFill>
              <a:latin typeface="Times New Roman" panose="02020603050405020304"/>
            </a:endParaRPr>
          </a:p>
          <a:p>
            <a:pPr marL="687070" lvl="1" indent="-343535" algn="just">
              <a:lnSpc>
                <a:spcPts val="4455"/>
              </a:lnSpc>
              <a:buFont typeface="Arial" panose="020B0604020202020204"/>
              <a:buChar char="•"/>
            </a:pPr>
            <a:r>
              <a:rPr lang="en-US" sz="3180">
                <a:solidFill>
                  <a:srgbClr val="FFFFFF"/>
                </a:solidFill>
                <a:latin typeface="Times New Roman" panose="02020603050405020304"/>
              </a:rPr>
              <a:t>Implement the Minimax algorithm for optimal AI decision-making.</a:t>
            </a:r>
            <a:endParaRPr lang="en-US" sz="3180">
              <a:solidFill>
                <a:srgbClr val="FFFFFF"/>
              </a:solidFill>
              <a:latin typeface="Times New Roman" panose="02020603050405020304"/>
            </a:endParaRPr>
          </a:p>
          <a:p>
            <a:pPr marL="687070" lvl="1" indent="-343535" algn="just">
              <a:lnSpc>
                <a:spcPts val="4455"/>
              </a:lnSpc>
              <a:buFont typeface="Arial" panose="020B0604020202020204"/>
              <a:buChar char="•"/>
            </a:pPr>
            <a:r>
              <a:rPr lang="en-US" sz="3180">
                <a:solidFill>
                  <a:srgbClr val="FFFFFF"/>
                </a:solidFill>
                <a:latin typeface="Times New Roman" panose="02020603050405020304"/>
              </a:rPr>
              <a:t>Integrate Alpha-Beta pruning to enhance algorithm efficiency.</a:t>
            </a:r>
            <a:endParaRPr lang="en-US" sz="3180">
              <a:solidFill>
                <a:srgbClr val="FFFFFF"/>
              </a:solidFill>
              <a:latin typeface="Times New Roman" panose="02020603050405020304"/>
            </a:endParaRPr>
          </a:p>
          <a:p>
            <a:pPr marL="687070" lvl="1" indent="-343535" algn="just">
              <a:lnSpc>
                <a:spcPts val="4455"/>
              </a:lnSpc>
              <a:buFont typeface="Arial" panose="020B0604020202020204"/>
              <a:buChar char="•"/>
            </a:pPr>
            <a:r>
              <a:rPr lang="en-US" sz="3180">
                <a:solidFill>
                  <a:srgbClr val="FFFFFF"/>
                </a:solidFill>
                <a:latin typeface="Times New Roman" panose="02020603050405020304"/>
              </a:rPr>
              <a:t>Allow human and AI interaction within the game.</a:t>
            </a:r>
            <a:endParaRPr lang="en-US" sz="3180">
              <a:solidFill>
                <a:srgbClr val="FFFFFF"/>
              </a:solidFill>
              <a:latin typeface="Times New Roman" panose="02020603050405020304"/>
            </a:endParaRPr>
          </a:p>
          <a:p>
            <a:pPr marL="687070" lvl="1" indent="-343535" algn="just">
              <a:lnSpc>
                <a:spcPts val="4455"/>
              </a:lnSpc>
              <a:buFont typeface="Arial" panose="020B0604020202020204"/>
              <a:buChar char="•"/>
            </a:pPr>
            <a:r>
              <a:rPr lang="en-US" sz="3180">
                <a:solidFill>
                  <a:srgbClr val="FFFFFF"/>
                </a:solidFill>
                <a:latin typeface="Times New Roman" panose="02020603050405020304"/>
              </a:rPr>
              <a:t>Check and declare win or draw conditions.</a:t>
            </a:r>
            <a:endParaRPr lang="en-US" sz="3180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119274" y="1476237"/>
            <a:ext cx="9025881" cy="1757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95"/>
              </a:lnSpc>
            </a:pPr>
            <a:r>
              <a:rPr lang="en-US" sz="5070">
                <a:solidFill>
                  <a:srgbClr val="FFFFFF"/>
                </a:solidFill>
                <a:latin typeface="HK Modular" panose="00000800000000000000"/>
              </a:rPr>
              <a:t>GOAL OF PROJECT</a:t>
            </a:r>
            <a:endParaRPr lang="en-US" sz="5070">
              <a:solidFill>
                <a:srgbClr val="FFFFFF"/>
              </a:solidFill>
              <a:latin typeface="HK Modular" panose="00000800000000000000"/>
            </a:endParaRPr>
          </a:p>
          <a:p>
            <a:pPr algn="ctr">
              <a:lnSpc>
                <a:spcPts val="709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30D69">
                <a:alpha val="100000"/>
              </a:srgbClr>
            </a:gs>
            <a:gs pos="50000">
              <a:srgbClr val="240753">
                <a:alpha val="100000"/>
              </a:srgbClr>
            </a:gs>
            <a:gs pos="100000">
              <a:srgbClr val="2A053D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6356" y="2468744"/>
            <a:ext cx="13488494" cy="5016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55"/>
              </a:lnSpc>
            </a:pPr>
            <a:r>
              <a:rPr lang="en-US" sz="3110">
                <a:solidFill>
                  <a:srgbClr val="FFFFFF"/>
                </a:solidFill>
                <a:latin typeface="Times New Roman" panose="02020603050405020304"/>
              </a:rPr>
              <a:t>Implement Tic Tac Toe Game with Minimax and Alpha-Beta Pruning Algo</a:t>
            </a:r>
            <a:r>
              <a:rPr lang="en-US" sz="3110">
                <a:solidFill>
                  <a:srgbClr val="FFFFFF"/>
                </a:solidFill>
                <a:latin typeface="Times New Roman" panose="02020603050405020304"/>
              </a:rPr>
              <a:t>rithm.</a:t>
            </a:r>
            <a:endParaRPr lang="en-US" sz="3110">
              <a:solidFill>
                <a:srgbClr val="FFFFFF"/>
              </a:solidFill>
              <a:latin typeface="Times New Roman" panose="02020603050405020304"/>
            </a:endParaRPr>
          </a:p>
          <a:p>
            <a:pPr marL="671195" lvl="1" indent="-335915" algn="just">
              <a:lnSpc>
                <a:spcPts val="4355"/>
              </a:lnSpc>
              <a:buFont typeface="Arial" panose="020B0604020202020204"/>
              <a:buChar char="•"/>
            </a:pPr>
            <a:r>
              <a:rPr lang="en-US" sz="3110">
                <a:solidFill>
                  <a:srgbClr val="FFFFFF"/>
                </a:solidFill>
                <a:latin typeface="Times New Roman" panose="02020603050405020304"/>
              </a:rPr>
              <a:t>In this assignment, we need to implement the classic game of Tic Tac Toe as an adversarial search problem and develop an AI player using the minimax algorithm with alpha-beta pruning. </a:t>
            </a:r>
            <a:endParaRPr lang="en-US" sz="3110">
              <a:solidFill>
                <a:srgbClr val="FFFFFF"/>
              </a:solidFill>
              <a:latin typeface="Times New Roman" panose="02020603050405020304"/>
            </a:endParaRPr>
          </a:p>
          <a:p>
            <a:pPr marL="671195" lvl="1" indent="-335915" algn="just">
              <a:lnSpc>
                <a:spcPts val="4355"/>
              </a:lnSpc>
              <a:buFont typeface="Arial" panose="020B0604020202020204"/>
              <a:buChar char="•"/>
            </a:pPr>
            <a:r>
              <a:rPr lang="en-US" sz="3110">
                <a:solidFill>
                  <a:srgbClr val="FFFFFF"/>
                </a:solidFill>
                <a:latin typeface="Times New Roman" panose="02020603050405020304"/>
              </a:rPr>
              <a:t>We have to create a program that allows human vs. computer and computer vs. computer gameplay and should print the game board on the console after every move.</a:t>
            </a:r>
            <a:endParaRPr lang="en-US" sz="3110">
              <a:solidFill>
                <a:srgbClr val="FFFFFF"/>
              </a:solidFill>
              <a:latin typeface="Times New Roman" panose="02020603050405020304"/>
            </a:endParaRPr>
          </a:p>
          <a:p>
            <a:pPr algn="just">
              <a:lnSpc>
                <a:spcPts val="4355"/>
              </a:lnSpc>
            </a:pPr>
          </a:p>
        </p:txBody>
      </p:sp>
      <p:sp>
        <p:nvSpPr>
          <p:cNvPr id="3" name="Freeform 3"/>
          <p:cNvSpPr/>
          <p:nvPr/>
        </p:nvSpPr>
        <p:spPr>
          <a:xfrm flipH="1">
            <a:off x="14580660" y="5335628"/>
            <a:ext cx="3707340" cy="4951372"/>
          </a:xfrm>
          <a:custGeom>
            <a:avLst/>
            <a:gdLst/>
            <a:ahLst/>
            <a:cxnLst/>
            <a:rect l="l" t="t" r="r" b="b"/>
            <a:pathLst>
              <a:path w="3707340" h="4951372">
                <a:moveTo>
                  <a:pt x="3707340" y="0"/>
                </a:moveTo>
                <a:lnTo>
                  <a:pt x="0" y="0"/>
                </a:lnTo>
                <a:lnTo>
                  <a:pt x="0" y="4951372"/>
                </a:lnTo>
                <a:lnTo>
                  <a:pt x="3707340" y="4951372"/>
                </a:lnTo>
                <a:lnTo>
                  <a:pt x="370734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377532" y="1172994"/>
            <a:ext cx="12851404" cy="861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95"/>
              </a:lnSpc>
              <a:spcBef>
                <a:spcPct val="0"/>
              </a:spcBef>
            </a:pPr>
            <a:r>
              <a:rPr lang="en-US" sz="5070">
                <a:solidFill>
                  <a:srgbClr val="FFFFFF"/>
                </a:solidFill>
                <a:latin typeface="HK Modular" panose="00000800000000000000"/>
              </a:rPr>
              <a:t>PROBLEM STATEMENT </a:t>
            </a:r>
            <a:endParaRPr lang="en-US" sz="5070">
              <a:solidFill>
                <a:srgbClr val="FFFFFF"/>
              </a:solidFill>
              <a:latin typeface="HK Modular" panose="000008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30D69">
                <a:alpha val="100000"/>
              </a:srgbClr>
            </a:gs>
            <a:gs pos="50000">
              <a:srgbClr val="240753">
                <a:alpha val="100000"/>
              </a:srgbClr>
            </a:gs>
            <a:gs pos="100000">
              <a:srgbClr val="2A053D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39243" y="5721978"/>
            <a:ext cx="4209514" cy="4114800"/>
          </a:xfrm>
          <a:custGeom>
            <a:avLst/>
            <a:gdLst/>
            <a:ahLst/>
            <a:cxnLst/>
            <a:rect l="l" t="t" r="r" b="b"/>
            <a:pathLst>
              <a:path w="4209514" h="4114800">
                <a:moveTo>
                  <a:pt x="0" y="0"/>
                </a:moveTo>
                <a:lnTo>
                  <a:pt x="4209514" y="0"/>
                </a:lnTo>
                <a:lnTo>
                  <a:pt x="42095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29162" y="2468744"/>
            <a:ext cx="17052944" cy="2806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55"/>
              </a:lnSpc>
            </a:pPr>
            <a:r>
              <a:rPr lang="en-US" sz="3110">
                <a:solidFill>
                  <a:srgbClr val="FFFFFF"/>
                </a:solidFill>
                <a:latin typeface="Times New Roman" panose="02020603050405020304"/>
              </a:rPr>
              <a:t>Adversarial search refers to a search algorithm applied in games where multiple participants take turns, aiming to maximize their own benefits while minimizing their opponents' gains. When developing a Tic Tac Toe game employing adversarial search, it's commonly employed to craft a smart computer player (AI) capable of making strategic and nearly perfect moves in reaction. </a:t>
            </a:r>
            <a:endParaRPr lang="en-US" sz="3110">
              <a:solidFill>
                <a:srgbClr val="FFFFFF"/>
              </a:solidFill>
              <a:latin typeface="Times New Roman" panose="02020603050405020304"/>
            </a:endParaRPr>
          </a:p>
          <a:p>
            <a:pPr algn="just">
              <a:lnSpc>
                <a:spcPts val="4355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2377532" y="1172994"/>
            <a:ext cx="12851404" cy="1757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95"/>
              </a:lnSpc>
            </a:pPr>
            <a:r>
              <a:rPr lang="en-US" sz="5070">
                <a:solidFill>
                  <a:srgbClr val="FFFFFF"/>
                </a:solidFill>
                <a:latin typeface="HK Modular" panose="00000800000000000000"/>
              </a:rPr>
              <a:t>ADVERSARIAL SEARCH</a:t>
            </a:r>
            <a:endParaRPr lang="en-US" sz="5070">
              <a:solidFill>
                <a:srgbClr val="FFFFFF"/>
              </a:solidFill>
              <a:latin typeface="HK Modular" panose="00000800000000000000"/>
            </a:endParaRPr>
          </a:p>
          <a:p>
            <a:pPr algn="ctr">
              <a:lnSpc>
                <a:spcPts val="709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30D69">
                <a:alpha val="100000"/>
              </a:srgbClr>
            </a:gs>
            <a:gs pos="50000">
              <a:srgbClr val="240753">
                <a:alpha val="100000"/>
              </a:srgbClr>
            </a:gs>
            <a:gs pos="100000">
              <a:srgbClr val="2A053D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9162" y="2468744"/>
            <a:ext cx="17052944" cy="5569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55"/>
              </a:lnSpc>
            </a:pPr>
          </a:p>
          <a:p>
            <a:pPr marL="671195" lvl="1" indent="-335915" algn="just">
              <a:lnSpc>
                <a:spcPts val="4355"/>
              </a:lnSpc>
              <a:buFont typeface="Arial" panose="020B0604020202020204"/>
              <a:buChar char="•"/>
            </a:pPr>
            <a:r>
              <a:rPr lang="en-US" sz="3110">
                <a:solidFill>
                  <a:srgbClr val="FFFFFF"/>
                </a:solidFill>
                <a:latin typeface="Times New Roman" panose="02020603050405020304"/>
              </a:rPr>
              <a:t>The Minimax algorithm is a specialized form of a</a:t>
            </a:r>
            <a:r>
              <a:rPr lang="en-US" sz="3110">
                <a:solidFill>
                  <a:srgbClr val="FFFFFF"/>
                </a:solidFill>
                <a:latin typeface="Times New Roman" panose="02020603050405020304"/>
              </a:rPr>
              <a:t>dversarial search technique designed to reduce the potential losses for the player executing a move. It chooses the move that results in the most favorable outcome while taking into account the opponent's optimal counteractions.</a:t>
            </a:r>
            <a:endParaRPr lang="en-US" sz="3110">
              <a:solidFill>
                <a:srgbClr val="FFFFFF"/>
              </a:solidFill>
              <a:latin typeface="Times New Roman" panose="02020603050405020304"/>
            </a:endParaRPr>
          </a:p>
          <a:p>
            <a:pPr algn="just">
              <a:lnSpc>
                <a:spcPts val="4355"/>
              </a:lnSpc>
            </a:pPr>
          </a:p>
          <a:p>
            <a:pPr marL="671195" lvl="1" indent="-335915" algn="just">
              <a:lnSpc>
                <a:spcPts val="4355"/>
              </a:lnSpc>
              <a:buFont typeface="Arial" panose="020B0604020202020204"/>
              <a:buChar char="•"/>
            </a:pPr>
            <a:r>
              <a:rPr lang="en-US" sz="3110">
                <a:solidFill>
                  <a:srgbClr val="FFFFFF"/>
                </a:solidFill>
                <a:latin typeface="Times New Roman" panose="02020603050405020304"/>
              </a:rPr>
              <a:t>Minimax is implemented in Tic Tac Toe to develop a smart computer opponent capable of making the best possible decisions. This is achieved through an assessment of all potential game scenarios while also considering the opponent's likely actions.</a:t>
            </a:r>
            <a:endParaRPr lang="en-US" sz="3110">
              <a:solidFill>
                <a:srgbClr val="FFFFFF"/>
              </a:solidFill>
              <a:latin typeface="Times New Roman" panose="02020603050405020304"/>
            </a:endParaRPr>
          </a:p>
          <a:p>
            <a:pPr algn="just">
              <a:lnSpc>
                <a:spcPts val="4355"/>
              </a:lnSpc>
            </a:pPr>
          </a:p>
          <a:p>
            <a:pPr algn="just">
              <a:lnSpc>
                <a:spcPts val="4355"/>
              </a:lnSpc>
            </a:pPr>
          </a:p>
        </p:txBody>
      </p:sp>
      <p:sp>
        <p:nvSpPr>
          <p:cNvPr id="3" name="TextBox 3"/>
          <p:cNvSpPr txBox="1"/>
          <p:nvPr/>
        </p:nvSpPr>
        <p:spPr>
          <a:xfrm>
            <a:off x="2377532" y="1172994"/>
            <a:ext cx="12690013" cy="852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5"/>
              </a:lnSpc>
              <a:spcBef>
                <a:spcPct val="0"/>
              </a:spcBef>
            </a:pPr>
            <a:r>
              <a:rPr lang="en-US" sz="5005">
                <a:solidFill>
                  <a:srgbClr val="FFFFFF"/>
                </a:solidFill>
                <a:latin typeface="HK Modular" panose="00000800000000000000"/>
              </a:rPr>
              <a:t>MINIMAX ALGORITHM</a:t>
            </a:r>
            <a:endParaRPr lang="en-US" sz="5005">
              <a:solidFill>
                <a:srgbClr val="FFFFFF"/>
              </a:solidFill>
              <a:latin typeface="HK Modular" panose="000008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30D69">
                <a:alpha val="100000"/>
              </a:srgbClr>
            </a:gs>
            <a:gs pos="50000">
              <a:srgbClr val="240753">
                <a:alpha val="100000"/>
              </a:srgbClr>
            </a:gs>
            <a:gs pos="100000">
              <a:srgbClr val="2A053D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77532" y="1172994"/>
            <a:ext cx="12690013" cy="1736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5"/>
              </a:lnSpc>
            </a:pPr>
            <a:r>
              <a:rPr lang="en-US" sz="5005">
                <a:solidFill>
                  <a:srgbClr val="FFFFFF"/>
                </a:solidFill>
                <a:latin typeface="HK Modular" panose="00000800000000000000"/>
              </a:rPr>
              <a:t>ALPHA-BETA PRUNING</a:t>
            </a:r>
            <a:endParaRPr lang="en-US" sz="5005">
              <a:solidFill>
                <a:srgbClr val="FFFFFF"/>
              </a:solidFill>
              <a:latin typeface="HK Modular" panose="00000800000000000000"/>
            </a:endParaRPr>
          </a:p>
          <a:p>
            <a:pPr algn="ctr">
              <a:lnSpc>
                <a:spcPts val="7005"/>
              </a:lnSpc>
              <a:spcBef>
                <a:spcPct val="0"/>
              </a:spcBef>
            </a:pPr>
          </a:p>
        </p:txBody>
      </p:sp>
      <p:sp>
        <p:nvSpPr>
          <p:cNvPr id="3" name="TextBox 3"/>
          <p:cNvSpPr txBox="1"/>
          <p:nvPr/>
        </p:nvSpPr>
        <p:spPr>
          <a:xfrm>
            <a:off x="559833" y="2785424"/>
            <a:ext cx="15520677" cy="4463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0085" lvl="1" indent="-339725" algn="just">
              <a:lnSpc>
                <a:spcPts val="441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150">
                <a:solidFill>
                  <a:srgbClr val="FFFFFF"/>
                </a:solidFill>
                <a:latin typeface="Times New Roman" panose="02020603050405020304"/>
              </a:rPr>
              <a:t>Alpha-Beta pruning is a technique used in the Minimax alg</a:t>
            </a:r>
            <a:r>
              <a:rPr lang="en-US" sz="3150">
                <a:solidFill>
                  <a:srgbClr val="FFFFFF"/>
                </a:solidFill>
                <a:latin typeface="Times New Roman" panose="02020603050405020304"/>
              </a:rPr>
              <a:t>orithm to reduce the number of nodes evaluated in the game tree. It eliminates branches that cannot possibly influence the final decision, making the search more efficient.</a:t>
            </a:r>
            <a:endParaRPr lang="en-US" sz="3150">
              <a:solidFill>
                <a:srgbClr val="FFFFFF"/>
              </a:solidFill>
              <a:latin typeface="Times New Roman" panose="02020603050405020304"/>
            </a:endParaRPr>
          </a:p>
          <a:p>
            <a:pPr algn="just">
              <a:lnSpc>
                <a:spcPts val="4410"/>
              </a:lnSpc>
              <a:spcBef>
                <a:spcPct val="0"/>
              </a:spcBef>
            </a:pPr>
          </a:p>
          <a:p>
            <a:pPr marL="680085" lvl="1" indent="-339725" algn="just">
              <a:lnSpc>
                <a:spcPts val="441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150">
                <a:solidFill>
                  <a:srgbClr val="FFFFFF"/>
                </a:solidFill>
                <a:latin typeface="Times New Roman" panose="02020603050405020304"/>
              </a:rPr>
              <a:t>In Tic Tac Toe, which has a relatively small game tree, Alpha-Beta pruning is still valuable for optimizing the AI's decision-making process, ensuring it reaches the best move more quickly by reducing unnecessary evaluations of unfruitful game states. </a:t>
            </a:r>
            <a:endParaRPr lang="en-US" sz="3150">
              <a:solidFill>
                <a:srgbClr val="FFFFFF"/>
              </a:solidFill>
              <a:latin typeface="Times New Roman" panose="02020603050405020304"/>
            </a:endParaRPr>
          </a:p>
          <a:p>
            <a:pPr algn="just">
              <a:lnSpc>
                <a:spcPts val="441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30D69">
                <a:alpha val="100000"/>
              </a:srgbClr>
            </a:gs>
            <a:gs pos="50000">
              <a:srgbClr val="240753">
                <a:alpha val="100000"/>
              </a:srgbClr>
            </a:gs>
            <a:gs pos="100000">
              <a:srgbClr val="2A053D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8727" y="4657782"/>
            <a:ext cx="3730169" cy="3226596"/>
          </a:xfrm>
          <a:custGeom>
            <a:avLst/>
            <a:gdLst/>
            <a:ahLst/>
            <a:cxnLst/>
            <a:rect l="l" t="t" r="r" b="b"/>
            <a:pathLst>
              <a:path w="3730169" h="3226596">
                <a:moveTo>
                  <a:pt x="0" y="0"/>
                </a:moveTo>
                <a:lnTo>
                  <a:pt x="3730169" y="0"/>
                </a:lnTo>
                <a:lnTo>
                  <a:pt x="3730169" y="3226596"/>
                </a:lnTo>
                <a:lnTo>
                  <a:pt x="0" y="322659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051869" y="4657782"/>
            <a:ext cx="3483710" cy="3157112"/>
          </a:xfrm>
          <a:custGeom>
            <a:avLst/>
            <a:gdLst/>
            <a:ahLst/>
            <a:cxnLst/>
            <a:rect l="l" t="t" r="r" b="b"/>
            <a:pathLst>
              <a:path w="3483710" h="3157112">
                <a:moveTo>
                  <a:pt x="0" y="0"/>
                </a:moveTo>
                <a:lnTo>
                  <a:pt x="3483710" y="0"/>
                </a:lnTo>
                <a:lnTo>
                  <a:pt x="3483710" y="3157112"/>
                </a:lnTo>
                <a:lnTo>
                  <a:pt x="0" y="31571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144000" y="4657782"/>
            <a:ext cx="3226596" cy="3226596"/>
          </a:xfrm>
          <a:custGeom>
            <a:avLst/>
            <a:gdLst/>
            <a:ahLst/>
            <a:cxnLst/>
            <a:rect l="l" t="t" r="r" b="b"/>
            <a:pathLst>
              <a:path w="3226596" h="3226596">
                <a:moveTo>
                  <a:pt x="0" y="0"/>
                </a:moveTo>
                <a:lnTo>
                  <a:pt x="3226596" y="0"/>
                </a:lnTo>
                <a:lnTo>
                  <a:pt x="3226596" y="3226596"/>
                </a:lnTo>
                <a:lnTo>
                  <a:pt x="0" y="32265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046049" y="4657782"/>
            <a:ext cx="2984601" cy="3226596"/>
          </a:xfrm>
          <a:custGeom>
            <a:avLst/>
            <a:gdLst/>
            <a:ahLst/>
            <a:cxnLst/>
            <a:rect l="l" t="t" r="r" b="b"/>
            <a:pathLst>
              <a:path w="2984601" h="3226596">
                <a:moveTo>
                  <a:pt x="0" y="0"/>
                </a:moveTo>
                <a:lnTo>
                  <a:pt x="2984601" y="0"/>
                </a:lnTo>
                <a:lnTo>
                  <a:pt x="2984601" y="3226596"/>
                </a:lnTo>
                <a:lnTo>
                  <a:pt x="0" y="32265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377532" y="1172994"/>
            <a:ext cx="14719406" cy="852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5"/>
              </a:lnSpc>
              <a:spcBef>
                <a:spcPct val="0"/>
              </a:spcBef>
            </a:pPr>
            <a:r>
              <a:rPr lang="en-US" sz="5005">
                <a:solidFill>
                  <a:srgbClr val="FFFFFF"/>
                </a:solidFill>
                <a:latin typeface="HK Modular" panose="00000800000000000000"/>
              </a:rPr>
              <a:t>ILLUSTRATION OF TIC TAC TOE</a:t>
            </a:r>
            <a:endParaRPr lang="en-US" sz="5005">
              <a:solidFill>
                <a:srgbClr val="FFFFFF"/>
              </a:solidFill>
              <a:latin typeface="HK Modular" panose="000008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728120" y="2851317"/>
            <a:ext cx="3531180" cy="1344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0"/>
              </a:lnSpc>
              <a:spcBef>
                <a:spcPct val="0"/>
              </a:spcBef>
            </a:pPr>
          </a:p>
          <a:p>
            <a:pPr algn="ctr">
              <a:lnSpc>
                <a:spcPts val="5160"/>
              </a:lnSpc>
              <a:spcBef>
                <a:spcPct val="0"/>
              </a:spcBef>
            </a:pPr>
            <a:r>
              <a:rPr lang="en-US" sz="3685">
                <a:solidFill>
                  <a:srgbClr val="38B6FF"/>
                </a:solidFill>
                <a:latin typeface="Times New Roman Bold" panose="02030802070405020303"/>
              </a:rPr>
              <a:t>VERTICALLY</a:t>
            </a:r>
            <a:endParaRPr lang="en-US" sz="3685">
              <a:solidFill>
                <a:srgbClr val="38B6FF"/>
              </a:solidFill>
              <a:latin typeface="Times New Roman Bold" panose="02030802070405020303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73983" y="3461708"/>
            <a:ext cx="1520625" cy="671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95"/>
              </a:lnSpc>
              <a:spcBef>
                <a:spcPct val="0"/>
              </a:spcBef>
            </a:pPr>
            <a:r>
              <a:rPr lang="en-US" sz="3570">
                <a:solidFill>
                  <a:srgbClr val="38B6FF"/>
                </a:solidFill>
                <a:latin typeface="Times New Roman" panose="02020603050405020304"/>
              </a:rPr>
              <a:t>DRAW</a:t>
            </a:r>
            <a:endParaRPr lang="en-US" sz="3570">
              <a:solidFill>
                <a:srgbClr val="38B6FF"/>
              </a:solidFill>
              <a:latin typeface="Times New Roman" panose="020206030504050203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051869" y="2850025"/>
            <a:ext cx="3105469" cy="1282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80"/>
              </a:lnSpc>
            </a:pPr>
          </a:p>
          <a:p>
            <a:pPr algn="ctr">
              <a:lnSpc>
                <a:spcPts val="4880"/>
              </a:lnSpc>
              <a:spcBef>
                <a:spcPct val="0"/>
              </a:spcBef>
            </a:pPr>
            <a:r>
              <a:rPr lang="en-US" sz="3485">
                <a:solidFill>
                  <a:srgbClr val="38B6FF"/>
                </a:solidFill>
                <a:latin typeface="Times New Roman Bold" panose="02030802070405020303"/>
              </a:rPr>
              <a:t>Diagonally</a:t>
            </a:r>
            <a:endParaRPr lang="en-US" sz="3485">
              <a:solidFill>
                <a:srgbClr val="38B6FF"/>
              </a:solidFill>
              <a:latin typeface="Times New Roman Bold" panose="02030802070405020303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004272" y="3539478"/>
            <a:ext cx="3876914" cy="671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95"/>
              </a:lnSpc>
              <a:spcBef>
                <a:spcPct val="0"/>
              </a:spcBef>
            </a:pPr>
            <a:r>
              <a:rPr lang="en-US" sz="3570">
                <a:solidFill>
                  <a:srgbClr val="38B6FF"/>
                </a:solidFill>
                <a:latin typeface="Times New Roman" panose="02020603050405020304"/>
              </a:rPr>
              <a:t>Horizontally</a:t>
            </a:r>
            <a:endParaRPr lang="en-US" sz="3570">
              <a:solidFill>
                <a:srgbClr val="38B6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30D69">
                <a:alpha val="100000"/>
              </a:srgbClr>
            </a:gs>
            <a:gs pos="50000">
              <a:srgbClr val="240753">
                <a:alpha val="100000"/>
              </a:srgbClr>
            </a:gs>
            <a:gs pos="100000">
              <a:srgbClr val="2A053D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77532" y="1172994"/>
            <a:ext cx="14719406" cy="852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5"/>
              </a:lnSpc>
              <a:spcBef>
                <a:spcPct val="0"/>
              </a:spcBef>
            </a:pPr>
            <a:r>
              <a:rPr lang="en-US" sz="5005">
                <a:solidFill>
                  <a:srgbClr val="FFFFFF"/>
                </a:solidFill>
                <a:latin typeface="HK Modular" panose="00000800000000000000"/>
              </a:rPr>
              <a:t>GAME MODES</a:t>
            </a:r>
            <a:endParaRPr lang="en-US" sz="5005">
              <a:solidFill>
                <a:srgbClr val="FFFFFF"/>
              </a:solidFill>
              <a:latin typeface="HK Modular" panose="000008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53331" y="2215170"/>
            <a:ext cx="17034669" cy="4574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85"/>
              </a:lnSpc>
              <a:spcBef>
                <a:spcPct val="0"/>
              </a:spcBef>
            </a:pPr>
            <a:r>
              <a:rPr lang="en-US" sz="2850">
                <a:solidFill>
                  <a:srgbClr val="FFFFFF"/>
                </a:solidFill>
                <a:latin typeface="Times New Roman" panose="02020603050405020304"/>
              </a:rPr>
              <a:t>THERE ARE TW</a:t>
            </a:r>
            <a:r>
              <a:rPr lang="en-US" sz="2850">
                <a:solidFill>
                  <a:srgbClr val="FFFFFF"/>
                </a:solidFill>
                <a:latin typeface="Times New Roman" panose="02020603050405020304"/>
              </a:rPr>
              <a:t>O TYPES OF GAME MODES: </a:t>
            </a:r>
            <a:endParaRPr lang="en-US" sz="2850">
              <a:solidFill>
                <a:srgbClr val="FFFFFF"/>
              </a:solidFill>
              <a:latin typeface="Times New Roman" panose="02020603050405020304"/>
            </a:endParaRPr>
          </a:p>
          <a:p>
            <a:pPr algn="just">
              <a:lnSpc>
                <a:spcPts val="3985"/>
              </a:lnSpc>
              <a:spcBef>
                <a:spcPct val="0"/>
              </a:spcBef>
            </a:pPr>
          </a:p>
          <a:p>
            <a:pPr marL="614680" lvl="1" indent="-307340" algn="just">
              <a:lnSpc>
                <a:spcPts val="398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850">
                <a:solidFill>
                  <a:srgbClr val="FFFFFF"/>
                </a:solidFill>
                <a:latin typeface="Times New Roman" panose="02020603050405020304"/>
              </a:rPr>
              <a:t>HUMAN VS COMPUTER: A GAME MODE WHERE A HUMAN PLAYS AGAINST A COMPUTER OPPONENT.</a:t>
            </a:r>
            <a:endParaRPr lang="en-US" sz="2850">
              <a:solidFill>
                <a:srgbClr val="FFFFFF"/>
              </a:solidFill>
              <a:latin typeface="Times New Roman" panose="02020603050405020304"/>
            </a:endParaRPr>
          </a:p>
          <a:p>
            <a:pPr algn="just">
              <a:lnSpc>
                <a:spcPts val="3985"/>
              </a:lnSpc>
              <a:spcBef>
                <a:spcPct val="0"/>
              </a:spcBef>
            </a:pPr>
          </a:p>
          <a:p>
            <a:pPr marL="614680" lvl="1" indent="-307340" algn="just">
              <a:lnSpc>
                <a:spcPts val="398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850">
                <a:solidFill>
                  <a:srgbClr val="FFFFFF"/>
                </a:solidFill>
                <a:latin typeface="Times New Roman" panose="02020603050405020304"/>
              </a:rPr>
              <a:t>COMPUTER VS COMPUTER: A GAME MODE WHERE TWO COMPUTER PROGRAMS OR AI AGENTS PLAY AGAINST EACH OTHER.</a:t>
            </a:r>
            <a:endParaRPr lang="en-US" sz="2850">
              <a:solidFill>
                <a:srgbClr val="FFFFFF"/>
              </a:solidFill>
              <a:latin typeface="Times New Roman" panose="02020603050405020304"/>
            </a:endParaRPr>
          </a:p>
          <a:p>
            <a:pPr algn="just">
              <a:lnSpc>
                <a:spcPts val="3985"/>
              </a:lnSpc>
              <a:spcBef>
                <a:spcPct val="0"/>
              </a:spcBef>
            </a:pPr>
          </a:p>
          <a:p>
            <a:pPr algn="just">
              <a:lnSpc>
                <a:spcPts val="398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4400</Words>
  <Application>WPS Presentation</Application>
  <PresentationFormat>On-screen Show (4:3)</PresentationFormat>
  <Paragraphs>151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Tomorrow</vt:lpstr>
      <vt:lpstr>Times New Roman</vt:lpstr>
      <vt:lpstr>Arial</vt:lpstr>
      <vt:lpstr>Times New Roman Condensed</vt:lpstr>
      <vt:lpstr>HK Modular</vt:lpstr>
      <vt:lpstr>Times New Roman Bold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Project-2</dc:title>
  <dc:creator/>
  <cp:lastModifiedBy>meher</cp:lastModifiedBy>
  <cp:revision>2</cp:revision>
  <dcterms:created xsi:type="dcterms:W3CDTF">2006-08-16T00:00:00Z</dcterms:created>
  <dcterms:modified xsi:type="dcterms:W3CDTF">2024-04-14T16:51:35Z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2C7C9A1D839C4947B272909BCB1D5682_12</vt:lpwstr>
  </property>
  <property fmtid="{D5CDD505-2E9C-101B-9397-08002B2CF9AE}" pid="3" name="KSOProductBuildVer">
    <vt:lpwstr>1033-12.2.0.13489</vt:lpwstr>
  </property>
</Properties>
</file>