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9" r:id="rId6"/>
    <p:sldId id="270" r:id="rId7"/>
    <p:sldId id="261" r:id="rId8"/>
    <p:sldId id="263" r:id="rId9"/>
    <p:sldId id="262"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197742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78A2B-CE49-4184-B1F5-676AA9DD9A71}"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36030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73044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159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126301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17653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910314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514362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22607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78586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68046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78A2B-CE49-4184-B1F5-676AA9DD9A71}"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128510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78A2B-CE49-4184-B1F5-676AA9DD9A71}"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281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91908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34550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578A2B-CE49-4184-B1F5-676AA9DD9A71}" type="datetimeFigureOut">
              <a:rPr lang="en-US" smtClean="0"/>
              <a:t>10/25/2024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156244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78A2B-CE49-4184-B1F5-676AA9DD9A71}"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5B252-B4AD-4D39-9494-39CB2AEE6434}" type="slidenum">
              <a:rPr lang="en-US" smtClean="0"/>
              <a:t>‹#›</a:t>
            </a:fld>
            <a:endParaRPr lang="en-US"/>
          </a:p>
        </p:txBody>
      </p:sp>
    </p:spTree>
    <p:extLst>
      <p:ext uri="{BB962C8B-B14F-4D97-AF65-F5344CB8AC3E}">
        <p14:creationId xmlns:p14="http://schemas.microsoft.com/office/powerpoint/2010/main" val="24744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578A2B-CE49-4184-B1F5-676AA9DD9A71}" type="datetimeFigureOut">
              <a:rPr lang="en-US" smtClean="0"/>
              <a:t>10/25/2024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A5B252-B4AD-4D39-9494-39CB2AEE6434}" type="slidenum">
              <a:rPr lang="en-US" smtClean="0"/>
              <a:t>‹#›</a:t>
            </a:fld>
            <a:endParaRPr lang="en-US"/>
          </a:p>
        </p:txBody>
      </p:sp>
    </p:spTree>
    <p:extLst>
      <p:ext uri="{BB962C8B-B14F-4D97-AF65-F5344CB8AC3E}">
        <p14:creationId xmlns:p14="http://schemas.microsoft.com/office/powerpoint/2010/main" val="307611926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E946-2173-97F2-2953-75F808AE9830}"/>
              </a:ext>
            </a:extLst>
          </p:cNvPr>
          <p:cNvSpPr>
            <a:spLocks noGrp="1"/>
          </p:cNvSpPr>
          <p:nvPr>
            <p:ph type="title"/>
          </p:nvPr>
        </p:nvSpPr>
        <p:spPr>
          <a:xfrm>
            <a:off x="646111" y="452718"/>
            <a:ext cx="11294877" cy="1577788"/>
          </a:xfrm>
        </p:spPr>
        <p:txBody>
          <a:bodyPr/>
          <a:lstStyle/>
          <a:p>
            <a:pPr rtl="0">
              <a:spcBef>
                <a:spcPts val="0"/>
              </a:spcBef>
              <a:spcAft>
                <a:spcPts val="0"/>
              </a:spcAft>
            </a:pPr>
            <a:r>
              <a:rPr lang="en-US" sz="4000" b="0" i="0" u="none" strike="noStrike" dirty="0">
                <a:solidFill>
                  <a:srgbClr val="FFFFFF"/>
                </a:solidFill>
                <a:effectLst/>
                <a:latin typeface="Libre Baskerville" panose="02000000000000000000" pitchFamily="2" charset="0"/>
              </a:rPr>
              <a:t>Software Development project-1</a:t>
            </a:r>
            <a:br>
              <a:rPr lang="en-US" sz="4000" b="0" i="0" u="none" strike="noStrike" dirty="0">
                <a:solidFill>
                  <a:srgbClr val="FFFFFF"/>
                </a:solidFill>
                <a:effectLst/>
                <a:latin typeface="Libre Baskerville" panose="02000000000000000000" pitchFamily="2" charset="0"/>
              </a:rPr>
            </a:br>
            <a:r>
              <a:rPr lang="en-US" sz="4000" b="0" i="0" u="none" strike="noStrike" dirty="0">
                <a:solidFill>
                  <a:srgbClr val="FFFFFF"/>
                </a:solidFill>
                <a:effectLst/>
                <a:latin typeface="Libre Baskerville" panose="02000000000000000000" pitchFamily="2" charset="0"/>
              </a:rPr>
              <a:t> </a:t>
            </a:r>
            <a:br>
              <a:rPr lang="en-US" sz="4000" b="0" i="0" u="none" strike="noStrike" dirty="0">
                <a:solidFill>
                  <a:srgbClr val="FFFFFF"/>
                </a:solidFill>
                <a:effectLst/>
                <a:latin typeface="Libre Baskerville" panose="02000000000000000000" pitchFamily="2" charset="0"/>
              </a:rPr>
            </a:br>
            <a:r>
              <a:rPr lang="en-US" sz="4000" b="0" i="0" u="none" strike="noStrike" dirty="0">
                <a:solidFill>
                  <a:srgbClr val="FFFFFF"/>
                </a:solidFill>
                <a:effectLst/>
                <a:latin typeface="Libre Baskerville" panose="02000000000000000000" pitchFamily="2" charset="0"/>
              </a:rPr>
              <a:t>  </a:t>
            </a:r>
            <a:r>
              <a:rPr lang="en-US" sz="4000" b="1" i="0" u="sng" dirty="0">
                <a:solidFill>
                  <a:srgbClr val="FFFFFF"/>
                </a:solidFill>
                <a:effectLst/>
                <a:latin typeface="Calibri" panose="020F0502020204030204" pitchFamily="34" charset="0"/>
              </a:rPr>
              <a:t>Project Name</a:t>
            </a:r>
            <a:r>
              <a:rPr lang="en-US" sz="4000" b="0" i="0" u="none" strike="noStrike" dirty="0">
                <a:solidFill>
                  <a:srgbClr val="FFFFFF"/>
                </a:solidFill>
                <a:effectLst/>
                <a:latin typeface="Calibri" panose="020F0502020204030204" pitchFamily="34" charset="0"/>
              </a:rPr>
              <a:t>: Tic Tac Toe Game</a:t>
            </a:r>
            <a:br>
              <a:rPr lang="en-US" sz="3200" b="0" i="0" u="none" strike="noStrike" dirty="0">
                <a:solidFill>
                  <a:srgbClr val="FFFFFF"/>
                </a:solidFill>
                <a:effectLst/>
                <a:latin typeface="Calibri" panose="020F0502020204030204" pitchFamily="34" charset="0"/>
              </a:rPr>
            </a:br>
            <a:br>
              <a:rPr lang="en-US" sz="3200" b="0" i="0" u="none" strike="noStrike" dirty="0">
                <a:solidFill>
                  <a:srgbClr val="FFFFFF"/>
                </a:solidFill>
                <a:effectLst/>
                <a:latin typeface="Calibri" panose="020F0502020204030204" pitchFamily="34" charset="0"/>
              </a:rPr>
            </a:br>
            <a:br>
              <a:rPr lang="en-US" sz="3200" b="0" i="0" u="none" strike="noStrike" dirty="0">
                <a:solidFill>
                  <a:srgbClr val="FFFFFF"/>
                </a:solidFill>
                <a:effectLst/>
                <a:latin typeface="Calibri" panose="020F0502020204030204" pitchFamily="34" charset="0"/>
              </a:rPr>
            </a:br>
            <a:r>
              <a:rPr lang="en-US" sz="1600" b="0" i="0" u="sng" dirty="0">
                <a:solidFill>
                  <a:srgbClr val="FFFFFF"/>
                </a:solidFill>
                <a:effectLst/>
                <a:latin typeface="Calibri" panose="020F0502020204030204" pitchFamily="34" charset="0"/>
              </a:rPr>
              <a:t>Supervised by</a:t>
            </a:r>
            <a:r>
              <a:rPr lang="en-US" sz="1600" b="0" i="0" strike="noStrike" dirty="0">
                <a:solidFill>
                  <a:srgbClr val="FFFFFF"/>
                </a:solidFill>
                <a:effectLst/>
                <a:latin typeface="Calibri" panose="020F0502020204030204" pitchFamily="34" charset="0"/>
              </a:rPr>
              <a:t>:                                      </a:t>
            </a:r>
            <a:r>
              <a:rPr lang="en-US" sz="1600" b="0" i="0" u="sng" strike="noStrike" dirty="0">
                <a:solidFill>
                  <a:srgbClr val="FFFFFF"/>
                </a:solidFill>
                <a:effectLst/>
                <a:latin typeface="Calibri" panose="020F0502020204030204" pitchFamily="34" charset="0"/>
              </a:rPr>
              <a:t>Presented by: </a:t>
            </a:r>
            <a:r>
              <a:rPr lang="en-US" sz="1600" b="0" i="0" strike="noStrike" dirty="0">
                <a:solidFill>
                  <a:srgbClr val="FFFFFF"/>
                </a:solidFill>
                <a:effectLst/>
                <a:latin typeface="Calibri" panose="020F0502020204030204" pitchFamily="34" charset="0"/>
              </a:rPr>
              <a:t>                                        </a:t>
            </a:r>
            <a:br>
              <a:rPr lang="en-US" sz="1600" b="0" dirty="0">
                <a:effectLst/>
              </a:rPr>
            </a:br>
            <a:r>
              <a:rPr lang="en-US" sz="1600" b="0" i="0" u="none" strike="noStrike" dirty="0">
                <a:solidFill>
                  <a:srgbClr val="FFFFFF"/>
                </a:solidFill>
                <a:effectLst/>
                <a:latin typeface="Calibri" panose="020F0502020204030204" pitchFamily="34" charset="0"/>
              </a:rPr>
              <a:t>Professor Dr. </a:t>
            </a:r>
            <a:r>
              <a:rPr lang="en-US" sz="1600" b="0" i="0" u="none" strike="noStrike" dirty="0" err="1">
                <a:solidFill>
                  <a:srgbClr val="FFFFFF"/>
                </a:solidFill>
                <a:effectLst/>
                <a:latin typeface="Calibri" panose="020F0502020204030204" pitchFamily="34" charset="0"/>
              </a:rPr>
              <a:t>Ziaur</a:t>
            </a:r>
            <a:r>
              <a:rPr lang="en-US" sz="1600" b="0" i="0" u="none" strike="noStrike" dirty="0">
                <a:solidFill>
                  <a:srgbClr val="FFFFFF"/>
                </a:solidFill>
                <a:effectLst/>
                <a:latin typeface="Calibri" panose="020F0502020204030204" pitchFamily="34" charset="0"/>
              </a:rPr>
              <a:t> Rahman                  Name: </a:t>
            </a:r>
            <a:r>
              <a:rPr lang="en-US" sz="1600" dirty="0">
                <a:solidFill>
                  <a:srgbClr val="FFFFFF"/>
                </a:solidFill>
                <a:latin typeface="Calibri" panose="020F0502020204030204" pitchFamily="34" charset="0"/>
              </a:rPr>
              <a:t>Kabir Hosen </a:t>
            </a:r>
            <a:br>
              <a:rPr lang="en-US" sz="1600" b="0" dirty="0">
                <a:effectLst/>
              </a:rPr>
            </a:br>
            <a:r>
              <a:rPr lang="en-US" sz="1600" b="0" i="0" u="none" strike="noStrike" dirty="0">
                <a:solidFill>
                  <a:srgbClr val="FFFFFF"/>
                </a:solidFill>
                <a:effectLst/>
                <a:latin typeface="Calibri" panose="020F0502020204030204" pitchFamily="34" charset="0"/>
              </a:rPr>
              <a:t>Dept of ICT, MBSTU                             ID:it-23041</a:t>
            </a:r>
            <a:br>
              <a:rPr lang="en-US" sz="1600" b="0" dirty="0">
                <a:effectLst/>
              </a:rPr>
            </a:br>
            <a:r>
              <a:rPr lang="en-US" sz="1600" b="0" dirty="0">
                <a:effectLst/>
              </a:rPr>
              <a:t>                                          </a:t>
            </a:r>
            <a:br>
              <a:rPr lang="en-US" sz="1600" b="0" dirty="0">
                <a:effectLst/>
              </a:rPr>
            </a:br>
            <a:r>
              <a:rPr lang="en-US" sz="1600" b="0" dirty="0">
                <a:effectLst/>
              </a:rPr>
              <a:t>                    </a:t>
            </a:r>
            <a:br>
              <a:rPr lang="en-US" sz="1600" b="0" dirty="0">
                <a:effectLst/>
              </a:rPr>
            </a:br>
            <a:r>
              <a:rPr lang="en-US" sz="1600" b="0" dirty="0">
                <a:effectLst/>
              </a:rPr>
              <a:t>                                                     Course code</a:t>
            </a:r>
            <a:r>
              <a:rPr lang="en-US" sz="1600" b="0">
                <a:effectLst/>
              </a:rPr>
              <a:t>: 1200</a:t>
            </a:r>
            <a:br>
              <a:rPr lang="en-US" sz="1600" b="0" dirty="0">
                <a:effectLst/>
              </a:rPr>
            </a:br>
            <a:r>
              <a:rPr lang="en-US" sz="1600" b="0" dirty="0">
                <a:effectLst/>
              </a:rPr>
              <a:t>                                                     1</a:t>
            </a:r>
            <a:r>
              <a:rPr lang="en-US" sz="1600" b="0" baseline="30000" dirty="0">
                <a:effectLst/>
              </a:rPr>
              <a:t>st</a:t>
            </a:r>
            <a:r>
              <a:rPr lang="en-US" sz="1600" b="0" dirty="0">
                <a:effectLst/>
              </a:rPr>
              <a:t> Year 2</a:t>
            </a:r>
            <a:r>
              <a:rPr lang="en-US" sz="1600" b="0" baseline="30000" dirty="0">
                <a:effectLst/>
              </a:rPr>
              <a:t>nd</a:t>
            </a:r>
            <a:r>
              <a:rPr lang="en-US" sz="1600" b="0" dirty="0">
                <a:effectLst/>
              </a:rPr>
              <a:t> Semester</a:t>
            </a:r>
            <a:br>
              <a:rPr lang="en-US" sz="1600" b="0" dirty="0">
                <a:effectLst/>
              </a:rPr>
            </a:br>
            <a:r>
              <a:rPr lang="en-US" sz="1600" b="0" dirty="0">
                <a:effectLst/>
              </a:rPr>
              <a:t>                                                      Session: 2022-2023</a:t>
            </a:r>
            <a:br>
              <a:rPr lang="en-US" sz="1600" b="0" dirty="0">
                <a:effectLst/>
              </a:rPr>
            </a:br>
            <a:r>
              <a:rPr lang="en-US" sz="1600" b="0" dirty="0">
                <a:effectLst/>
              </a:rPr>
              <a:t>                                                     Dept of ICT, MBSTU          </a:t>
            </a:r>
            <a:br>
              <a:rPr lang="en-US" sz="1600" b="0" dirty="0">
                <a:effectLst/>
              </a:rPr>
            </a:br>
            <a:r>
              <a:rPr lang="en-US" sz="1600" b="0" dirty="0">
                <a:effectLst/>
              </a:rPr>
              <a:t>                               </a:t>
            </a:r>
            <a:br>
              <a:rPr lang="en-US" sz="1600" b="0" dirty="0">
                <a:effectLst/>
              </a:rPr>
            </a:br>
            <a:r>
              <a:rPr lang="en-US" sz="1600" dirty="0"/>
              <a:t>                                                                                                                                                                                                 </a:t>
            </a:r>
            <a:r>
              <a:rPr lang="en-US" sz="1600" b="1" dirty="0"/>
              <a:t> 1</a:t>
            </a:r>
            <a:br>
              <a:rPr lang="en-US" sz="1600" b="0" dirty="0">
                <a:effectLst/>
              </a:rPr>
            </a:br>
            <a:r>
              <a:rPr lang="en-US" sz="3200" b="0" dirty="0">
                <a:effectLst/>
              </a:rPr>
              <a:t>                                                                                                                                                                                      </a:t>
            </a:r>
            <a:br>
              <a:rPr lang="en-US" sz="3200" b="0" dirty="0">
                <a:effectLst/>
              </a:rPr>
            </a:br>
            <a:r>
              <a:rPr lang="en-US" sz="3200" b="0" dirty="0">
                <a:effectLst/>
              </a:rPr>
              <a:t> </a:t>
            </a:r>
            <a:br>
              <a:rPr lang="en-US" sz="3200" dirty="0"/>
            </a:br>
            <a:r>
              <a:rPr lang="en-US" sz="3200" dirty="0"/>
              <a:t>                             </a:t>
            </a:r>
          </a:p>
        </p:txBody>
      </p:sp>
      <p:pic>
        <p:nvPicPr>
          <p:cNvPr id="4" name="Picture 3">
            <a:extLst>
              <a:ext uri="{FF2B5EF4-FFF2-40B4-BE49-F238E27FC236}">
                <a16:creationId xmlns:a16="http://schemas.microsoft.com/office/drawing/2014/main" id="{BC8289B0-BC35-F116-80C3-EC4CE961A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7960" y="-31376"/>
            <a:ext cx="915545" cy="887506"/>
          </a:xfrm>
          <a:prstGeom prst="rect">
            <a:avLst/>
          </a:prstGeom>
        </p:spPr>
      </p:pic>
    </p:spTree>
    <p:extLst>
      <p:ext uri="{BB962C8B-B14F-4D97-AF65-F5344CB8AC3E}">
        <p14:creationId xmlns:p14="http://schemas.microsoft.com/office/powerpoint/2010/main" val="40169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A36B-3197-9599-EA97-8EEA480388A4}"/>
              </a:ext>
            </a:extLst>
          </p:cNvPr>
          <p:cNvSpPr>
            <a:spLocks noGrp="1"/>
          </p:cNvSpPr>
          <p:nvPr>
            <p:ph type="title"/>
          </p:nvPr>
        </p:nvSpPr>
        <p:spPr>
          <a:xfrm>
            <a:off x="762225" y="452718"/>
            <a:ext cx="11138422" cy="1400530"/>
          </a:xfrm>
        </p:spPr>
        <p:txBody>
          <a:bodyPr/>
          <a:lstStyle/>
          <a:p>
            <a:pPr algn="l"/>
            <a:r>
              <a:rPr lang="en-US" sz="4000" dirty="0"/>
              <a:t>Game Flow</a:t>
            </a:r>
            <a:br>
              <a:rPr lang="en-US" sz="2400" dirty="0"/>
            </a:br>
            <a:br>
              <a:rPr lang="en-US" sz="2400" dirty="0"/>
            </a:br>
            <a:br>
              <a:rPr lang="en-US" sz="2400" dirty="0"/>
            </a:br>
            <a:br>
              <a:rPr lang="en-US" sz="2400" dirty="0"/>
            </a:br>
            <a:r>
              <a:rPr lang="en-US" sz="2400" dirty="0">
                <a:solidFill>
                  <a:schemeClr val="tx1"/>
                </a:solidFill>
              </a:rPr>
              <a:t>1. </a:t>
            </a:r>
            <a:r>
              <a:rPr lang="en-US" sz="2400" b="0" i="0" dirty="0">
                <a:solidFill>
                  <a:schemeClr val="tx1"/>
                </a:solidFill>
                <a:effectLst/>
                <a:latin typeface="Söhne"/>
              </a:rPr>
              <a:t>Display an empty Tic Tac Toe board.</a:t>
            </a:r>
            <a:br>
              <a:rPr lang="en-US" sz="2400" b="0" i="0" dirty="0">
                <a:solidFill>
                  <a:schemeClr val="tx1"/>
                </a:solidFill>
                <a:effectLst/>
                <a:latin typeface="Söhne"/>
              </a:rPr>
            </a:br>
            <a:r>
              <a:rPr lang="en-US" sz="2400" b="0" i="0" dirty="0">
                <a:solidFill>
                  <a:schemeClr val="tx1"/>
                </a:solidFill>
                <a:effectLst/>
                <a:latin typeface="Söhne"/>
              </a:rPr>
              <a:t>2.  Ask Player 1 for their move (row and column).</a:t>
            </a:r>
            <a:br>
              <a:rPr lang="en-US" sz="2400" b="0" i="0" dirty="0">
                <a:solidFill>
                  <a:schemeClr val="tx1"/>
                </a:solidFill>
                <a:effectLst/>
                <a:latin typeface="Söhne"/>
              </a:rPr>
            </a:br>
            <a:r>
              <a:rPr lang="en-US" sz="2400" b="0" i="0" dirty="0">
                <a:solidFill>
                  <a:schemeClr val="tx1"/>
                </a:solidFill>
                <a:effectLst/>
                <a:latin typeface="Söhne"/>
              </a:rPr>
              <a:t>3.  Validate the move, and if valid, mark X on the board.</a:t>
            </a:r>
            <a:br>
              <a:rPr lang="en-US" sz="2400" b="0" i="0" dirty="0">
                <a:solidFill>
                  <a:schemeClr val="tx1"/>
                </a:solidFill>
                <a:effectLst/>
                <a:latin typeface="Söhne"/>
              </a:rPr>
            </a:br>
            <a:r>
              <a:rPr lang="en-US" sz="2400" b="0" i="0" dirty="0">
                <a:solidFill>
                  <a:schemeClr val="tx1"/>
                </a:solidFill>
                <a:effectLst/>
                <a:latin typeface="Söhne"/>
              </a:rPr>
              <a:t>4.  Check for a winning condition or a draw.</a:t>
            </a:r>
            <a:br>
              <a:rPr lang="en-US" sz="2400" b="0" i="0" dirty="0">
                <a:solidFill>
                  <a:schemeClr val="tx1"/>
                </a:solidFill>
                <a:effectLst/>
                <a:latin typeface="Söhne"/>
              </a:rPr>
            </a:br>
            <a:r>
              <a:rPr lang="en-US" sz="2400" b="0" i="0" dirty="0">
                <a:solidFill>
                  <a:schemeClr val="tx1"/>
                </a:solidFill>
                <a:effectLst/>
                <a:latin typeface="Söhne"/>
              </a:rPr>
              <a:t>5.  If the game is not over, ask Player 2 for their move.</a:t>
            </a:r>
            <a:br>
              <a:rPr lang="en-US" sz="2400" b="0" i="0" dirty="0">
                <a:solidFill>
                  <a:schemeClr val="tx1"/>
                </a:solidFill>
                <a:effectLst/>
                <a:latin typeface="Söhne"/>
              </a:rPr>
            </a:br>
            <a:r>
              <a:rPr lang="en-US" sz="2400" dirty="0">
                <a:solidFill>
                  <a:schemeClr val="tx1"/>
                </a:solidFill>
                <a:latin typeface="Söhne"/>
              </a:rPr>
              <a:t>6.  </a:t>
            </a:r>
            <a:r>
              <a:rPr lang="en-US" sz="2400" b="0" i="0" dirty="0">
                <a:solidFill>
                  <a:schemeClr val="tx1"/>
                </a:solidFill>
                <a:effectLst/>
                <a:latin typeface="Söhne"/>
              </a:rPr>
              <a:t>Repeat steps 3 to 5 until the game is over.</a:t>
            </a:r>
            <a:br>
              <a:rPr lang="en-US" sz="2400" b="0" i="0" dirty="0">
                <a:solidFill>
                  <a:schemeClr val="tx1"/>
                </a:solidFill>
                <a:effectLst/>
                <a:latin typeface="Söhne"/>
              </a:rPr>
            </a:br>
            <a:r>
              <a:rPr lang="en-US" sz="2400" b="0" i="0" dirty="0">
                <a:solidFill>
                  <a:schemeClr val="tx1"/>
                </a:solidFill>
                <a:effectLst/>
                <a:latin typeface="Söhne"/>
              </a:rPr>
              <a:t>7.  Display the result: Player 1 wins, Player 2 wins, or it's a draw.</a:t>
            </a: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                                                                                                                                                         11</a:t>
            </a:r>
            <a:br>
              <a:rPr lang="en-US" sz="2400" b="0" i="0" dirty="0">
                <a:solidFill>
                  <a:schemeClr val="tx1"/>
                </a:solidFill>
                <a:effectLst/>
                <a:latin typeface="Söhne"/>
              </a:rPr>
            </a:br>
            <a:r>
              <a:rPr lang="en-US" sz="2400" b="0" i="0" dirty="0">
                <a:solidFill>
                  <a:schemeClr val="tx1"/>
                </a:solidFill>
                <a:effectLst/>
                <a:latin typeface="Söhne"/>
              </a:rPr>
              <a:t>                                                                                                                                                           </a:t>
            </a:r>
            <a:br>
              <a:rPr lang="en-US" sz="2400" b="0" i="0" dirty="0">
                <a:solidFill>
                  <a:schemeClr val="tx1"/>
                </a:solidFill>
                <a:effectLst/>
                <a:latin typeface="Söhne"/>
              </a:rPr>
            </a:br>
            <a:endParaRPr lang="en-US" sz="2400" dirty="0">
              <a:solidFill>
                <a:schemeClr val="tx1"/>
              </a:solidFill>
            </a:endParaRPr>
          </a:p>
        </p:txBody>
      </p:sp>
      <p:pic>
        <p:nvPicPr>
          <p:cNvPr id="3" name="Picture 2">
            <a:extLst>
              <a:ext uri="{FF2B5EF4-FFF2-40B4-BE49-F238E27FC236}">
                <a16:creationId xmlns:a16="http://schemas.microsoft.com/office/drawing/2014/main" id="{20EF0355-D4AD-BDD8-F828-1D4CE9C12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spTree>
    <p:extLst>
      <p:ext uri="{BB962C8B-B14F-4D97-AF65-F5344CB8AC3E}">
        <p14:creationId xmlns:p14="http://schemas.microsoft.com/office/powerpoint/2010/main" val="380306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BE64-AFF7-835B-950A-08416FD1F2AD}"/>
              </a:ext>
            </a:extLst>
          </p:cNvPr>
          <p:cNvSpPr>
            <a:spLocks noGrp="1"/>
          </p:cNvSpPr>
          <p:nvPr>
            <p:ph type="title"/>
          </p:nvPr>
        </p:nvSpPr>
        <p:spPr>
          <a:xfrm>
            <a:off x="926343" y="587189"/>
            <a:ext cx="11054986" cy="1400530"/>
          </a:xfrm>
        </p:spPr>
        <p:txBody>
          <a:bodyPr/>
          <a:lstStyle/>
          <a:p>
            <a:pPr algn="l"/>
            <a:r>
              <a:rPr lang="en-US" dirty="0"/>
              <a:t>Conclusion</a:t>
            </a:r>
            <a:br>
              <a:rPr lang="en-US" dirty="0"/>
            </a:br>
            <a:br>
              <a:rPr lang="en-US" dirty="0"/>
            </a:br>
            <a:br>
              <a:rPr lang="en-US" dirty="0"/>
            </a:br>
            <a:r>
              <a:rPr lang="en-US" sz="2400" b="0" i="0" dirty="0">
                <a:solidFill>
                  <a:schemeClr val="tx1"/>
                </a:solidFill>
                <a:effectLst/>
                <a:latin typeface="Söhne"/>
              </a:rPr>
              <a:t>1.   Tic Tac Toe game in C is a fun and challenging project.</a:t>
            </a: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2.   It helps improve coding skills and understanding of algorithms.</a:t>
            </a: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3.   The project can be extended to implement AI-based players.</a:t>
            </a: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                                                                                                                                                   12</a:t>
            </a:r>
            <a:br>
              <a:rPr lang="en-US" sz="2400" b="0" i="0" dirty="0">
                <a:solidFill>
                  <a:schemeClr val="tx1"/>
                </a:solidFill>
                <a:effectLst/>
                <a:latin typeface="Söhne"/>
              </a:rPr>
            </a:br>
            <a:endParaRPr lang="en-US" sz="2400" dirty="0">
              <a:solidFill>
                <a:schemeClr val="tx1"/>
              </a:solidFill>
            </a:endParaRPr>
          </a:p>
        </p:txBody>
      </p:sp>
      <p:pic>
        <p:nvPicPr>
          <p:cNvPr id="3" name="Picture 2">
            <a:extLst>
              <a:ext uri="{FF2B5EF4-FFF2-40B4-BE49-F238E27FC236}">
                <a16:creationId xmlns:a16="http://schemas.microsoft.com/office/drawing/2014/main" id="{DF13FECB-2A34-D213-352F-DB4F26B97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spTree>
    <p:extLst>
      <p:ext uri="{BB962C8B-B14F-4D97-AF65-F5344CB8AC3E}">
        <p14:creationId xmlns:p14="http://schemas.microsoft.com/office/powerpoint/2010/main" val="286530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1C16-7E35-7D1E-9F3D-7427D7054AB4}"/>
              </a:ext>
            </a:extLst>
          </p:cNvPr>
          <p:cNvSpPr>
            <a:spLocks noGrp="1"/>
          </p:cNvSpPr>
          <p:nvPr>
            <p:ph type="title"/>
          </p:nvPr>
        </p:nvSpPr>
        <p:spPr>
          <a:xfrm>
            <a:off x="646111" y="452718"/>
            <a:ext cx="10399260" cy="5236882"/>
          </a:xfrm>
        </p:spPr>
        <p:txBody>
          <a:bodyPr/>
          <a:lstStyle/>
          <a:p>
            <a:r>
              <a:rPr lang="en-US" dirty="0"/>
              <a:t>   </a:t>
            </a:r>
            <a:br>
              <a:rPr lang="en-US" dirty="0"/>
            </a:br>
            <a:br>
              <a:rPr lang="en-US" dirty="0"/>
            </a:br>
            <a:br>
              <a:rPr lang="en-US" dirty="0"/>
            </a:br>
            <a:r>
              <a:rPr lang="en-US" dirty="0"/>
              <a:t>                </a:t>
            </a:r>
            <a:r>
              <a:rPr lang="en-US" sz="6600" dirty="0"/>
              <a:t>THANK  YOU</a:t>
            </a:r>
          </a:p>
        </p:txBody>
      </p:sp>
      <p:pic>
        <p:nvPicPr>
          <p:cNvPr id="3" name="Picture 2">
            <a:extLst>
              <a:ext uri="{FF2B5EF4-FFF2-40B4-BE49-F238E27FC236}">
                <a16:creationId xmlns:a16="http://schemas.microsoft.com/office/drawing/2014/main" id="{C803079C-FD57-11E4-E5A4-F923E10D6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spTree>
    <p:extLst>
      <p:ext uri="{BB962C8B-B14F-4D97-AF65-F5344CB8AC3E}">
        <p14:creationId xmlns:p14="http://schemas.microsoft.com/office/powerpoint/2010/main" val="62517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3D22-44C1-7585-C17E-419952A41130}"/>
              </a:ext>
            </a:extLst>
          </p:cNvPr>
          <p:cNvSpPr>
            <a:spLocks noGrp="1"/>
          </p:cNvSpPr>
          <p:nvPr>
            <p:ph type="title"/>
          </p:nvPr>
        </p:nvSpPr>
        <p:spPr>
          <a:xfrm>
            <a:off x="646111" y="452718"/>
            <a:ext cx="11348665" cy="1400530"/>
          </a:xfrm>
        </p:spPr>
        <p:txBody>
          <a:bodyPr/>
          <a:lstStyle/>
          <a:p>
            <a:r>
              <a:rPr lang="en-US" dirty="0"/>
              <a:t>Objectives</a:t>
            </a:r>
            <a:br>
              <a:rPr lang="en-US" dirty="0"/>
            </a:br>
            <a:br>
              <a:rPr lang="en-US" dirty="0"/>
            </a:br>
            <a:br>
              <a:rPr lang="en-US" dirty="0"/>
            </a:br>
            <a:r>
              <a:rPr lang="en-US" sz="2000" dirty="0"/>
              <a:t>1.   Introduction</a:t>
            </a:r>
            <a:br>
              <a:rPr lang="en-US" sz="2000" dirty="0"/>
            </a:br>
            <a:r>
              <a:rPr lang="en-US" sz="2000" dirty="0"/>
              <a:t>2.   How the Program Structured</a:t>
            </a:r>
            <a:br>
              <a:rPr lang="en-US" sz="2000" dirty="0"/>
            </a:br>
            <a:r>
              <a:rPr lang="en-US" sz="2000" dirty="0"/>
              <a:t>3.   Code Structure</a:t>
            </a:r>
            <a:br>
              <a:rPr lang="en-US" sz="2000" dirty="0"/>
            </a:br>
            <a:r>
              <a:rPr lang="en-US" sz="2000" dirty="0"/>
              <a:t>4.   Declaration of </a:t>
            </a:r>
            <a:r>
              <a:rPr lang="en-US" sz="2000" dirty="0" err="1"/>
              <a:t>printBoard</a:t>
            </a:r>
            <a:r>
              <a:rPr lang="en-US" sz="2000" dirty="0"/>
              <a:t> Function </a:t>
            </a:r>
            <a:br>
              <a:rPr lang="en-US" sz="2000" dirty="0"/>
            </a:br>
            <a:r>
              <a:rPr lang="en-US" sz="2000" dirty="0"/>
              <a:t>5.   Declaration of </a:t>
            </a:r>
            <a:r>
              <a:rPr lang="en-US" sz="2000" dirty="0" err="1"/>
              <a:t>CheckWin</a:t>
            </a:r>
            <a:r>
              <a:rPr lang="en-US" sz="2000" dirty="0"/>
              <a:t> Function</a:t>
            </a:r>
            <a:br>
              <a:rPr lang="en-US" sz="2000" dirty="0"/>
            </a:br>
            <a:r>
              <a:rPr lang="en-US" sz="2000" dirty="0"/>
              <a:t>6.   Game Flow</a:t>
            </a:r>
            <a:br>
              <a:rPr lang="en-US" sz="2000" dirty="0"/>
            </a:br>
            <a:r>
              <a:rPr lang="en-US" sz="2000" dirty="0"/>
              <a:t>7.   Challenges</a:t>
            </a:r>
            <a:br>
              <a:rPr lang="en-US" sz="2000" dirty="0"/>
            </a:br>
            <a:r>
              <a:rPr lang="en-US" sz="2000" dirty="0"/>
              <a:t>8.   Conclusion</a:t>
            </a:r>
            <a:br>
              <a:rPr lang="en-US" sz="2000" dirty="0"/>
            </a:br>
            <a:br>
              <a:rPr lang="en-US" sz="2000" dirty="0"/>
            </a:br>
            <a:br>
              <a:rPr lang="en-US" sz="2000" dirty="0"/>
            </a:br>
            <a:r>
              <a:rPr lang="en-US" sz="2000" dirty="0"/>
              <a:t>                                                                                                                                                    </a:t>
            </a:r>
            <a:br>
              <a:rPr lang="en-US" sz="2000" dirty="0"/>
            </a:br>
            <a:r>
              <a:rPr lang="en-US" sz="2000" dirty="0"/>
              <a:t>                                                                                                                                                    </a:t>
            </a:r>
            <a:r>
              <a:rPr lang="en-US" sz="2000" b="1" dirty="0"/>
              <a:t> 2</a:t>
            </a:r>
            <a:br>
              <a:rPr lang="en-US" sz="2000" dirty="0"/>
            </a:br>
            <a:r>
              <a:rPr lang="en-US" sz="2000" dirty="0"/>
              <a:t>                                                                                         </a:t>
            </a:r>
            <a:br>
              <a:rPr lang="en-US" sz="2000" dirty="0"/>
            </a:br>
            <a:endParaRPr lang="en-US" dirty="0"/>
          </a:p>
        </p:txBody>
      </p:sp>
      <p:pic>
        <p:nvPicPr>
          <p:cNvPr id="3" name="Picture 2">
            <a:extLst>
              <a:ext uri="{FF2B5EF4-FFF2-40B4-BE49-F238E27FC236}">
                <a16:creationId xmlns:a16="http://schemas.microsoft.com/office/drawing/2014/main" id="{E32B21DF-5041-FF80-09D3-FBBF3E701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spTree>
    <p:extLst>
      <p:ext uri="{BB962C8B-B14F-4D97-AF65-F5344CB8AC3E}">
        <p14:creationId xmlns:p14="http://schemas.microsoft.com/office/powerpoint/2010/main" val="13874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1F76-24A0-05CE-7F78-E35C7ED60635}"/>
              </a:ext>
            </a:extLst>
          </p:cNvPr>
          <p:cNvSpPr>
            <a:spLocks noGrp="1"/>
          </p:cNvSpPr>
          <p:nvPr>
            <p:ph type="title"/>
          </p:nvPr>
        </p:nvSpPr>
        <p:spPr>
          <a:xfrm>
            <a:off x="888158" y="963707"/>
            <a:ext cx="11012489" cy="1400530"/>
          </a:xfrm>
        </p:spPr>
        <p:txBody>
          <a:bodyPr/>
          <a:lstStyle/>
          <a:p>
            <a:pPr algn="l"/>
            <a:r>
              <a:rPr lang="en-US" dirty="0"/>
              <a:t>Introduction</a:t>
            </a:r>
            <a:br>
              <a:rPr lang="en-US" dirty="0"/>
            </a:br>
            <a:br>
              <a:rPr lang="en-US" dirty="0"/>
            </a:br>
            <a:r>
              <a:rPr lang="en-US" sz="2400" dirty="0"/>
              <a:t>1. </a:t>
            </a:r>
            <a:r>
              <a:rPr lang="en-US" sz="2400" b="0" i="0" dirty="0">
                <a:solidFill>
                  <a:schemeClr val="tx1"/>
                </a:solidFill>
                <a:effectLst/>
                <a:latin typeface="Söhne"/>
              </a:rPr>
              <a:t>The classic Tic Tac Toe game implemented in C</a:t>
            </a:r>
            <a:r>
              <a:rPr lang="en-US" sz="2400" dirty="0">
                <a:solidFill>
                  <a:schemeClr val="tx1"/>
                </a:solidFill>
                <a:latin typeface="Söhne"/>
              </a:rPr>
              <a:t>.</a:t>
            </a: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2.  A two-player game where each player takes turns marking X or O on a 3x3 grid.</a:t>
            </a: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3.  The first player to get three of their marks in a row, column, or diagonal wins.</a:t>
            </a: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                                                                                </a:t>
            </a: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                                                                                                                                                     3</a:t>
            </a:r>
            <a:br>
              <a:rPr lang="en-US" sz="2400" b="0" i="0" dirty="0">
                <a:solidFill>
                  <a:schemeClr val="tx1"/>
                </a:solidFill>
                <a:effectLst/>
                <a:latin typeface="Söhne"/>
              </a:rPr>
            </a:br>
            <a:br>
              <a:rPr lang="en-US" dirty="0"/>
            </a:br>
            <a:br>
              <a:rPr lang="en-US" dirty="0"/>
            </a:br>
            <a:br>
              <a:rPr lang="en-US" sz="2800" b="0" i="0" dirty="0">
                <a:solidFill>
                  <a:schemeClr val="tx1"/>
                </a:solidFill>
                <a:effectLst/>
                <a:latin typeface="Google Sans"/>
              </a:rPr>
            </a:br>
            <a:br>
              <a:rPr lang="en-US" sz="2800" dirty="0"/>
            </a:br>
            <a:endParaRPr lang="en-US" sz="2800" dirty="0"/>
          </a:p>
        </p:txBody>
      </p:sp>
      <p:pic>
        <p:nvPicPr>
          <p:cNvPr id="3" name="Picture 2">
            <a:extLst>
              <a:ext uri="{FF2B5EF4-FFF2-40B4-BE49-F238E27FC236}">
                <a16:creationId xmlns:a16="http://schemas.microsoft.com/office/drawing/2014/main" id="{8E6A07C9-D443-0930-1D17-506032955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4483"/>
            <a:ext cx="915545" cy="887506"/>
          </a:xfrm>
          <a:prstGeom prst="rect">
            <a:avLst/>
          </a:prstGeom>
        </p:spPr>
      </p:pic>
    </p:spTree>
    <p:extLst>
      <p:ext uri="{BB962C8B-B14F-4D97-AF65-F5344CB8AC3E}">
        <p14:creationId xmlns:p14="http://schemas.microsoft.com/office/powerpoint/2010/main" val="120898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9C84-1213-FA3A-0A5F-B9A363183200}"/>
              </a:ext>
            </a:extLst>
          </p:cNvPr>
          <p:cNvSpPr>
            <a:spLocks noGrp="1"/>
          </p:cNvSpPr>
          <p:nvPr>
            <p:ph type="title"/>
          </p:nvPr>
        </p:nvSpPr>
        <p:spPr>
          <a:xfrm>
            <a:off x="646111" y="452718"/>
            <a:ext cx="11335218" cy="887506"/>
          </a:xfrm>
        </p:spPr>
        <p:txBody>
          <a:bodyPr/>
          <a:lstStyle/>
          <a:p>
            <a:pPr algn="l"/>
            <a:r>
              <a:rPr lang="en-US" dirty="0"/>
              <a:t>How The Program Structured</a:t>
            </a:r>
            <a:br>
              <a:rPr lang="en-US" dirty="0"/>
            </a:br>
            <a:br>
              <a:rPr lang="en-US" dirty="0"/>
            </a:br>
            <a:r>
              <a:rPr lang="en-US" sz="2400" dirty="0"/>
              <a:t>At the time when program start we initialize variables, and we run the game loop until the game end or player choose to quite </a:t>
            </a:r>
            <a:br>
              <a:rPr lang="en-US" sz="2400" dirty="0"/>
            </a:br>
            <a:r>
              <a:rPr lang="en-US" sz="2400" dirty="0"/>
              <a:t>the game consists of three steps:</a:t>
            </a:r>
            <a:br>
              <a:rPr lang="en-US" sz="2400" dirty="0"/>
            </a:br>
            <a:r>
              <a:rPr lang="en-US" sz="2400" dirty="0"/>
              <a:t>   </a:t>
            </a:r>
            <a:br>
              <a:rPr lang="en-US" sz="2400" dirty="0"/>
            </a:br>
            <a:r>
              <a:rPr lang="en-US" sz="2400" dirty="0"/>
              <a:t>      1.  Display Board</a:t>
            </a:r>
            <a:br>
              <a:rPr lang="en-US" sz="2400" dirty="0"/>
            </a:br>
            <a:r>
              <a:rPr lang="en-US" sz="2400" dirty="0"/>
              <a:t>      2.  Get player move</a:t>
            </a:r>
            <a:br>
              <a:rPr lang="en-US" sz="2400" dirty="0"/>
            </a:br>
            <a:r>
              <a:rPr lang="en-US" sz="2400" dirty="0"/>
              <a:t>      3.  Check for game end  </a:t>
            </a:r>
            <a:br>
              <a:rPr lang="en-US" dirty="0"/>
            </a:br>
            <a:br>
              <a:rPr lang="en-US" dirty="0"/>
            </a:br>
            <a:br>
              <a:rPr lang="en-US" dirty="0"/>
            </a:br>
            <a:r>
              <a:rPr lang="en-US" dirty="0"/>
              <a:t>                                                                        </a:t>
            </a:r>
            <a:r>
              <a:rPr lang="en-US" sz="2000" b="1" dirty="0"/>
              <a:t>4</a:t>
            </a:r>
            <a:br>
              <a:rPr lang="en-US" dirty="0"/>
            </a:b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14AD345D-7225-3B61-14E3-C728A82FC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58271"/>
            <a:ext cx="915545" cy="887506"/>
          </a:xfrm>
          <a:prstGeom prst="rect">
            <a:avLst/>
          </a:prstGeom>
        </p:spPr>
      </p:pic>
    </p:spTree>
    <p:extLst>
      <p:ext uri="{BB962C8B-B14F-4D97-AF65-F5344CB8AC3E}">
        <p14:creationId xmlns:p14="http://schemas.microsoft.com/office/powerpoint/2010/main" val="72360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48F0-3D7A-1D21-888B-BC7053C96EAF}"/>
              </a:ext>
            </a:extLst>
          </p:cNvPr>
          <p:cNvSpPr>
            <a:spLocks noGrp="1"/>
          </p:cNvSpPr>
          <p:nvPr>
            <p:ph type="title"/>
          </p:nvPr>
        </p:nvSpPr>
        <p:spPr>
          <a:xfrm>
            <a:off x="646111" y="452718"/>
            <a:ext cx="11160407" cy="1400530"/>
          </a:xfrm>
        </p:spPr>
        <p:txBody>
          <a:bodyPr/>
          <a:lstStyle/>
          <a:p>
            <a:r>
              <a:rPr lang="en-US" dirty="0"/>
              <a:t>Con…                                                        </a:t>
            </a:r>
            <a:br>
              <a:rPr lang="en-US" dirty="0"/>
            </a:br>
            <a:br>
              <a:rPr lang="en-US" dirty="0"/>
            </a:br>
            <a:br>
              <a:rPr lang="en-US" dirty="0"/>
            </a:br>
            <a:r>
              <a:rPr lang="en-US" sz="2400" dirty="0"/>
              <a:t>this game uses board to control players. </a:t>
            </a:r>
            <a:br>
              <a:rPr lang="en-US" sz="2400" dirty="0"/>
            </a:br>
            <a:r>
              <a:rPr lang="en-US" sz="2400" dirty="0"/>
              <a:t>In each turns players enter a number and </a:t>
            </a:r>
            <a:br>
              <a:rPr lang="en-US" sz="2400" dirty="0"/>
            </a:br>
            <a:r>
              <a:rPr lang="en-US" sz="2400" dirty="0"/>
              <a:t>choose a move.</a:t>
            </a:r>
            <a:br>
              <a:rPr lang="en-US" sz="2400" dirty="0"/>
            </a:br>
            <a:br>
              <a:rPr lang="en-US" sz="2400" dirty="0"/>
            </a:br>
            <a:r>
              <a:rPr lang="en-US" sz="2400" dirty="0"/>
              <a:t>Simplify programming assumes that player</a:t>
            </a:r>
            <a:br>
              <a:rPr lang="en-US" sz="2400" dirty="0"/>
            </a:br>
            <a:r>
              <a:rPr lang="en-US" sz="2400" dirty="0"/>
              <a:t> one always moves first and X’s. Player two</a:t>
            </a:r>
            <a:br>
              <a:rPr lang="en-US" sz="2400" dirty="0"/>
            </a:br>
            <a:r>
              <a:rPr lang="en-US" sz="2400" dirty="0"/>
              <a:t>moves at 2</a:t>
            </a:r>
            <a:r>
              <a:rPr lang="en-US" sz="2400" baseline="30000" dirty="0"/>
              <a:t>nd</a:t>
            </a:r>
            <a:r>
              <a:rPr lang="en-US" sz="2400" dirty="0"/>
              <a:t> position and uses O’s.</a:t>
            </a:r>
            <a:br>
              <a:rPr lang="en-US" sz="2400" dirty="0"/>
            </a:br>
            <a:br>
              <a:rPr lang="en-US" sz="2400" dirty="0"/>
            </a:br>
            <a:r>
              <a:rPr lang="en-US" sz="2400" dirty="0"/>
              <a:t>                </a:t>
            </a:r>
            <a:br>
              <a:rPr lang="en-US" sz="2400" dirty="0"/>
            </a:br>
            <a:br>
              <a:rPr lang="en-US" sz="2400" dirty="0"/>
            </a:br>
            <a:r>
              <a:rPr lang="en-US" sz="2400" dirty="0"/>
              <a:t>                                                                                                                            </a:t>
            </a:r>
            <a:r>
              <a:rPr lang="en-US" sz="2000" b="1" dirty="0"/>
              <a:t>5</a:t>
            </a:r>
            <a:br>
              <a:rPr lang="en-US" sz="2400" dirty="0"/>
            </a:br>
            <a:br>
              <a:rPr lang="en-US" sz="2400" dirty="0"/>
            </a:br>
            <a:r>
              <a:rPr lang="en-US" sz="2400" dirty="0"/>
              <a:t>                                                                                                                              </a:t>
            </a:r>
            <a:br>
              <a:rPr lang="en-US" sz="2400" dirty="0"/>
            </a:br>
            <a:r>
              <a:rPr lang="en-US" sz="2400" dirty="0"/>
              <a:t>                                                                             </a:t>
            </a:r>
            <a:br>
              <a:rPr lang="en-US" sz="2400" dirty="0"/>
            </a:br>
            <a:br>
              <a:rPr lang="en-US" dirty="0"/>
            </a:br>
            <a:br>
              <a:rPr lang="en-US" dirty="0"/>
            </a:br>
            <a:endParaRPr lang="en-US" dirty="0"/>
          </a:p>
        </p:txBody>
      </p:sp>
      <p:pic>
        <p:nvPicPr>
          <p:cNvPr id="4" name="Picture 3">
            <a:extLst>
              <a:ext uri="{FF2B5EF4-FFF2-40B4-BE49-F238E27FC236}">
                <a16:creationId xmlns:a16="http://schemas.microsoft.com/office/drawing/2014/main" id="{15985EC1-234B-837C-14DF-71447ED07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812" y="1142681"/>
            <a:ext cx="4887736" cy="4572638"/>
          </a:xfrm>
          <a:prstGeom prst="rect">
            <a:avLst/>
          </a:prstGeom>
        </p:spPr>
      </p:pic>
      <p:pic>
        <p:nvPicPr>
          <p:cNvPr id="5" name="Picture 4">
            <a:extLst>
              <a:ext uri="{FF2B5EF4-FFF2-40B4-BE49-F238E27FC236}">
                <a16:creationId xmlns:a16="http://schemas.microsoft.com/office/drawing/2014/main" id="{D01B2288-7FB6-F4DE-E239-FF81EB4FA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066" y="-71719"/>
            <a:ext cx="915545" cy="887506"/>
          </a:xfrm>
          <a:prstGeom prst="rect">
            <a:avLst/>
          </a:prstGeom>
        </p:spPr>
      </p:pic>
    </p:spTree>
    <p:extLst>
      <p:ext uri="{BB962C8B-B14F-4D97-AF65-F5344CB8AC3E}">
        <p14:creationId xmlns:p14="http://schemas.microsoft.com/office/powerpoint/2010/main" val="245351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C25B-8A2C-13E7-C85B-FFABDAEFB14D}"/>
              </a:ext>
            </a:extLst>
          </p:cNvPr>
          <p:cNvSpPr>
            <a:spLocks noGrp="1"/>
          </p:cNvSpPr>
          <p:nvPr>
            <p:ph type="title"/>
          </p:nvPr>
        </p:nvSpPr>
        <p:spPr>
          <a:xfrm>
            <a:off x="646111" y="452718"/>
            <a:ext cx="11267983" cy="1400530"/>
          </a:xfrm>
        </p:spPr>
        <p:txBody>
          <a:bodyPr/>
          <a:lstStyle/>
          <a:p>
            <a:r>
              <a:rPr lang="en-US" b="0" i="0" dirty="0">
                <a:effectLst/>
                <a:latin typeface="Roboto Condensed" panose="020F0502020204030204" pitchFamily="2" charset="0"/>
              </a:rPr>
              <a:t>7 Reasons You Should Play Tic Tac Toe</a:t>
            </a:r>
            <a:br>
              <a:rPr lang="en-US" b="0" i="0" dirty="0">
                <a:effectLst/>
                <a:latin typeface="Roboto Condensed" panose="020F0502020204030204" pitchFamily="2" charset="0"/>
              </a:rPr>
            </a:br>
            <a:br>
              <a:rPr lang="en-US" dirty="0"/>
            </a:br>
            <a:br>
              <a:rPr lang="en-US" dirty="0"/>
            </a:br>
            <a:r>
              <a:rPr lang="en-US" sz="2400" b="1" i="0" dirty="0">
                <a:effectLst/>
                <a:latin typeface="Roboto Condensed" panose="02000000000000000000" pitchFamily="2" charset="0"/>
              </a:rPr>
              <a:t>1. It’s easy to learn</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2. It’s fun</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3. It can be played anywhere</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4. It helps improve concentration and focus</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5. It can help relieve stress and anxiety</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6. It increases your creativity</a:t>
            </a:r>
            <a:br>
              <a:rPr lang="en-US" sz="2400" b="1" i="0" dirty="0">
                <a:effectLst/>
                <a:latin typeface="Roboto Condensed" panose="02000000000000000000" pitchFamily="2" charset="0"/>
              </a:rPr>
            </a:br>
            <a:r>
              <a:rPr lang="en-US" sz="2400" b="1" i="0" dirty="0">
                <a:effectLst/>
                <a:latin typeface="Roboto Condensed" panose="02000000000000000000" pitchFamily="2" charset="0"/>
              </a:rPr>
              <a:t>7. It builds relationships</a:t>
            </a:r>
            <a:br>
              <a:rPr lang="en-US" sz="2400" b="1" i="0" dirty="0">
                <a:effectLst/>
                <a:latin typeface="Roboto Condensed" panose="02000000000000000000" pitchFamily="2" charset="0"/>
              </a:rPr>
            </a:br>
            <a:br>
              <a:rPr lang="en-US" sz="2400" b="1" i="0" dirty="0">
                <a:effectLst/>
                <a:latin typeface="Roboto Condensed" panose="02000000000000000000" pitchFamily="2" charset="0"/>
              </a:rPr>
            </a:br>
            <a:br>
              <a:rPr lang="en-US" sz="2400" b="1" i="0" dirty="0">
                <a:effectLst/>
                <a:latin typeface="Roboto Condensed" panose="02000000000000000000" pitchFamily="2" charset="0"/>
              </a:rPr>
            </a:br>
            <a:br>
              <a:rPr lang="en-US" sz="2400" b="1" i="0" dirty="0">
                <a:effectLst/>
                <a:latin typeface="Roboto Condensed" panose="02000000000000000000" pitchFamily="2" charset="0"/>
              </a:rPr>
            </a:br>
            <a:r>
              <a:rPr lang="en-US" sz="2400" b="1" i="0" dirty="0">
                <a:effectLst/>
                <a:latin typeface="Roboto Condensed" panose="02000000000000000000" pitchFamily="2" charset="0"/>
              </a:rPr>
              <a:t>                                                                                                                                                        6                                                             </a:t>
            </a:r>
            <a:br>
              <a:rPr lang="en-US" sz="2400" b="1" i="0" dirty="0">
                <a:effectLst/>
                <a:latin typeface="Roboto Condensed" panose="02000000000000000000" pitchFamily="2" charset="0"/>
              </a:rPr>
            </a:br>
            <a:br>
              <a:rPr lang="en-US" sz="1050" b="1" i="0" dirty="0">
                <a:effectLst/>
                <a:latin typeface="Roboto Condensed" panose="02000000000000000000" pitchFamily="2" charset="0"/>
              </a:rPr>
            </a:br>
            <a:br>
              <a:rPr lang="en-US" sz="2400" b="1" i="0" dirty="0">
                <a:effectLst/>
                <a:latin typeface="Roboto Condensed" panose="02000000000000000000" pitchFamily="2" charset="0"/>
              </a:rPr>
            </a:br>
            <a:br>
              <a:rPr lang="en-US" sz="2400" dirty="0"/>
            </a:br>
            <a:endParaRPr lang="en-US" sz="2400" dirty="0"/>
          </a:p>
        </p:txBody>
      </p:sp>
      <p:pic>
        <p:nvPicPr>
          <p:cNvPr id="3" name="Picture 2">
            <a:extLst>
              <a:ext uri="{FF2B5EF4-FFF2-40B4-BE49-F238E27FC236}">
                <a16:creationId xmlns:a16="http://schemas.microsoft.com/office/drawing/2014/main" id="{A2B25D64-3784-7B1E-2810-BEB2D92BC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71718"/>
            <a:ext cx="915545" cy="887506"/>
          </a:xfrm>
          <a:prstGeom prst="rect">
            <a:avLst/>
          </a:prstGeom>
        </p:spPr>
      </p:pic>
    </p:spTree>
    <p:extLst>
      <p:ext uri="{BB962C8B-B14F-4D97-AF65-F5344CB8AC3E}">
        <p14:creationId xmlns:p14="http://schemas.microsoft.com/office/powerpoint/2010/main" val="392304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F441-8070-9466-FDDA-A980D652BEB5}"/>
              </a:ext>
            </a:extLst>
          </p:cNvPr>
          <p:cNvSpPr>
            <a:spLocks noGrp="1"/>
          </p:cNvSpPr>
          <p:nvPr>
            <p:ph type="title"/>
          </p:nvPr>
        </p:nvSpPr>
        <p:spPr>
          <a:xfrm>
            <a:off x="646111" y="452718"/>
            <a:ext cx="11348665" cy="1400530"/>
          </a:xfrm>
        </p:spPr>
        <p:txBody>
          <a:bodyPr/>
          <a:lstStyle/>
          <a:p>
            <a:pPr algn="l"/>
            <a:r>
              <a:rPr lang="en-US" dirty="0"/>
              <a:t>Code Structure</a:t>
            </a:r>
            <a:br>
              <a:rPr lang="en-US" dirty="0"/>
            </a:br>
            <a:br>
              <a:rPr lang="en-US" dirty="0"/>
            </a:br>
            <a:r>
              <a:rPr lang="en-US" dirty="0"/>
              <a:t> </a:t>
            </a:r>
            <a:br>
              <a:rPr lang="en-US" dirty="0"/>
            </a:br>
            <a:r>
              <a:rPr lang="en-US" sz="2400" dirty="0"/>
              <a:t>The program consists of the following function </a:t>
            </a:r>
            <a:br>
              <a:rPr lang="en-US" sz="2400" dirty="0"/>
            </a:br>
            <a:br>
              <a:rPr lang="en-US" sz="2400" dirty="0"/>
            </a:br>
            <a:r>
              <a:rPr lang="en-US" sz="2400" dirty="0"/>
              <a:t>   </a:t>
            </a:r>
            <a:r>
              <a:rPr lang="en-US" sz="2400" dirty="0" err="1"/>
              <a:t>printBoard</a:t>
            </a:r>
            <a:r>
              <a:rPr lang="en-US" sz="2400" dirty="0"/>
              <a:t> Function: </a:t>
            </a:r>
            <a:r>
              <a:rPr lang="en-US" sz="2400" b="0" i="0" dirty="0">
                <a:solidFill>
                  <a:schemeClr val="tx1"/>
                </a:solidFill>
                <a:effectLst/>
                <a:latin typeface="Söhne"/>
              </a:rPr>
              <a:t>Represents the Tic Tac Toe board and handles the game state.</a:t>
            </a:r>
            <a:br>
              <a:rPr lang="en-US" sz="2400" b="0" i="0" dirty="0">
                <a:solidFill>
                  <a:schemeClr val="tx1"/>
                </a:solidFill>
                <a:effectLst/>
                <a:latin typeface="Söhne"/>
              </a:rPr>
            </a:br>
            <a:r>
              <a:rPr lang="en-US" sz="2400" b="0" i="0" dirty="0">
                <a:solidFill>
                  <a:schemeClr val="tx1"/>
                </a:solidFill>
                <a:effectLst/>
                <a:latin typeface="Söhne"/>
              </a:rPr>
              <a:t>    </a:t>
            </a:r>
            <a:r>
              <a:rPr lang="en-US" sz="2400" b="0" i="0" dirty="0" err="1">
                <a:solidFill>
                  <a:schemeClr val="tx1"/>
                </a:solidFill>
                <a:effectLst/>
                <a:latin typeface="Söhne"/>
              </a:rPr>
              <a:t>checkWin</a:t>
            </a:r>
            <a:r>
              <a:rPr lang="en-US" sz="2400" b="0" i="0" dirty="0">
                <a:solidFill>
                  <a:schemeClr val="tx1"/>
                </a:solidFill>
                <a:effectLst/>
                <a:latin typeface="Söhne"/>
              </a:rPr>
              <a:t> Function: </a:t>
            </a:r>
            <a:r>
              <a:rPr lang="en-US" sz="2400" b="0" i="0" dirty="0" err="1">
                <a:solidFill>
                  <a:schemeClr val="tx1"/>
                </a:solidFill>
                <a:effectLst/>
                <a:latin typeface="Söhne"/>
              </a:rPr>
              <a:t>checkhing</a:t>
            </a:r>
            <a:r>
              <a:rPr lang="en-US" sz="2400" b="0" i="0" dirty="0">
                <a:solidFill>
                  <a:schemeClr val="tx1"/>
                </a:solidFill>
                <a:effectLst/>
                <a:latin typeface="Söhne"/>
              </a:rPr>
              <a:t> the winner.</a:t>
            </a: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br>
              <a:rPr lang="en-US" sz="2400" b="0" i="0" dirty="0">
                <a:solidFill>
                  <a:schemeClr val="tx1"/>
                </a:solidFill>
                <a:effectLst/>
                <a:latin typeface="Söhne"/>
              </a:rPr>
            </a:br>
            <a:r>
              <a:rPr lang="en-US" sz="2400" b="0" i="0" dirty="0">
                <a:solidFill>
                  <a:schemeClr val="tx1"/>
                </a:solidFill>
                <a:effectLst/>
                <a:latin typeface="Söhne"/>
              </a:rPr>
              <a:t>                                                                                                                                                         </a:t>
            </a:r>
            <a:br>
              <a:rPr lang="en-US" sz="2400" b="0" i="0" dirty="0">
                <a:solidFill>
                  <a:schemeClr val="tx1"/>
                </a:solidFill>
                <a:effectLst/>
                <a:latin typeface="Söhne"/>
              </a:rPr>
            </a:br>
            <a:r>
              <a:rPr lang="en-US" sz="2400" b="0" i="0" dirty="0">
                <a:solidFill>
                  <a:schemeClr val="tx1"/>
                </a:solidFill>
                <a:effectLst/>
                <a:latin typeface="Söhne"/>
              </a:rPr>
              <a:t>                                                                                                                                                            7</a:t>
            </a:r>
            <a:br>
              <a:rPr lang="en-US" sz="2400" b="0" i="0" dirty="0">
                <a:solidFill>
                  <a:schemeClr val="tx1"/>
                </a:solidFill>
                <a:effectLst/>
                <a:latin typeface="Söhne"/>
              </a:rPr>
            </a:br>
            <a:r>
              <a:rPr lang="en-US" sz="2400" b="0" i="0" dirty="0">
                <a:solidFill>
                  <a:schemeClr val="tx1"/>
                </a:solidFill>
                <a:effectLst/>
                <a:latin typeface="Söhne"/>
              </a:rPr>
              <a:t>    </a:t>
            </a:r>
            <a:br>
              <a:rPr lang="en-US" sz="2400" b="0" i="0" dirty="0">
                <a:solidFill>
                  <a:schemeClr val="tx1"/>
                </a:solidFill>
                <a:effectLst/>
                <a:latin typeface="Söhne"/>
              </a:rPr>
            </a:br>
            <a:br>
              <a:rPr lang="en-US" dirty="0"/>
            </a:br>
            <a:br>
              <a:rPr lang="en-US" dirty="0"/>
            </a:br>
            <a:endParaRPr lang="en-US" dirty="0"/>
          </a:p>
        </p:txBody>
      </p:sp>
      <p:sp>
        <p:nvSpPr>
          <p:cNvPr id="3" name="Rectangle 1">
            <a:extLst>
              <a:ext uri="{FF2B5EF4-FFF2-40B4-BE49-F238E27FC236}">
                <a16:creationId xmlns:a16="http://schemas.microsoft.com/office/drawing/2014/main" id="{CA30B2C2-C98F-6EB4-B985-E2F44CC6BD0F}"/>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221C950-3BC3-554C-4740-0E88D397B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spTree>
    <p:extLst>
      <p:ext uri="{BB962C8B-B14F-4D97-AF65-F5344CB8AC3E}">
        <p14:creationId xmlns:p14="http://schemas.microsoft.com/office/powerpoint/2010/main" val="114648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52E8-79A8-E3A8-938D-A92C67DA5046}"/>
              </a:ext>
            </a:extLst>
          </p:cNvPr>
          <p:cNvSpPr>
            <a:spLocks noGrp="1"/>
          </p:cNvSpPr>
          <p:nvPr>
            <p:ph type="title"/>
          </p:nvPr>
        </p:nvSpPr>
        <p:spPr>
          <a:xfrm>
            <a:off x="646111" y="439271"/>
            <a:ext cx="11281430" cy="1400530"/>
          </a:xfrm>
        </p:spPr>
        <p:txBody>
          <a:bodyPr/>
          <a:lstStyle/>
          <a:p>
            <a:r>
              <a:rPr lang="en-US" dirty="0" err="1"/>
              <a:t>printboard</a:t>
            </a:r>
            <a:r>
              <a:rPr lang="en-US" dirty="0"/>
              <a:t> Function</a:t>
            </a:r>
            <a:br>
              <a:rPr lang="en-US" dirty="0"/>
            </a:br>
            <a:br>
              <a:rPr lang="en-US" dirty="0"/>
            </a:br>
            <a:br>
              <a:rPr lang="en-US" dirty="0"/>
            </a:br>
            <a:r>
              <a:rPr lang="en-US" sz="2400" dirty="0"/>
              <a:t>We declare </a:t>
            </a:r>
            <a:r>
              <a:rPr lang="en-US" sz="2400" dirty="0" err="1"/>
              <a:t>printBoard</a:t>
            </a:r>
            <a:r>
              <a:rPr lang="en-US" sz="2400" dirty="0"/>
              <a:t> function for</a:t>
            </a:r>
            <a:br>
              <a:rPr lang="en-US" sz="2400" dirty="0"/>
            </a:br>
            <a:r>
              <a:rPr lang="en-US" sz="2400" dirty="0"/>
              <a:t>drawing the game board.</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                                                                                                                                9</a:t>
            </a:r>
            <a:br>
              <a:rPr lang="en-US" sz="2400" dirty="0"/>
            </a:br>
            <a:r>
              <a:rPr lang="en-US" sz="2400" dirty="0"/>
              <a:t>      </a:t>
            </a:r>
            <a:br>
              <a:rPr lang="en-US" dirty="0"/>
            </a:br>
            <a:endParaRPr lang="en-US" sz="2400" dirty="0"/>
          </a:p>
        </p:txBody>
      </p:sp>
      <p:pic>
        <p:nvPicPr>
          <p:cNvPr id="3" name="Picture 2">
            <a:extLst>
              <a:ext uri="{FF2B5EF4-FFF2-40B4-BE49-F238E27FC236}">
                <a16:creationId xmlns:a16="http://schemas.microsoft.com/office/drawing/2014/main" id="{DB15C265-32C5-2894-A5DF-3B992319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58272"/>
            <a:ext cx="915545" cy="887506"/>
          </a:xfrm>
          <a:prstGeom prst="rect">
            <a:avLst/>
          </a:prstGeom>
        </p:spPr>
      </p:pic>
      <p:pic>
        <p:nvPicPr>
          <p:cNvPr id="6" name="Picture 5">
            <a:extLst>
              <a:ext uri="{FF2B5EF4-FFF2-40B4-BE49-F238E27FC236}">
                <a16:creationId xmlns:a16="http://schemas.microsoft.com/office/drawing/2014/main" id="{2224F978-EA43-14A3-5A31-7EE534D47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339967"/>
            <a:ext cx="5733447" cy="2637322"/>
          </a:xfrm>
          <a:prstGeom prst="rect">
            <a:avLst/>
          </a:prstGeom>
        </p:spPr>
      </p:pic>
    </p:spTree>
    <p:extLst>
      <p:ext uri="{BB962C8B-B14F-4D97-AF65-F5344CB8AC3E}">
        <p14:creationId xmlns:p14="http://schemas.microsoft.com/office/powerpoint/2010/main" val="403550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3958-E0E8-EDF1-3D66-24C2A1EDB6E3}"/>
              </a:ext>
            </a:extLst>
          </p:cNvPr>
          <p:cNvSpPr>
            <a:spLocks noGrp="1"/>
          </p:cNvSpPr>
          <p:nvPr>
            <p:ph type="title"/>
          </p:nvPr>
        </p:nvSpPr>
        <p:spPr>
          <a:xfrm>
            <a:off x="646111" y="452718"/>
            <a:ext cx="11267983" cy="1400530"/>
          </a:xfrm>
        </p:spPr>
        <p:txBody>
          <a:bodyPr/>
          <a:lstStyle/>
          <a:p>
            <a:r>
              <a:rPr lang="en-US" dirty="0" err="1"/>
              <a:t>checkWin</a:t>
            </a:r>
            <a:r>
              <a:rPr lang="en-US" dirty="0"/>
              <a:t> Function</a:t>
            </a:r>
            <a:br>
              <a:rPr lang="en-US" dirty="0"/>
            </a:br>
            <a:br>
              <a:rPr lang="en-US" dirty="0"/>
            </a:br>
            <a:r>
              <a:rPr lang="en-US" sz="2400" dirty="0"/>
              <a:t>we declare </a:t>
            </a:r>
            <a:r>
              <a:rPr lang="en-US" sz="2400" dirty="0" err="1"/>
              <a:t>checkWin</a:t>
            </a:r>
            <a:r>
              <a:rPr lang="en-US" sz="2400" dirty="0"/>
              <a:t> function for checking the winner.</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                                        </a:t>
            </a:r>
            <a:br>
              <a:rPr lang="en-US" sz="2400" dirty="0"/>
            </a:br>
            <a:r>
              <a:rPr lang="en-US" sz="2400" dirty="0"/>
              <a:t>                                                                                                                            10                                                                      </a:t>
            </a: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C309ECE7-9AAC-D1B6-28C3-7F3442E51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066" y="-31377"/>
            <a:ext cx="915545" cy="887506"/>
          </a:xfrm>
          <a:prstGeom prst="rect">
            <a:avLst/>
          </a:prstGeom>
        </p:spPr>
      </p:pic>
      <p:pic>
        <p:nvPicPr>
          <p:cNvPr id="6" name="Picture 5">
            <a:extLst>
              <a:ext uri="{FF2B5EF4-FFF2-40B4-BE49-F238E27FC236}">
                <a16:creationId xmlns:a16="http://schemas.microsoft.com/office/drawing/2014/main" id="{73EDD801-DF8E-4192-5375-67FCF013D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581" y="2618071"/>
            <a:ext cx="7892716" cy="3311589"/>
          </a:xfrm>
          <a:prstGeom prst="rect">
            <a:avLst/>
          </a:prstGeom>
        </p:spPr>
      </p:pic>
    </p:spTree>
    <p:extLst>
      <p:ext uri="{BB962C8B-B14F-4D97-AF65-F5344CB8AC3E}">
        <p14:creationId xmlns:p14="http://schemas.microsoft.com/office/powerpoint/2010/main" val="215093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552</TotalTime>
  <Words>721</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Google Sans</vt:lpstr>
      <vt:lpstr>Libre Baskerville</vt:lpstr>
      <vt:lpstr>Roboto Condensed</vt:lpstr>
      <vt:lpstr>Söhne</vt:lpstr>
      <vt:lpstr>Wingdings 3</vt:lpstr>
      <vt:lpstr>Ion</vt:lpstr>
      <vt:lpstr>Software Development project-1     Project Name: Tic Tac Toe Game   Supervised by:                                      Presented by:                                          Professor Dr. Ziaur Rahman                  Name: Kabir Hosen  Dept of ICT, MBSTU                             ID:it-23041                                                                                                                      Course code: 1200                                                      1st Year 2nd Semester                                                       Session: 2022-2023                                                      Dept of ICT, MBSTU                                                                                                                                                                                                                                             1                                                                                                                                                                                                                       </vt:lpstr>
      <vt:lpstr>Objectives   1.   Introduction 2.   How the Program Structured 3.   Code Structure 4.   Declaration of printBoard Function  5.   Declaration of CheckWin Function 6.   Game Flow 7.   Challenges 8.   Conclusion                                                                                                                                                                                                                                                                                                             2                                                                                           </vt:lpstr>
      <vt:lpstr>Introduction  1. The classic Tic Tac Toe game implemented in C.  2.  A two-player game where each player takes turns marking X or O on a 3x3 grid.  3.  The first player to get three of their marks in a row, column, or diagonal wins.                                                                                                                                                                                                                                           3     </vt:lpstr>
      <vt:lpstr>How The Program Structured  At the time when program start we initialize variables, and we run the game loop until the game end or player choose to quite  the game consists of three steps:           1.  Display Board       2.  Get player move       3.  Check for game end                                                                             4    </vt:lpstr>
      <vt:lpstr>Con…                                                           this game uses board to control players.  In each turns players enter a number and  choose a move.  Simplify programming assumes that player  one always moves first and X’s. Player two moves at 2nd position and uses O’s.                                                                                                                                                5                                                                                                                                                                                                                 </vt:lpstr>
      <vt:lpstr>7 Reasons You Should Play Tic Tac Toe   1. It’s easy to learn 2. It’s fun 3. It can be played anywhere 4. It helps improve concentration and focus 5. It can help relieve stress and anxiety 6. It increases your creativity 7. It builds relationships                                                                                                                                                            6                                                                 </vt:lpstr>
      <vt:lpstr>Code Structure    The program consists of the following function      printBoard Function: Represents the Tic Tac Toe board and handles the game state.     checkWin Function: checkhing the winner.                                                                                                                                                                                                                                                                                                                            7        </vt:lpstr>
      <vt:lpstr>printboard Function   We declare printBoard function for drawing the game board.                                                                                                                                         9        </vt:lpstr>
      <vt:lpstr>checkWin Function  we declare checkWin function for checking the winner.                                                                                                                                                                                10                                                                         </vt:lpstr>
      <vt:lpstr>Game Flow    1. Display an empty Tic Tac Toe board. 2.  Ask Player 1 for their move (row and column). 3.  Validate the move, and if valid, mark X on the board. 4.  Check for a winning condition or a draw. 5.  If the game is not over, ask Player 2 for their move. 6.  Repeat steps 3 to 5 until the game is over. 7.  Display the result: Player 1 wins, Player 2 wins, or it's a draw.                                                                                                                                                              11                                                                                                                                                             </vt:lpstr>
      <vt:lpstr>Conclusion   1.   Tic Tac Toe game in C is a fun and challenging project.  2.   It helps improve coding skills and understanding of algorithms.  3.   The project can be extended to implement AI-based players.                                                                                                                                                         12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Afsana Khanom Mim</dc:creator>
  <cp:lastModifiedBy>hp</cp:lastModifiedBy>
  <cp:revision>8</cp:revision>
  <dcterms:created xsi:type="dcterms:W3CDTF">2023-08-04T15:27:18Z</dcterms:created>
  <dcterms:modified xsi:type="dcterms:W3CDTF">2024-10-25T10:18:38Z</dcterms:modified>
</cp:coreProperties>
</file>