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  <p:embeddedFont>
      <p:font typeface="Helvetica Neue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jwgbB5zemO6lr37PX5UG9jser6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2" Type="http://schemas.openxmlformats.org/officeDocument/2006/relationships/font" Target="fonts/HelveticaNeueLight-regular.fntdata"/><Relationship Id="rId21" Type="http://schemas.openxmlformats.org/officeDocument/2006/relationships/font" Target="fonts/HelveticaNeue-boldItalic.fntdata"/><Relationship Id="rId24" Type="http://schemas.openxmlformats.org/officeDocument/2006/relationships/font" Target="fonts/HelveticaNeueLight-italic.fntdata"/><Relationship Id="rId23" Type="http://schemas.openxmlformats.org/officeDocument/2006/relationships/font" Target="fonts/HelveticaNeueLight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HelveticaNeue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05167dab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305167dab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14ad55e36_2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3314ad55e36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14ad55e36_2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3314ad55e36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supplementary we might go thru derivation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DGQT does derivation (I believe) – I think it’s nice to understand, but not too useful for </a:t>
            </a:r>
            <a:r>
              <a:rPr i="1" lang="en"/>
              <a:t>right now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05167dab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305167dab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05167dab1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3305167dab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14ad55e3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314ad55e3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05167dab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305167dab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10905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3"/>
          <p:cNvSpPr txBox="1"/>
          <p:nvPr>
            <p:ph type="ctrTitle"/>
          </p:nvPr>
        </p:nvSpPr>
        <p:spPr>
          <a:xfrm>
            <a:off x="311700" y="2147850"/>
            <a:ext cx="85206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7F4"/>
              </a:buClr>
              <a:buSzPts val="4500"/>
              <a:buNone/>
              <a:defRPr sz="4500">
                <a:solidFill>
                  <a:srgbClr val="F3F7F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0" name="Google Shape;10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62963" y="4188676"/>
            <a:ext cx="818075" cy="7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4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56" name="Google Shape;56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1863" y="4412700"/>
            <a:ext cx="584687" cy="50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1863" y="4412700"/>
            <a:ext cx="584687" cy="50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CUSTOM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62" name="Google Shape;62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79650" y="4356300"/>
            <a:ext cx="584687" cy="50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3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: White">
  <p:cSld name="CUSTOM_3_1">
    <p:bg>
      <p:bgPr>
        <a:noFill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10905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14ad55e36_2_83"/>
          <p:cNvSpPr txBox="1"/>
          <p:nvPr>
            <p:ph type="ctrTitle"/>
          </p:nvPr>
        </p:nvSpPr>
        <p:spPr>
          <a:xfrm>
            <a:off x="311700" y="2147850"/>
            <a:ext cx="8520600" cy="8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F7F4"/>
              </a:buClr>
              <a:buSzPts val="4500"/>
              <a:buNone/>
              <a:defRPr sz="4500">
                <a:solidFill>
                  <a:srgbClr val="F3F7F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70" name="Google Shape;70;g3314ad55e36_2_8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62963" y="4188676"/>
            <a:ext cx="818075" cy="7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g3314ad55e36_2_86"/>
          <p:cNvCxnSpPr/>
          <p:nvPr/>
        </p:nvCxnSpPr>
        <p:spPr>
          <a:xfrm>
            <a:off x="3278950" y="730800"/>
            <a:ext cx="0" cy="3681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g3314ad55e36_2_8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3825" y="2931825"/>
            <a:ext cx="1265475" cy="1215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g3314ad55e36_2_86"/>
          <p:cNvSpPr txBox="1"/>
          <p:nvPr/>
        </p:nvSpPr>
        <p:spPr>
          <a:xfrm>
            <a:off x="257125" y="1861025"/>
            <a:ext cx="46404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b="1" sz="5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" name="Google Shape;75;g3314ad55e36_2_86"/>
          <p:cNvSpPr txBox="1"/>
          <p:nvPr>
            <p:ph idx="1" type="subTitle"/>
          </p:nvPr>
        </p:nvSpPr>
        <p:spPr>
          <a:xfrm>
            <a:off x="3536750" y="999000"/>
            <a:ext cx="46404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g3314ad55e36_2_86"/>
          <p:cNvSpPr txBox="1"/>
          <p:nvPr>
            <p:ph idx="2" type="body"/>
          </p:nvPr>
        </p:nvSpPr>
        <p:spPr>
          <a:xfrm>
            <a:off x="3641475" y="1482375"/>
            <a:ext cx="4640400" cy="27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pic>
        <p:nvPicPr>
          <p:cNvPr id="77" name="Google Shape;77;g3314ad55e36_2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1863" y="4412700"/>
            <a:ext cx="584687" cy="50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14ad55e36_2_9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0" name="Google Shape;80;g3314ad55e36_2_93"/>
          <p:cNvSpPr txBox="1"/>
          <p:nvPr>
            <p:ph idx="2" type="title"/>
          </p:nvPr>
        </p:nvSpPr>
        <p:spPr>
          <a:xfrm>
            <a:off x="311700" y="14459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pic>
        <p:nvPicPr>
          <p:cNvPr id="81" name="Google Shape;81;g3314ad55e36_2_9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79650" y="4356300"/>
            <a:ext cx="584687" cy="50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14ad55e36_2_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g3314ad55e36_2_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85" name="Google Shape;85;g3314ad55e36_2_9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1863" y="4412700"/>
            <a:ext cx="584687" cy="50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ty Intro">
  <p:cSld name="CUSTOM_1">
    <p:bg>
      <p:bgPr>
        <a:solidFill>
          <a:schemeClr val="accent6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14ad55e36_2_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8" name="Google Shape;88;g3314ad55e36_2_101"/>
          <p:cNvSpPr txBox="1"/>
          <p:nvPr>
            <p:ph idx="1" type="body"/>
          </p:nvPr>
        </p:nvSpPr>
        <p:spPr>
          <a:xfrm>
            <a:off x="958800" y="1691850"/>
            <a:ext cx="7226400" cy="13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>
                <a:solidFill>
                  <a:schemeClr val="lt2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" name="Google Shape;89;g3314ad55e36_2_101"/>
          <p:cNvSpPr txBox="1"/>
          <p:nvPr>
            <p:ph idx="2" type="body"/>
          </p:nvPr>
        </p:nvSpPr>
        <p:spPr>
          <a:xfrm>
            <a:off x="958800" y="3295075"/>
            <a:ext cx="7226400" cy="13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90" name="Google Shape;90;g3314ad55e36_2_10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1863" y="4412700"/>
            <a:ext cx="584687" cy="50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12;p34"/>
          <p:cNvCxnSpPr/>
          <p:nvPr/>
        </p:nvCxnSpPr>
        <p:spPr>
          <a:xfrm>
            <a:off x="3278950" y="730800"/>
            <a:ext cx="0" cy="3681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" name="Google Shape;13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3825" y="2931825"/>
            <a:ext cx="1265475" cy="12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4"/>
          <p:cNvSpPr txBox="1"/>
          <p:nvPr/>
        </p:nvSpPr>
        <p:spPr>
          <a:xfrm>
            <a:off x="257125" y="1861025"/>
            <a:ext cx="46404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rPr b="1" i="0" lang="en" sz="5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b="1" i="0" sz="5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Google Shape;15;p34"/>
          <p:cNvSpPr txBox="1"/>
          <p:nvPr>
            <p:ph idx="1" type="subTitle"/>
          </p:nvPr>
        </p:nvSpPr>
        <p:spPr>
          <a:xfrm>
            <a:off x="3536750" y="999000"/>
            <a:ext cx="46404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4"/>
          <p:cNvSpPr txBox="1"/>
          <p:nvPr>
            <p:ph idx="2" type="body"/>
          </p:nvPr>
        </p:nvSpPr>
        <p:spPr>
          <a:xfrm>
            <a:off x="3641475" y="1482375"/>
            <a:ext cx="4640400" cy="27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pic>
        <p:nvPicPr>
          <p:cNvPr id="17" name="Google Shape;1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1863" y="4412700"/>
            <a:ext cx="584687" cy="50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ty Answer">
  <p:cSld name="CUSTOM_1_1">
    <p:bg>
      <p:bgPr>
        <a:solidFill>
          <a:schemeClr val="accent6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14ad55e36_2_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93" name="Google Shape;93;g3314ad55e36_2_106"/>
          <p:cNvSpPr txBox="1"/>
          <p:nvPr>
            <p:ph idx="1" type="body"/>
          </p:nvPr>
        </p:nvSpPr>
        <p:spPr>
          <a:xfrm>
            <a:off x="958800" y="1111800"/>
            <a:ext cx="7226400" cy="1039200"/>
          </a:xfrm>
          <a:prstGeom prst="rect">
            <a:avLst/>
          </a:prstGeom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>
                <a:solidFill>
                  <a:schemeClr val="lt2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Google Shape;94;g3314ad55e36_2_106"/>
          <p:cNvSpPr txBox="1"/>
          <p:nvPr>
            <p:ph idx="2" type="body"/>
          </p:nvPr>
        </p:nvSpPr>
        <p:spPr>
          <a:xfrm>
            <a:off x="958800" y="1578300"/>
            <a:ext cx="722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5" name="Google Shape;95;g3314ad55e36_2_106"/>
          <p:cNvSpPr txBox="1"/>
          <p:nvPr>
            <p:ph idx="3" type="body"/>
          </p:nvPr>
        </p:nvSpPr>
        <p:spPr>
          <a:xfrm>
            <a:off x="958800" y="3842900"/>
            <a:ext cx="7226400" cy="1039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Helvetica Neue"/>
              <a:buChar char="●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○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■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●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○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■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●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○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■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96" name="Google Shape;96;g3314ad55e36_2_10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1863" y="4412700"/>
            <a:ext cx="584687" cy="50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14ad55e36_2_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g3314ad55e36_2_1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g3314ad55e36_2_1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101" name="Google Shape;101;g3314ad55e36_2_1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1863" y="4412700"/>
            <a:ext cx="584687" cy="50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14ad55e36_2_117"/>
          <p:cNvSpPr txBox="1"/>
          <p:nvPr>
            <p:ph type="title"/>
          </p:nvPr>
        </p:nvSpPr>
        <p:spPr>
          <a:xfrm>
            <a:off x="446550" y="1489950"/>
            <a:ext cx="8250900" cy="21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 sz="4300" u="sng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4" name="Google Shape;104;g3314ad55e36_2_117"/>
          <p:cNvSpPr txBox="1"/>
          <p:nvPr>
            <p:ph idx="1" type="subTitle"/>
          </p:nvPr>
        </p:nvSpPr>
        <p:spPr>
          <a:xfrm>
            <a:off x="741175" y="934050"/>
            <a:ext cx="34239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3314ad55e36_2_117"/>
          <p:cNvSpPr txBox="1"/>
          <p:nvPr>
            <p:ph idx="2" type="subTitle"/>
          </p:nvPr>
        </p:nvSpPr>
        <p:spPr>
          <a:xfrm>
            <a:off x="4890200" y="3572975"/>
            <a:ext cx="34239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6" name="Google Shape;106;g3314ad55e36_2_1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1863" y="4412700"/>
            <a:ext cx="584687" cy="50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14ad55e36_2_1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314ad55e36_2_1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0" name="Google Shape;110;g3314ad55e36_2_1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g3314ad55e36_2_1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12" name="Google Shape;112;g3314ad55e36_2_1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1863" y="4412700"/>
            <a:ext cx="584687" cy="50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14ad55e36_2_1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" name="Google Shape;115;g3314ad55e36_2_1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16" name="Google Shape;116;g3314ad55e36_2_1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1863" y="4412700"/>
            <a:ext cx="584687" cy="50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3314ad55e36_2_1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1863" y="4412700"/>
            <a:ext cx="584687" cy="50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CUSTOM_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14ad55e36_2_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g3314ad55e36_2_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22" name="Google Shape;122;g3314ad55e36_2_1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79650" y="4356300"/>
            <a:ext cx="584687" cy="50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3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: White">
  <p:cSld name="CUSTOM_3_1">
    <p:bg>
      <p:bgPr>
        <a:noFill/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1" name="Google Shape;2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1863" y="4412700"/>
            <a:ext cx="584687" cy="50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ty Intro">
  <p:cSld name="CUSTOM_1">
    <p:bg>
      <p:bgPr>
        <a:solidFill>
          <a:schemeClr val="accent6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4" name="Google Shape;24;p38"/>
          <p:cNvSpPr txBox="1"/>
          <p:nvPr>
            <p:ph idx="1" type="body"/>
          </p:nvPr>
        </p:nvSpPr>
        <p:spPr>
          <a:xfrm>
            <a:off x="958800" y="1691850"/>
            <a:ext cx="7226400" cy="1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" name="Google Shape;25;p38"/>
          <p:cNvSpPr txBox="1"/>
          <p:nvPr>
            <p:ph idx="2" type="body"/>
          </p:nvPr>
        </p:nvSpPr>
        <p:spPr>
          <a:xfrm>
            <a:off x="958800" y="3295075"/>
            <a:ext cx="7226400" cy="1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26" name="Google Shape;26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1863" y="4412700"/>
            <a:ext cx="584687" cy="50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ty Answer">
  <p:cSld name="CUSTOM_1_1">
    <p:bg>
      <p:bgPr>
        <a:solidFill>
          <a:schemeClr val="accent6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9" name="Google Shape;29;p39"/>
          <p:cNvSpPr txBox="1"/>
          <p:nvPr>
            <p:ph idx="1" type="body"/>
          </p:nvPr>
        </p:nvSpPr>
        <p:spPr>
          <a:xfrm>
            <a:off x="958800" y="1111800"/>
            <a:ext cx="7226400" cy="1039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" name="Google Shape;30;p39"/>
          <p:cNvSpPr txBox="1"/>
          <p:nvPr>
            <p:ph idx="2" type="body"/>
          </p:nvPr>
        </p:nvSpPr>
        <p:spPr>
          <a:xfrm>
            <a:off x="958800" y="1578300"/>
            <a:ext cx="722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1" name="Google Shape;31;p39"/>
          <p:cNvSpPr txBox="1"/>
          <p:nvPr>
            <p:ph idx="3" type="body"/>
          </p:nvPr>
        </p:nvSpPr>
        <p:spPr>
          <a:xfrm>
            <a:off x="958800" y="3842900"/>
            <a:ext cx="7226400" cy="10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Helvetica Neue"/>
              <a:buChar char="●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○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■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●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○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■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●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○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■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32" name="Google Shape;32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1863" y="4412700"/>
            <a:ext cx="584687" cy="50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44"/>
          <p:cNvSpPr txBox="1"/>
          <p:nvPr>
            <p:ph idx="2" type="title"/>
          </p:nvPr>
        </p:nvSpPr>
        <p:spPr>
          <a:xfrm>
            <a:off x="311700" y="14459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pic>
        <p:nvPicPr>
          <p:cNvPr id="36" name="Google Shape;36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79650" y="4356300"/>
            <a:ext cx="584687" cy="50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4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4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41" name="Google Shape;41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1863" y="4412700"/>
            <a:ext cx="584687" cy="50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6"/>
          <p:cNvSpPr txBox="1"/>
          <p:nvPr>
            <p:ph type="title"/>
          </p:nvPr>
        </p:nvSpPr>
        <p:spPr>
          <a:xfrm>
            <a:off x="446550" y="1489950"/>
            <a:ext cx="8250900" cy="21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 u="sng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46"/>
          <p:cNvSpPr txBox="1"/>
          <p:nvPr>
            <p:ph idx="1" type="subTitle"/>
          </p:nvPr>
        </p:nvSpPr>
        <p:spPr>
          <a:xfrm>
            <a:off x="741175" y="934050"/>
            <a:ext cx="34239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6"/>
          <p:cNvSpPr txBox="1"/>
          <p:nvPr>
            <p:ph idx="2" type="subTitle"/>
          </p:nvPr>
        </p:nvSpPr>
        <p:spPr>
          <a:xfrm>
            <a:off x="4890200" y="3572975"/>
            <a:ext cx="34239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6" name="Google Shape;46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1863" y="4412700"/>
            <a:ext cx="584687" cy="50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4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52" name="Google Shape;52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1863" y="4412700"/>
            <a:ext cx="584687" cy="50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b="1" i="0" sz="3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314ad55e36_2_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b="1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g3314ad55e36_2_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type="ctrTitle"/>
          </p:nvPr>
        </p:nvSpPr>
        <p:spPr>
          <a:xfrm>
            <a:off x="311700" y="1723950"/>
            <a:ext cx="85206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"/>
              <a:t>Trend Reversal</a:t>
            </a:r>
            <a:endParaRPr/>
          </a:p>
        </p:txBody>
      </p:sp>
      <p:sp>
        <p:nvSpPr>
          <p:cNvPr id="130" name="Google Shape;130;p3"/>
          <p:cNvSpPr txBox="1"/>
          <p:nvPr>
            <p:ph idx="4294967295" type="title"/>
          </p:nvPr>
        </p:nvSpPr>
        <p:spPr>
          <a:xfrm>
            <a:off x="311700" y="2738725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lang="en" sz="1600">
                <a:solidFill>
                  <a:srgbClr val="FFFFFF"/>
                </a:solidFill>
              </a:rPr>
              <a:t>Kabir Buch, Michael Hansen, Eliot Huang, Georgia Martin</a:t>
            </a:r>
            <a:endParaRPr b="0"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305167dab1_2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g3305167dab1_2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675" y="1093922"/>
            <a:ext cx="6880287" cy="36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97" name="Google Shape;197;p29"/>
          <p:cNvSpPr txBox="1"/>
          <p:nvPr>
            <p:ph idx="2" type="title"/>
          </p:nvPr>
        </p:nvSpPr>
        <p:spPr>
          <a:xfrm>
            <a:off x="311700" y="14459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400"/>
              <a:t>Questions?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idx="2" type="body"/>
          </p:nvPr>
        </p:nvSpPr>
        <p:spPr>
          <a:xfrm>
            <a:off x="3346775" y="1297050"/>
            <a:ext cx="4640400" cy="2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 - </a:t>
            </a:r>
            <a:r>
              <a:rPr lang="en"/>
              <a:t>I</a:t>
            </a:r>
            <a:r>
              <a:rPr lang="en"/>
              <a:t>ntuition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 - </a:t>
            </a:r>
            <a:r>
              <a:rPr lang="en"/>
              <a:t>Divergence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Technicals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 - </a:t>
            </a:r>
            <a:r>
              <a:rPr lang="en"/>
              <a:t>MACD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 - Trading Specifications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Code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 - </a:t>
            </a:r>
            <a:r>
              <a:rPr lang="en"/>
              <a:t>Algorithm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 - Backtesting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p4"/>
          <p:cNvSpPr txBox="1"/>
          <p:nvPr>
            <p:ph idx="4294967295" type="title"/>
          </p:nvPr>
        </p:nvSpPr>
        <p:spPr>
          <a:xfrm>
            <a:off x="3346775" y="792400"/>
            <a:ext cx="559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300"/>
              <a:t>Trend Reversal Strategy Definition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14ad55e36_2_144"/>
          <p:cNvSpPr txBox="1"/>
          <p:nvPr>
            <p:ph type="title"/>
          </p:nvPr>
        </p:nvSpPr>
        <p:spPr>
          <a:xfrm>
            <a:off x="390125" y="1983450"/>
            <a:ext cx="85206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3900"/>
              <a:t>What is </a:t>
            </a:r>
            <a:r>
              <a:rPr lang="en" sz="3900"/>
              <a:t>Trend Reversal?</a:t>
            </a:r>
            <a:endParaRPr sz="3900"/>
          </a:p>
        </p:txBody>
      </p:sp>
      <p:sp>
        <p:nvSpPr>
          <p:cNvPr id="142" name="Google Shape;142;g3314ad55e36_2_144"/>
          <p:cNvSpPr txBox="1"/>
          <p:nvPr>
            <p:ph idx="2" type="title"/>
          </p:nvPr>
        </p:nvSpPr>
        <p:spPr>
          <a:xfrm>
            <a:off x="311700" y="2891125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lang="en" sz="2100"/>
              <a:t>Identifying price shifts before they occur</a:t>
            </a:r>
            <a:endParaRPr b="0"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Strategy Intuition</a:t>
            </a:r>
            <a:endParaRPr/>
          </a:p>
        </p:txBody>
      </p:sp>
      <p:sp>
        <p:nvSpPr>
          <p:cNvPr id="148" name="Google Shape;148;p5"/>
          <p:cNvSpPr txBox="1"/>
          <p:nvPr>
            <p:ph idx="1" type="body"/>
          </p:nvPr>
        </p:nvSpPr>
        <p:spPr>
          <a:xfrm>
            <a:off x="750800" y="1300400"/>
            <a:ext cx="8023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Stocks </a:t>
            </a:r>
            <a:r>
              <a:rPr lang="en"/>
              <a:t>tend to have 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trending periods</a:t>
            </a:r>
            <a:r>
              <a:rPr lang="en"/>
              <a:t> of increasing/decreasing price</a:t>
            </a:r>
            <a:r>
              <a:rPr lang="en"/>
              <a:t>.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</a:t>
            </a:r>
            <a:r>
              <a:rPr lang="en"/>
              <a:t>his is the basis of momentum trading: </a:t>
            </a:r>
            <a:r>
              <a:rPr lang="en"/>
              <a:t>buying high, selling higher.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Identifying when the trend/momentum is shifting can allow us to predict price shifts. </a:t>
            </a:r>
            <a:r>
              <a:rPr lang="en"/>
              <a:t>Changes in price tend to be preceded by changes in momentum.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Our goal is to 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identify when a stock price trend is changing before it does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14ad55e36_2_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MACD</a:t>
            </a:r>
            <a:endParaRPr/>
          </a:p>
        </p:txBody>
      </p:sp>
      <p:sp>
        <p:nvSpPr>
          <p:cNvPr id="154" name="Google Shape;154;g3314ad55e36_2_70"/>
          <p:cNvSpPr txBox="1"/>
          <p:nvPr>
            <p:ph idx="1" type="body"/>
          </p:nvPr>
        </p:nvSpPr>
        <p:spPr>
          <a:xfrm>
            <a:off x="1298700" y="1057738"/>
            <a:ext cx="6546600" cy="11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/>
              <a:t>Moving Average Convergence Divergence</a:t>
            </a:r>
            <a:endParaRPr u="sng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 formula that compares </a:t>
            </a:r>
            <a:r>
              <a:rPr lang="en"/>
              <a:t>Exponential</a:t>
            </a:r>
            <a:r>
              <a:rPr lang="en"/>
              <a:t> Moving Averages (EMAs) of different periods</a:t>
            </a:r>
            <a:r>
              <a:rPr lang="en"/>
              <a:t> </a:t>
            </a:r>
            <a:r>
              <a:rPr lang="en"/>
              <a:t>against each other.</a:t>
            </a:r>
            <a:endParaRPr/>
          </a:p>
        </p:txBody>
      </p:sp>
      <p:cxnSp>
        <p:nvCxnSpPr>
          <p:cNvPr id="155" name="Google Shape;155;g3314ad55e36_2_70"/>
          <p:cNvCxnSpPr/>
          <p:nvPr/>
        </p:nvCxnSpPr>
        <p:spPr>
          <a:xfrm>
            <a:off x="1085700" y="2251250"/>
            <a:ext cx="697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156" name="Google Shape;156;g3314ad55e36_2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50" y="2359950"/>
            <a:ext cx="4634250" cy="249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3314ad55e36_2_70"/>
          <p:cNvSpPr txBox="1"/>
          <p:nvPr/>
        </p:nvSpPr>
        <p:spPr>
          <a:xfrm>
            <a:off x="5800150" y="2581438"/>
            <a:ext cx="26154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Note: </a:t>
            </a: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Exponential Moving Average</a:t>
            </a:r>
            <a:r>
              <a:rPr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is a type of moving average that places greater weight on more recent data points.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05167dab1_0_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Divergence Signal</a:t>
            </a:r>
            <a:endParaRPr/>
          </a:p>
        </p:txBody>
      </p:sp>
      <p:sp>
        <p:nvSpPr>
          <p:cNvPr id="163" name="Google Shape;163;g3305167dab1_0_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going to use MACD as functionally a “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derivative</a:t>
            </a:r>
            <a:r>
              <a:rPr lang="en"/>
              <a:t>” of price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prices hit all time highs or lows, we want to know how MACD is changing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prices are reaching an </a:t>
            </a:r>
            <a:r>
              <a:rPr lang="en"/>
              <a:t>extremum</a:t>
            </a:r>
            <a:r>
              <a:rPr lang="en"/>
              <a:t> but </a:t>
            </a:r>
            <a:r>
              <a:rPr lang="en"/>
              <a:t>MACD is not</a:t>
            </a:r>
            <a:r>
              <a:rPr lang="en"/>
              <a:t>, then we’ve identified a </a:t>
            </a:r>
            <a:r>
              <a:rPr lang="en"/>
              <a:t>divergence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decoupling of the variable and its derivative</a:t>
            </a:r>
            <a:r>
              <a:rPr lang="en"/>
              <a:t> suggests a trend reversal, which </a:t>
            </a:r>
            <a:r>
              <a:rPr lang="en"/>
              <a:t>we capitalize 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05167dab1_1_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Trading Specifications</a:t>
            </a:r>
            <a:endParaRPr/>
          </a:p>
        </p:txBody>
      </p:sp>
      <p:sp>
        <p:nvSpPr>
          <p:cNvPr id="169" name="Google Shape;169;g3305167dab1_1_14"/>
          <p:cNvSpPr txBox="1"/>
          <p:nvPr>
            <p:ph idx="1" type="body"/>
          </p:nvPr>
        </p:nvSpPr>
        <p:spPr>
          <a:xfrm>
            <a:off x="311700" y="941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Helvetica Neue"/>
                <a:ea typeface="Helvetica Neue"/>
                <a:cs typeface="Helvetica Neue"/>
                <a:sym typeface="Helvetica Neue"/>
              </a:rPr>
              <a:t>Hope</a:t>
            </a:r>
            <a:r>
              <a:rPr b="1" lang="en" sz="1700">
                <a:latin typeface="Helvetica Neue"/>
                <a:ea typeface="Helvetica Neue"/>
                <a:cs typeface="Helvetica Neue"/>
                <a:sym typeface="Helvetica Neue"/>
              </a:rPr>
              <a:t> to trade</a:t>
            </a:r>
            <a:r>
              <a:rPr b="1" lang="en" sz="1700"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endParaRPr b="1"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arenBoth"/>
            </a:pPr>
            <a:r>
              <a:rPr b="1" lang="en" sz="17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="1" lang="en" sz="1700">
                <a:latin typeface="Helvetica Neue"/>
                <a:ea typeface="Helvetica Neue"/>
                <a:cs typeface="Helvetica Neue"/>
                <a:sym typeface="Helvetica Neue"/>
              </a:rPr>
              <a:t>oderate volatility</a:t>
            </a:r>
            <a:r>
              <a:rPr lang="en" sz="1700"/>
              <a:t> markets so price swings are sufficiently significant to generate clear indicators, but not so erratic that noise––such as false divergences––obscure the signal.</a:t>
            </a:r>
            <a:endParaRPr sz="17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arenBoth"/>
            </a:pPr>
            <a:r>
              <a:rPr b="1" lang="en" sz="1700">
                <a:latin typeface="Helvetica Neue"/>
                <a:ea typeface="Helvetica Neue"/>
                <a:cs typeface="Helvetica Neue"/>
                <a:sym typeface="Helvetica Neue"/>
              </a:rPr>
              <a:t>Range-bound</a:t>
            </a:r>
            <a:r>
              <a:rPr lang="en" sz="1700"/>
              <a:t> markets, i.e., those </a:t>
            </a:r>
            <a:r>
              <a:rPr lang="en" sz="1700"/>
              <a:t>oscillating</a:t>
            </a:r>
            <a:r>
              <a:rPr lang="en" sz="1700"/>
              <a:t> between a high and a low. In these markets, divergence between price and MACD is more likely to indicate a coming reversal rather than the continuation of a powerful trend.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arenBoth"/>
            </a:pPr>
            <a:r>
              <a:rPr b="1" lang="en" sz="1700">
                <a:latin typeface="Helvetica Neue"/>
                <a:ea typeface="Helvetica Neue"/>
                <a:cs typeface="Helvetica Neue"/>
                <a:sym typeface="Helvetica Neue"/>
              </a:rPr>
              <a:t>Large-Cap</a:t>
            </a:r>
            <a:r>
              <a:rPr lang="en" sz="1700"/>
              <a:t> stocks, because higher liquidity means price data tends to be smoother and less prone to erratic moves caused by low trading volume. This makes our EMAs (and hence </a:t>
            </a:r>
            <a:r>
              <a:rPr lang="en" sz="1700"/>
              <a:t>the</a:t>
            </a:r>
            <a:r>
              <a:rPr lang="en" sz="1700"/>
              <a:t> MACD) more reliable.</a:t>
            </a:r>
            <a:endParaRPr sz="17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14ad55e36_1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Boeing</a:t>
            </a:r>
            <a:endParaRPr/>
          </a:p>
        </p:txBody>
      </p:sp>
      <p:pic>
        <p:nvPicPr>
          <p:cNvPr id="175" name="Google Shape;175;g3314ad55e36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950" y="1093925"/>
            <a:ext cx="7132101" cy="364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05167dab1_2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</a:t>
            </a:r>
            <a:endParaRPr/>
          </a:p>
        </p:txBody>
      </p:sp>
      <p:sp>
        <p:nvSpPr>
          <p:cNvPr id="181" name="Google Shape;181;g3305167dab1_2_0"/>
          <p:cNvSpPr txBox="1"/>
          <p:nvPr>
            <p:ph idx="1" type="body"/>
          </p:nvPr>
        </p:nvSpPr>
        <p:spPr>
          <a:xfrm>
            <a:off x="0" y="4701000"/>
            <a:ext cx="82434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Link to view code with Colab: </a:t>
            </a:r>
            <a:r>
              <a:rPr lang="en" sz="1100"/>
              <a:t>https://colab.research.google.com/drive/1vuRTip0BRVUVpcb6-YU6JDhzwX9m3ZGt?usp=sharing</a:t>
            </a:r>
            <a:endParaRPr sz="1100"/>
          </a:p>
        </p:txBody>
      </p:sp>
      <p:sp>
        <p:nvSpPr>
          <p:cNvPr id="182" name="Google Shape;182;g3305167dab1_2_0"/>
          <p:cNvSpPr txBox="1"/>
          <p:nvPr/>
        </p:nvSpPr>
        <p:spPr>
          <a:xfrm>
            <a:off x="4175675" y="1192150"/>
            <a:ext cx="4893900" cy="10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Logic for bullish divergence: Scans the rolling window and checks if MACD’s relative position is significantly lower than price’s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3" name="Google Shape;183;g3305167dab1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50" y="2892325"/>
            <a:ext cx="3870900" cy="1789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84" name="Google Shape;184;g3305167dab1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600" y="837700"/>
            <a:ext cx="3887400" cy="1789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85" name="Google Shape;185;g3305167dab1_2_0"/>
          <p:cNvSpPr txBox="1"/>
          <p:nvPr/>
        </p:nvSpPr>
        <p:spPr>
          <a:xfrm>
            <a:off x="4175675" y="3279175"/>
            <a:ext cx="4656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Logic for realizing investments: sell/cover when MACD and signal line have crossed, indicating that MACD momentum is ending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15141C"/>
      </a:dk1>
      <a:lt1>
        <a:srgbClr val="F8F8F3"/>
      </a:lt1>
      <a:dk2>
        <a:srgbClr val="15141C"/>
      </a:dk2>
      <a:lt2>
        <a:srgbClr val="F8F8F3"/>
      </a:lt2>
      <a:accent1>
        <a:srgbClr val="800000"/>
      </a:accent1>
      <a:accent2>
        <a:srgbClr val="B85C53"/>
      </a:accent2>
      <a:accent3>
        <a:srgbClr val="9592A7"/>
      </a:accent3>
      <a:accent4>
        <a:srgbClr val="DCC9B6"/>
      </a:accent4>
      <a:accent5>
        <a:srgbClr val="FED766"/>
      </a:accent5>
      <a:accent6>
        <a:srgbClr val="577690"/>
      </a:accent6>
      <a:hlink>
        <a:srgbClr val="57769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15141C"/>
      </a:dk1>
      <a:lt1>
        <a:srgbClr val="F8F8F3"/>
      </a:lt1>
      <a:dk2>
        <a:srgbClr val="15141C"/>
      </a:dk2>
      <a:lt2>
        <a:srgbClr val="F8F8F3"/>
      </a:lt2>
      <a:accent1>
        <a:srgbClr val="800000"/>
      </a:accent1>
      <a:accent2>
        <a:srgbClr val="B85C53"/>
      </a:accent2>
      <a:accent3>
        <a:srgbClr val="9592A7"/>
      </a:accent3>
      <a:accent4>
        <a:srgbClr val="DCC9B6"/>
      </a:accent4>
      <a:accent5>
        <a:srgbClr val="FED766"/>
      </a:accent5>
      <a:accent6>
        <a:srgbClr val="577690"/>
      </a:accent6>
      <a:hlink>
        <a:srgbClr val="57769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