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86" r:id="rId4"/>
    <p:sldId id="299" r:id="rId5"/>
    <p:sldId id="283" r:id="rId6"/>
    <p:sldId id="262" r:id="rId7"/>
    <p:sldId id="309" r:id="rId8"/>
    <p:sldId id="301" r:id="rId9"/>
    <p:sldId id="270" r:id="rId10"/>
    <p:sldId id="288" r:id="rId11"/>
    <p:sldId id="308" r:id="rId12"/>
    <p:sldId id="296" r:id="rId13"/>
    <p:sldId id="265" r:id="rId14"/>
    <p:sldId id="266" r:id="rId15"/>
    <p:sldId id="272" r:id="rId16"/>
    <p:sldId id="275" r:id="rId17"/>
    <p:sldId id="297" r:id="rId18"/>
    <p:sldId id="289" r:id="rId19"/>
    <p:sldId id="273" r:id="rId20"/>
    <p:sldId id="282" r:id="rId21"/>
    <p:sldId id="295" r:id="rId22"/>
    <p:sldId id="293" r:id="rId23"/>
    <p:sldId id="298" r:id="rId24"/>
    <p:sldId id="294" r:id="rId25"/>
    <p:sldId id="291" r:id="rId26"/>
    <p:sldId id="306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-4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e0a779fd8b3cba20/All%20Project/MGMT525%20Fidelity%20Project/Result/inside%20trade%20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e0a779fd8b3cba20/All%20Project/MGMT525%20Fidelity%20Project/Result/inside%20trade%20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bir\OneDrive\All%20Project\MGMT525%20Fidelity%20Project\Data%20quality%20check.xlsx" TargetMode="External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e0a779fd8b3cba20/All%20Project/MGMT525%20Fidelity%20Project/Result/Sample%20forecasting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alpha val="98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Breakdown Of Fiscal Year 2014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FFF-44B5-AB5A-CE698E34A4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FFF-44B5-AB5A-CE698E34A4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FFF-44B5-AB5A-CE698E34A4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FFF-44B5-AB5A-CE698E34A4D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FFF-44B5-AB5A-CE698E34A4D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FFF-44B5-AB5A-CE698E34A4D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FFF-44B5-AB5A-CE698E34A4D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FFF-44B5-AB5A-CE698E34A4D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FFF-44B5-AB5A-CE698E34A4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alpha val="98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Sheet2!$A$2:$A$10</c:f>
              <c:strCache>
                <c:ptCount val="9"/>
                <c:pt idx="0">
                  <c:v> Broker-Dealer </c:v>
                </c:pt>
                <c:pt idx="1">
                  <c:v>Delinquent Filings </c:v>
                </c:pt>
                <c:pt idx="2">
                  <c:v>FCPA </c:v>
                </c:pt>
                <c:pt idx="3">
                  <c:v>Insider Trading </c:v>
                </c:pt>
                <c:pt idx="4">
                  <c:v>Investment Adviser/Investment Co. </c:v>
                </c:pt>
                <c:pt idx="5">
                  <c:v>Issuer Reporting and Disclosure </c:v>
                </c:pt>
                <c:pt idx="6">
                  <c:v>Market Manipulation </c:v>
                </c:pt>
                <c:pt idx="7">
                  <c:v>Securities Offering </c:v>
                </c:pt>
                <c:pt idx="8">
                  <c:v>Other </c:v>
                </c:pt>
              </c:strCache>
            </c:strRef>
          </c:cat>
          <c:val>
            <c:numRef>
              <c:f>Sheet2!$F$2:$F$10</c:f>
              <c:numCache>
                <c:formatCode>General</c:formatCode>
                <c:ptCount val="9"/>
                <c:pt idx="0">
                  <c:v>166.0</c:v>
                </c:pt>
                <c:pt idx="1">
                  <c:v>107.0</c:v>
                </c:pt>
                <c:pt idx="2">
                  <c:v>7.0</c:v>
                </c:pt>
                <c:pt idx="3">
                  <c:v>52.0</c:v>
                </c:pt>
                <c:pt idx="4">
                  <c:v>130.0</c:v>
                </c:pt>
                <c:pt idx="5">
                  <c:v>99.0</c:v>
                </c:pt>
                <c:pt idx="6">
                  <c:v>63.0</c:v>
                </c:pt>
                <c:pt idx="7">
                  <c:v>81.0</c:v>
                </c:pt>
                <c:pt idx="8">
                  <c:v>50.0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DFFF-44B5-AB5A-CE698E34A4D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alpha val="98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dk1">
              <a:alpha val="98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Enforcement Actions by Fiscal Year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Sheet2!$A$11</c:f>
              <c:strCache>
                <c:ptCount val="1"/>
                <c:pt idx="0">
                  <c:v>Total Enforcement Actions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Sheet2!$B$1:$F$1</c:f>
              <c:numCache>
                <c:formatCode>General</c:formatCode>
                <c:ptCount val="5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</c:numCache>
            </c:numRef>
          </c:cat>
          <c:val>
            <c:numRef>
              <c:f>Sheet2!$B$11:$F$11</c:f>
              <c:numCache>
                <c:formatCode>General</c:formatCode>
                <c:ptCount val="5"/>
                <c:pt idx="0">
                  <c:v>681.0</c:v>
                </c:pt>
                <c:pt idx="1">
                  <c:v>735.0</c:v>
                </c:pt>
                <c:pt idx="2">
                  <c:v>734.0</c:v>
                </c:pt>
                <c:pt idx="3">
                  <c:v>676.0</c:v>
                </c:pt>
                <c:pt idx="4">
                  <c:v>755.0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63-4F67-92B3-A20E94ACE6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40"/>
        <c:axId val="2115785192"/>
        <c:axId val="2115777592"/>
      </c:barChart>
      <c:catAx>
        <c:axId val="211578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77592"/>
        <c:crosses val="autoZero"/>
        <c:auto val="1"/>
        <c:lblAlgn val="ctr"/>
        <c:lblOffset val="100"/>
        <c:noMultiLvlLbl val="0"/>
      </c:catAx>
      <c:valAx>
        <c:axId val="211577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8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Data'!$B$1</c:f>
              <c:strCache>
                <c:ptCount val="1"/>
                <c:pt idx="0">
                  <c:v>No of row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900-4AFD-A940-A64858C09ED3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900-4AFD-A940-A64858C09ED3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900-4AFD-A940-A64858C09ED3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900-4AFD-A940-A64858C09ED3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900-4AFD-A940-A64858C09ED3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00-4AFD-A940-A64858C09ED3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E900-4AFD-A940-A64858C09ED3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E900-4AFD-A940-A64858C09ED3}"/>
              </c:ext>
            </c:extLst>
          </c:dPt>
          <c:dLbls>
            <c:dLbl>
              <c:idx val="2"/>
              <c:layout>
                <c:manualLayout>
                  <c:x val="-0.00120250120250122"/>
                  <c:y val="-0.02798507462686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C3-4E13-AAB7-29E4E4C29503}"/>
                </c:ext>
              </c:extLst>
            </c:dLbl>
            <c:dLbl>
              <c:idx val="4"/>
              <c:layout>
                <c:manualLayout>
                  <c:x val="0.0"/>
                  <c:y val="-0.03731343283582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C3-4E13-AAB7-29E4E4C29503}"/>
                </c:ext>
              </c:extLst>
            </c:dLbl>
            <c:dLbl>
              <c:idx val="7"/>
              <c:layout>
                <c:manualLayout>
                  <c:x val="0.0"/>
                  <c:y val="-0.03109452736318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5C3-4E13-AAB7-29E4E4C29503}"/>
                </c:ext>
              </c:extLst>
            </c:dLbl>
            <c:dLbl>
              <c:idx val="8"/>
              <c:layout>
                <c:manualLayout>
                  <c:x val="0.0"/>
                  <c:y val="0.006218905472636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5C3-4E13-AAB7-29E4E4C29503}"/>
                </c:ext>
              </c:extLst>
            </c:dLbl>
            <c:dLbl>
              <c:idx val="9"/>
              <c:layout>
                <c:manualLayout>
                  <c:x val="0.0"/>
                  <c:y val="0.01865671641791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C3-4E13-AAB7-29E4E4C29503}"/>
                </c:ext>
              </c:extLst>
            </c:dLbl>
            <c:dLbl>
              <c:idx val="12"/>
              <c:layout>
                <c:manualLayout>
                  <c:x val="0.0"/>
                  <c:y val="-0.04042288557213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5C3-4E13-AAB7-29E4E4C29503}"/>
                </c:ext>
              </c:extLst>
            </c:dLbl>
            <c:dLbl>
              <c:idx val="13"/>
              <c:layout>
                <c:manualLayout>
                  <c:x val="0.00120250120250111"/>
                  <c:y val="0.0155472636815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5C3-4E13-AAB7-29E4E4C29503}"/>
                </c:ext>
              </c:extLst>
            </c:dLbl>
            <c:dLbl>
              <c:idx val="15"/>
              <c:layout>
                <c:manualLayout>
                  <c:x val="0.0"/>
                  <c:y val="-0.03420398009950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C3-4E13-AAB7-29E4E4C29503}"/>
                </c:ext>
              </c:extLst>
            </c:dLbl>
            <c:dLbl>
              <c:idx val="18"/>
              <c:layout>
                <c:manualLayout>
                  <c:x val="-8.81824028261128E-17"/>
                  <c:y val="-0.03420398009950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5C3-4E13-AAB7-29E4E4C29503}"/>
                </c:ext>
              </c:extLst>
            </c:dLbl>
            <c:dLbl>
              <c:idx val="27"/>
              <c:layout>
                <c:manualLayout>
                  <c:x val="-1.76364805652225E-16"/>
                  <c:y val="0.02176616915422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900-4AFD-A940-A64858C09ED3}"/>
                </c:ext>
              </c:extLst>
            </c:dLbl>
            <c:dLbl>
              <c:idx val="31"/>
              <c:layout>
                <c:manualLayout>
                  <c:x val="-1.76364805652225E-16"/>
                  <c:y val="-0.01865671641791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900-4AFD-A940-A64858C09E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Data'!$A$2:$A$33</c:f>
              <c:strCache>
                <c:ptCount val="32"/>
                <c:pt idx="0">
                  <c:v>mydata2009q1</c:v>
                </c:pt>
                <c:pt idx="1">
                  <c:v>mydata2009q2</c:v>
                </c:pt>
                <c:pt idx="2">
                  <c:v>mydata2009q3</c:v>
                </c:pt>
                <c:pt idx="3">
                  <c:v>mydata2009q4</c:v>
                </c:pt>
                <c:pt idx="4">
                  <c:v>mydata2010q1</c:v>
                </c:pt>
                <c:pt idx="5">
                  <c:v>mydata2010q2</c:v>
                </c:pt>
                <c:pt idx="6">
                  <c:v>mydata2010q3</c:v>
                </c:pt>
                <c:pt idx="7">
                  <c:v>mydata2010q4</c:v>
                </c:pt>
                <c:pt idx="8">
                  <c:v>mydata2011q1</c:v>
                </c:pt>
                <c:pt idx="9">
                  <c:v>mydata2011q2</c:v>
                </c:pt>
                <c:pt idx="10">
                  <c:v>mydata2011q3</c:v>
                </c:pt>
                <c:pt idx="11">
                  <c:v>mydata2011q4</c:v>
                </c:pt>
                <c:pt idx="12">
                  <c:v>mydata2012q1</c:v>
                </c:pt>
                <c:pt idx="13">
                  <c:v>mydata2012q2</c:v>
                </c:pt>
                <c:pt idx="14">
                  <c:v>mydata2012q3</c:v>
                </c:pt>
                <c:pt idx="15">
                  <c:v>mydata2012q4</c:v>
                </c:pt>
                <c:pt idx="16">
                  <c:v>mydata2013q1</c:v>
                </c:pt>
                <c:pt idx="17">
                  <c:v>mydata2013q2</c:v>
                </c:pt>
                <c:pt idx="18">
                  <c:v>mydata2013q3</c:v>
                </c:pt>
                <c:pt idx="19">
                  <c:v>mydata2013q4</c:v>
                </c:pt>
                <c:pt idx="20">
                  <c:v>mydata2014q1</c:v>
                </c:pt>
                <c:pt idx="21">
                  <c:v>mydata2014q2</c:v>
                </c:pt>
                <c:pt idx="22">
                  <c:v>mydata2014q3</c:v>
                </c:pt>
                <c:pt idx="23">
                  <c:v>mydata2014q4</c:v>
                </c:pt>
                <c:pt idx="24">
                  <c:v>mydata2015q1</c:v>
                </c:pt>
                <c:pt idx="25">
                  <c:v>mydata2015q2</c:v>
                </c:pt>
                <c:pt idx="26">
                  <c:v>mydata2015q3</c:v>
                </c:pt>
                <c:pt idx="27">
                  <c:v>mydata2015q4</c:v>
                </c:pt>
                <c:pt idx="28">
                  <c:v>mydata2016q1</c:v>
                </c:pt>
                <c:pt idx="29">
                  <c:v>mydata2016q2</c:v>
                </c:pt>
                <c:pt idx="30">
                  <c:v>mydata2016q3</c:v>
                </c:pt>
                <c:pt idx="31">
                  <c:v>mydata2016q4</c:v>
                </c:pt>
              </c:strCache>
            </c:strRef>
          </c:cat>
          <c:val>
            <c:numRef>
              <c:f>'Total Data'!$B$2:$B$33</c:f>
              <c:numCache>
                <c:formatCode>General</c:formatCode>
                <c:ptCount val="32"/>
                <c:pt idx="0">
                  <c:v>0.0</c:v>
                </c:pt>
                <c:pt idx="1">
                  <c:v>3568.0</c:v>
                </c:pt>
                <c:pt idx="2">
                  <c:v>104477.0</c:v>
                </c:pt>
                <c:pt idx="3">
                  <c:v>130112.0</c:v>
                </c:pt>
                <c:pt idx="4">
                  <c:v>149107.0</c:v>
                </c:pt>
                <c:pt idx="5">
                  <c:v>115475.0</c:v>
                </c:pt>
                <c:pt idx="6">
                  <c:v>385043.0</c:v>
                </c:pt>
                <c:pt idx="7">
                  <c:v>410072.0</c:v>
                </c:pt>
                <c:pt idx="8">
                  <c:v>484268.0</c:v>
                </c:pt>
                <c:pt idx="9">
                  <c:v>389112.0</c:v>
                </c:pt>
                <c:pt idx="10">
                  <c:v>1.609811E6</c:v>
                </c:pt>
                <c:pt idx="11">
                  <c:v>1.802253E6</c:v>
                </c:pt>
                <c:pt idx="12">
                  <c:v>1.86879E6</c:v>
                </c:pt>
                <c:pt idx="13">
                  <c:v>1.76694E6</c:v>
                </c:pt>
                <c:pt idx="14">
                  <c:v>1.995066E6</c:v>
                </c:pt>
                <c:pt idx="15">
                  <c:v>2.077831E6</c:v>
                </c:pt>
                <c:pt idx="16">
                  <c:v>2.067593E6</c:v>
                </c:pt>
                <c:pt idx="17">
                  <c:v>1.962256E6</c:v>
                </c:pt>
                <c:pt idx="18">
                  <c:v>2.074442E6</c:v>
                </c:pt>
                <c:pt idx="19">
                  <c:v>2.053431E6</c:v>
                </c:pt>
                <c:pt idx="20">
                  <c:v>2.164232E6</c:v>
                </c:pt>
                <c:pt idx="21">
                  <c:v>1.818682E6</c:v>
                </c:pt>
                <c:pt idx="22">
                  <c:v>1.960138E6</c:v>
                </c:pt>
                <c:pt idx="23">
                  <c:v>1.764574E6</c:v>
                </c:pt>
                <c:pt idx="24">
                  <c:v>2.089043E6</c:v>
                </c:pt>
                <c:pt idx="25">
                  <c:v>1.687611E6</c:v>
                </c:pt>
                <c:pt idx="26">
                  <c:v>1.852728E6</c:v>
                </c:pt>
                <c:pt idx="27">
                  <c:v>1.800907E6</c:v>
                </c:pt>
                <c:pt idx="28">
                  <c:v>1.948525E6</c:v>
                </c:pt>
                <c:pt idx="29">
                  <c:v>1.498622E6</c:v>
                </c:pt>
                <c:pt idx="30">
                  <c:v>1.651365E6</c:v>
                </c:pt>
                <c:pt idx="31">
                  <c:v>1.71581E6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E900-4AFD-A940-A64858C09ED3}"/>
            </c:ext>
          </c:extLst>
        </c:ser>
        <c:ser>
          <c:idx val="1"/>
          <c:order val="1"/>
          <c:tx>
            <c:strRef>
              <c:f>'Total Data'!$C$1</c:f>
              <c:strCache>
                <c:ptCount val="1"/>
                <c:pt idx="0">
                  <c:v>No Of Column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'Total Data'!$A$2:$A$33</c:f>
              <c:strCache>
                <c:ptCount val="32"/>
                <c:pt idx="0">
                  <c:v>mydata2009q1</c:v>
                </c:pt>
                <c:pt idx="1">
                  <c:v>mydata2009q2</c:v>
                </c:pt>
                <c:pt idx="2">
                  <c:v>mydata2009q3</c:v>
                </c:pt>
                <c:pt idx="3">
                  <c:v>mydata2009q4</c:v>
                </c:pt>
                <c:pt idx="4">
                  <c:v>mydata2010q1</c:v>
                </c:pt>
                <c:pt idx="5">
                  <c:v>mydata2010q2</c:v>
                </c:pt>
                <c:pt idx="6">
                  <c:v>mydata2010q3</c:v>
                </c:pt>
                <c:pt idx="7">
                  <c:v>mydata2010q4</c:v>
                </c:pt>
                <c:pt idx="8">
                  <c:v>mydata2011q1</c:v>
                </c:pt>
                <c:pt idx="9">
                  <c:v>mydata2011q2</c:v>
                </c:pt>
                <c:pt idx="10">
                  <c:v>mydata2011q3</c:v>
                </c:pt>
                <c:pt idx="11">
                  <c:v>mydata2011q4</c:v>
                </c:pt>
                <c:pt idx="12">
                  <c:v>mydata2012q1</c:v>
                </c:pt>
                <c:pt idx="13">
                  <c:v>mydata2012q2</c:v>
                </c:pt>
                <c:pt idx="14">
                  <c:v>mydata2012q3</c:v>
                </c:pt>
                <c:pt idx="15">
                  <c:v>mydata2012q4</c:v>
                </c:pt>
                <c:pt idx="16">
                  <c:v>mydata2013q1</c:v>
                </c:pt>
                <c:pt idx="17">
                  <c:v>mydata2013q2</c:v>
                </c:pt>
                <c:pt idx="18">
                  <c:v>mydata2013q3</c:v>
                </c:pt>
                <c:pt idx="19">
                  <c:v>mydata2013q4</c:v>
                </c:pt>
                <c:pt idx="20">
                  <c:v>mydata2014q1</c:v>
                </c:pt>
                <c:pt idx="21">
                  <c:v>mydata2014q2</c:v>
                </c:pt>
                <c:pt idx="22">
                  <c:v>mydata2014q3</c:v>
                </c:pt>
                <c:pt idx="23">
                  <c:v>mydata2014q4</c:v>
                </c:pt>
                <c:pt idx="24">
                  <c:v>mydata2015q1</c:v>
                </c:pt>
                <c:pt idx="25">
                  <c:v>mydata2015q2</c:v>
                </c:pt>
                <c:pt idx="26">
                  <c:v>mydata2015q3</c:v>
                </c:pt>
                <c:pt idx="27">
                  <c:v>mydata2015q4</c:v>
                </c:pt>
                <c:pt idx="28">
                  <c:v>mydata2016q1</c:v>
                </c:pt>
                <c:pt idx="29">
                  <c:v>mydata2016q2</c:v>
                </c:pt>
                <c:pt idx="30">
                  <c:v>mydata2016q3</c:v>
                </c:pt>
                <c:pt idx="31">
                  <c:v>mydata2016q4</c:v>
                </c:pt>
              </c:strCache>
            </c:strRef>
          </c:cat>
          <c:val>
            <c:numRef>
              <c:f>'Total Data'!$C$2:$C$33</c:f>
              <c:numCache>
                <c:formatCode>General</c:formatCode>
                <c:ptCount val="32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  <c:pt idx="5">
                  <c:v>10.0</c:v>
                </c:pt>
                <c:pt idx="6">
                  <c:v>10.0</c:v>
                </c:pt>
                <c:pt idx="7">
                  <c:v>10.0</c:v>
                </c:pt>
                <c:pt idx="8">
                  <c:v>10.0</c:v>
                </c:pt>
                <c:pt idx="9">
                  <c:v>10.0</c:v>
                </c:pt>
                <c:pt idx="10">
                  <c:v>10.0</c:v>
                </c:pt>
                <c:pt idx="11">
                  <c:v>10.0</c:v>
                </c:pt>
                <c:pt idx="12">
                  <c:v>10.0</c:v>
                </c:pt>
                <c:pt idx="13">
                  <c:v>10.0</c:v>
                </c:pt>
                <c:pt idx="14">
                  <c:v>10.0</c:v>
                </c:pt>
                <c:pt idx="15">
                  <c:v>10.0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10.0</c:v>
                </c:pt>
                <c:pt idx="29">
                  <c:v>10.0</c:v>
                </c:pt>
                <c:pt idx="30">
                  <c:v>10.0</c:v>
                </c:pt>
                <c:pt idx="31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E900-4AFD-A940-A64858C09E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43633208"/>
        <c:axId val="-2143626728"/>
      </c:barChart>
      <c:catAx>
        <c:axId val="-2143633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Quaters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626728"/>
        <c:crosses val="autoZero"/>
        <c:auto val="1"/>
        <c:lblAlgn val="ctr"/>
        <c:lblOffset val="100"/>
        <c:noMultiLvlLbl val="0"/>
      </c:catAx>
      <c:valAx>
        <c:axId val="-21436267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Line Item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63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Forecasting of Sanmina Corp</a:t>
            </a:r>
          </a:p>
        </c:rich>
      </c:tx>
      <c:layout>
        <c:manualLayout>
          <c:xMode val="edge"/>
          <c:yMode val="edge"/>
          <c:x val="0.35572585659497"/>
          <c:y val="0.022436696312241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'[Sample forecasting.xlsx]Sheet3'!$B$1</c:f>
              <c:strCache>
                <c:ptCount val="1"/>
                <c:pt idx="0">
                  <c:v>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'[Sample forecasting.xlsx]Sheet3'!$B$2:$B$10</c:f>
              <c:numCache>
                <c:formatCode>General</c:formatCode>
                <c:ptCount val="9"/>
                <c:pt idx="0">
                  <c:v>0.19</c:v>
                </c:pt>
                <c:pt idx="1">
                  <c:v>0.22</c:v>
                </c:pt>
                <c:pt idx="2">
                  <c:v>0.26</c:v>
                </c:pt>
                <c:pt idx="3">
                  <c:v>0.44</c:v>
                </c:pt>
                <c:pt idx="4">
                  <c:v>0.21</c:v>
                </c:pt>
                <c:pt idx="5">
                  <c:v>0.57</c:v>
                </c:pt>
                <c:pt idx="6">
                  <c:v>0.65</c:v>
                </c:pt>
                <c:pt idx="7">
                  <c:v>0.66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A0C-45E6-B367-A3AF0E40FFEB}"/>
            </c:ext>
          </c:extLst>
        </c:ser>
        <c:ser>
          <c:idx val="1"/>
          <c:order val="1"/>
          <c:tx>
            <c:strRef>
              <c:f>'[Sample forecasting.xlsx]Sheet3'!$C$1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layout>
                <c:manualLayout>
                  <c:x val="-0.0566649884173283"/>
                  <c:y val="-0.020983213429256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0.6956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0C-45E6-B367-A3AF0E40FFEB}"/>
                </c:ext>
              </c:extLst>
            </c:dLbl>
            <c:dLbl>
              <c:idx val="8"/>
              <c:layout>
                <c:manualLayout>
                  <c:x val="-0.0303793354334871"/>
                  <c:y val="-0.0304847617197807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0.7678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C19-4288-B77B-8E759B3F9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'[Sample forecasting.xlsx]Sheet3'!$A$2:$A$10</c:f>
              <c:numCache>
                <c:formatCode>General</c:formatCode>
                <c:ptCount val="9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</c:numCache>
            </c:numRef>
          </c:cat>
          <c:val>
            <c:numRef>
              <c:f>'[Sample forecasting.xlsx]Sheet3'!$C$2:$C$10</c:f>
              <c:numCache>
                <c:formatCode>General</c:formatCode>
                <c:ptCount val="9"/>
                <c:pt idx="6">
                  <c:v>0.65</c:v>
                </c:pt>
                <c:pt idx="7">
                  <c:v>0.69564036547935</c:v>
                </c:pt>
                <c:pt idx="8">
                  <c:v>0.767831711636165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A0C-45E6-B367-A3AF0E40FFEB}"/>
            </c:ext>
          </c:extLst>
        </c:ser>
        <c:ser>
          <c:idx val="2"/>
          <c:order val="2"/>
          <c:tx>
            <c:strRef>
              <c:f>'[Sample forecasting.xlsx]Sheet3'!$D$1</c:f>
              <c:strCache>
                <c:ptCount val="1"/>
                <c:pt idx="0">
                  <c:v>Lower Confidence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layout>
                <c:manualLayout>
                  <c:x val="-0.0237936681980004"/>
                  <c:y val="0.0177827776698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19-4288-B77B-8E759B3F92F8}"/>
                </c:ext>
              </c:extLst>
            </c:dLbl>
            <c:dLbl>
              <c:idx val="8"/>
              <c:layout>
                <c:manualLayout>
                  <c:x val="-0.0223494429270604"/>
                  <c:y val="0.020323174479853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19-4288-B77B-8E759B3F9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'[Sample forecasting.xlsx]Sheet3'!$A$2:$A$10</c:f>
              <c:numCache>
                <c:formatCode>General</c:formatCode>
                <c:ptCount val="9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</c:numCache>
            </c:numRef>
          </c:cat>
          <c:val>
            <c:numRef>
              <c:f>'[Sample forecasting.xlsx]Sheet3'!$D$2:$D$10</c:f>
              <c:numCache>
                <c:formatCode>General</c:formatCode>
                <c:ptCount val="9"/>
                <c:pt idx="6" formatCode="0.00">
                  <c:v>0.65</c:v>
                </c:pt>
                <c:pt idx="7" formatCode="0.00">
                  <c:v>0.483207739245045</c:v>
                </c:pt>
                <c:pt idx="8" formatCode="0.00">
                  <c:v>0.555398129457193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A0C-45E6-B367-A3AF0E40FFEB}"/>
            </c:ext>
          </c:extLst>
        </c:ser>
        <c:ser>
          <c:idx val="3"/>
          <c:order val="3"/>
          <c:tx>
            <c:strRef>
              <c:f>'[Sample forecasting.xlsx]Sheet3'!$E$1</c:f>
              <c:strCache>
                <c:ptCount val="1"/>
                <c:pt idx="0">
                  <c:v>Upper Confidence Bound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layout>
                <c:manualLayout>
                  <c:x val="-0.0252378934689405"/>
                  <c:y val="-0.0177827776698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19-4288-B77B-8E759B3F92F8}"/>
                </c:ext>
              </c:extLst>
            </c:dLbl>
            <c:dLbl>
              <c:idx val="8"/>
              <c:layout>
                <c:manualLayout>
                  <c:x val="-0.0237936681980004"/>
                  <c:y val="-0.02286357128983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19-4288-B77B-8E759B3F9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'[Sample forecasting.xlsx]Sheet3'!$A$2:$A$10</c:f>
              <c:numCache>
                <c:formatCode>General</c:formatCode>
                <c:ptCount val="9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</c:numCache>
            </c:numRef>
          </c:cat>
          <c:val>
            <c:numRef>
              <c:f>'[Sample forecasting.xlsx]Sheet3'!$E$2:$E$10</c:f>
              <c:numCache>
                <c:formatCode>General</c:formatCode>
                <c:ptCount val="9"/>
                <c:pt idx="6" formatCode="0.00">
                  <c:v>0.65</c:v>
                </c:pt>
                <c:pt idx="7" formatCode="0.00">
                  <c:v>0.908072991713655</c:v>
                </c:pt>
                <c:pt idx="8" formatCode="0.00">
                  <c:v>0.980265293815137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A0C-45E6-B367-A3AF0E40FFE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0195688"/>
        <c:axId val="2110191736"/>
      </c:lineChart>
      <c:catAx>
        <c:axId val="21101956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Time-Quaters------&gt;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/d/yyyy" sourceLinked="0"/>
        <c:majorTickMark val="none"/>
        <c:minorTickMark val="none"/>
        <c:tickLblPos val="low"/>
        <c:crossAx val="2110191736"/>
        <c:crosses val="autoZero"/>
        <c:auto val="1"/>
        <c:lblAlgn val="ctr"/>
        <c:lblOffset val="100"/>
        <c:noMultiLvlLbl val="0"/>
      </c:catAx>
      <c:valAx>
        <c:axId val="211019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 Of Earning per share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195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892036294205"/>
          <c:y val="0.922436696312241"/>
          <c:w val="0.702769386531086"/>
          <c:h val="0.05058488642157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A7A6F-9DC1-4D58-88CC-BCBEFD4ACA5C}" type="doc">
      <dgm:prSet loTypeId="urn:microsoft.com/office/officeart/2005/8/layout/process1" loCatId="process" qsTypeId="urn:microsoft.com/office/officeart/2005/8/quickstyle/simple1" qsCatId="simple" csTypeId="urn:microsoft.com/office/officeart/2005/8/colors/ColorSchemeForSuggestions" csCatId="other" phldr="1"/>
      <dgm:spPr/>
    </dgm:pt>
    <dgm:pt modelId="{8A260487-54F4-44E5-AEF9-2677346DE205}">
      <dgm:prSet phldrT="[Text]"/>
      <dgm:spPr/>
      <dgm:t>
        <a:bodyPr/>
        <a:lstStyle/>
        <a:p>
          <a:r>
            <a:rPr lang="en-US"/>
            <a:t>Understand The Problem</a:t>
          </a:r>
        </a:p>
      </dgm:t>
    </dgm:pt>
    <dgm:pt modelId="{395BD6B6-02FF-40A2-8C65-54DC42C06BFD}" type="parTrans" cxnId="{C223DD46-FE9E-489B-9855-BA412E5886E6}">
      <dgm:prSet/>
      <dgm:spPr/>
      <dgm:t>
        <a:bodyPr/>
        <a:lstStyle/>
        <a:p>
          <a:endParaRPr lang="en-US"/>
        </a:p>
      </dgm:t>
    </dgm:pt>
    <dgm:pt modelId="{3898EDC7-93E6-4829-A33B-F1324B1276D4}" type="sibTrans" cxnId="{C223DD46-FE9E-489B-9855-BA412E5886E6}">
      <dgm:prSet/>
      <dgm:spPr/>
      <dgm:t>
        <a:bodyPr/>
        <a:lstStyle/>
        <a:p>
          <a:endParaRPr lang="en-US"/>
        </a:p>
      </dgm:t>
    </dgm:pt>
    <dgm:pt modelId="{D1518B2B-26A2-4C99-AFBA-26D2DA2E6E85}">
      <dgm:prSet phldrT="[Text]"/>
      <dgm:spPr/>
      <dgm:t>
        <a:bodyPr/>
        <a:lstStyle/>
        <a:p>
          <a:r>
            <a:rPr lang="en-US"/>
            <a:t>Prepare Data</a:t>
          </a:r>
        </a:p>
      </dgm:t>
    </dgm:pt>
    <dgm:pt modelId="{B66FD7D8-D1AB-47AF-AE5F-570609F1D14D}" type="parTrans" cxnId="{60DEF8B6-D743-45FC-B97A-513E43B50459}">
      <dgm:prSet/>
      <dgm:spPr/>
      <dgm:t>
        <a:bodyPr/>
        <a:lstStyle/>
        <a:p>
          <a:endParaRPr lang="en-US"/>
        </a:p>
      </dgm:t>
    </dgm:pt>
    <dgm:pt modelId="{75E08F09-3332-4EF1-99F6-54F14AE2D7E7}" type="sibTrans" cxnId="{60DEF8B6-D743-45FC-B97A-513E43B50459}">
      <dgm:prSet/>
      <dgm:spPr/>
      <dgm:t>
        <a:bodyPr/>
        <a:lstStyle/>
        <a:p>
          <a:endParaRPr lang="en-US"/>
        </a:p>
      </dgm:t>
    </dgm:pt>
    <dgm:pt modelId="{4BDC968C-F306-4581-B1FB-1354339922D5}">
      <dgm:prSet phldrT="[Text]"/>
      <dgm:spPr/>
      <dgm:t>
        <a:bodyPr/>
        <a:lstStyle/>
        <a:p>
          <a:r>
            <a:rPr lang="en-US" dirty="0"/>
            <a:t>Identify Financial Earning Event</a:t>
          </a:r>
        </a:p>
      </dgm:t>
    </dgm:pt>
    <dgm:pt modelId="{C841C154-DFB7-4B3D-B494-D8B11F554060}" type="parTrans" cxnId="{9B796634-1607-40B5-912C-2BAEA18EBABA}">
      <dgm:prSet/>
      <dgm:spPr/>
      <dgm:t>
        <a:bodyPr/>
        <a:lstStyle/>
        <a:p>
          <a:endParaRPr lang="en-US"/>
        </a:p>
      </dgm:t>
    </dgm:pt>
    <dgm:pt modelId="{AF09AFF2-DD32-4CD4-994E-863A108DDB9C}" type="sibTrans" cxnId="{9B796634-1607-40B5-912C-2BAEA18EBABA}">
      <dgm:prSet/>
      <dgm:spPr/>
      <dgm:t>
        <a:bodyPr/>
        <a:lstStyle/>
        <a:p>
          <a:endParaRPr lang="en-US"/>
        </a:p>
      </dgm:t>
    </dgm:pt>
    <dgm:pt modelId="{B48685F8-5348-492E-92A2-1E0A7CD2E973}">
      <dgm:prSet phldrT="[Text]"/>
      <dgm:spPr/>
      <dgm:t>
        <a:bodyPr/>
        <a:lstStyle/>
        <a:p>
          <a:r>
            <a:rPr lang="en-US" dirty="0"/>
            <a:t>Identify Stock Event</a:t>
          </a:r>
        </a:p>
      </dgm:t>
    </dgm:pt>
    <dgm:pt modelId="{3CAF3E77-23B5-46A1-A485-E8E3E67DB393}" type="parTrans" cxnId="{B5DCE738-2958-4E7B-BFD4-BFFA876D06A7}">
      <dgm:prSet/>
      <dgm:spPr/>
      <dgm:t>
        <a:bodyPr/>
        <a:lstStyle/>
        <a:p>
          <a:endParaRPr lang="en-US"/>
        </a:p>
      </dgm:t>
    </dgm:pt>
    <dgm:pt modelId="{6F653475-4D5D-4534-8572-39C3E1EDC5C2}" type="sibTrans" cxnId="{B5DCE738-2958-4E7B-BFD4-BFFA876D06A7}">
      <dgm:prSet/>
      <dgm:spPr/>
      <dgm:t>
        <a:bodyPr/>
        <a:lstStyle/>
        <a:p>
          <a:endParaRPr lang="en-US"/>
        </a:p>
      </dgm:t>
    </dgm:pt>
    <dgm:pt modelId="{A8330416-8535-4C6C-921D-724796905848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26D32BDB-90B2-4C06-A52F-13A6411DEF1D}" type="parTrans" cxnId="{8EC49E5B-1A65-462B-A184-B728C6411E36}">
      <dgm:prSet/>
      <dgm:spPr/>
      <dgm:t>
        <a:bodyPr/>
        <a:lstStyle/>
        <a:p>
          <a:endParaRPr lang="en-US"/>
        </a:p>
      </dgm:t>
    </dgm:pt>
    <dgm:pt modelId="{EB8EC5A2-3B29-4626-81F1-45EFA7E3A7A0}" type="sibTrans" cxnId="{8EC49E5B-1A65-462B-A184-B728C6411E36}">
      <dgm:prSet/>
      <dgm:spPr/>
      <dgm:t>
        <a:bodyPr/>
        <a:lstStyle/>
        <a:p>
          <a:endParaRPr lang="en-US"/>
        </a:p>
      </dgm:t>
    </dgm:pt>
    <dgm:pt modelId="{A9766C67-A4F7-4CF7-983A-B8208882E0D0}">
      <dgm:prSet phldrT="[Text]"/>
      <dgm:spPr/>
      <dgm:t>
        <a:bodyPr/>
        <a:lstStyle/>
        <a:p>
          <a:r>
            <a:rPr lang="en-US" dirty="0"/>
            <a:t>Improvements and Extensions</a:t>
          </a:r>
        </a:p>
      </dgm:t>
    </dgm:pt>
    <dgm:pt modelId="{6602C4F4-C21C-4F33-9202-2B5CB40C26DD}" type="parTrans" cxnId="{B1329841-4738-4EA2-94B9-19DDB8F2A513}">
      <dgm:prSet/>
      <dgm:spPr/>
      <dgm:t>
        <a:bodyPr/>
        <a:lstStyle/>
        <a:p>
          <a:endParaRPr lang="en-US"/>
        </a:p>
      </dgm:t>
    </dgm:pt>
    <dgm:pt modelId="{05FB2DB4-FCD8-4441-9295-C0B096C926F3}" type="sibTrans" cxnId="{B1329841-4738-4EA2-94B9-19DDB8F2A513}">
      <dgm:prSet/>
      <dgm:spPr/>
      <dgm:t>
        <a:bodyPr/>
        <a:lstStyle/>
        <a:p>
          <a:endParaRPr lang="en-US"/>
        </a:p>
      </dgm:t>
    </dgm:pt>
    <dgm:pt modelId="{F863F63B-AC7C-4AB5-9462-521968679984}" type="pres">
      <dgm:prSet presAssocID="{29EA7A6F-9DC1-4D58-88CC-BCBEFD4ACA5C}" presName="Name0" presStyleCnt="0">
        <dgm:presLayoutVars>
          <dgm:dir/>
          <dgm:resizeHandles val="exact"/>
        </dgm:presLayoutVars>
      </dgm:prSet>
      <dgm:spPr/>
    </dgm:pt>
    <dgm:pt modelId="{4756C204-8487-4718-B9F8-FDC18D1E8D9F}" type="pres">
      <dgm:prSet presAssocID="{8A260487-54F4-44E5-AEF9-2677346DE2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3566B-2826-4FE1-B0E2-A598C4D22302}" type="pres">
      <dgm:prSet presAssocID="{3898EDC7-93E6-4829-A33B-F1324B1276D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CE7DAEC-0767-4F2D-9070-BF39FC0CC7B2}" type="pres">
      <dgm:prSet presAssocID="{3898EDC7-93E6-4829-A33B-F1324B1276D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471EEF8-F68F-41E4-9FD6-7630E3348EFD}" type="pres">
      <dgm:prSet presAssocID="{D1518B2B-26A2-4C99-AFBA-26D2DA2E6E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2D4FE-694A-4986-976B-ACEDBB19F542}" type="pres">
      <dgm:prSet presAssocID="{75E08F09-3332-4EF1-99F6-54F14AE2D7E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B40CE83-F552-4B92-928C-78CAABBD586A}" type="pres">
      <dgm:prSet presAssocID="{75E08F09-3332-4EF1-99F6-54F14AE2D7E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E3093DA-84DD-414D-BD03-E89761D92361}" type="pres">
      <dgm:prSet presAssocID="{4BDC968C-F306-4581-B1FB-1354339922D5}" presName="node" presStyleLbl="node1" presStyleIdx="2" presStyleCnt="6" custLinFactNeighborX="-2646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0172D-3BC7-463F-ABFD-05AD624CAF78}" type="pres">
      <dgm:prSet presAssocID="{AF09AFF2-DD32-4CD4-994E-863A108DDB9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0D4A748-6504-4D52-A517-BE18FFED51D5}" type="pres">
      <dgm:prSet presAssocID="{AF09AFF2-DD32-4CD4-994E-863A108DDB9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BBA7A60-7248-457A-9800-5B791265894F}" type="pres">
      <dgm:prSet presAssocID="{B48685F8-5348-492E-92A2-1E0A7CD2E973}" presName="node" presStyleLbl="node1" presStyleIdx="3" presStyleCnt="6" custLinFactNeighborX="113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22680-5363-4FB1-A0E7-F20A49D59F2C}" type="pres">
      <dgm:prSet presAssocID="{6F653475-4D5D-4534-8572-39C3E1EDC5C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0A005E4-C0CE-4C7F-98BD-C2A95E5D099E}" type="pres">
      <dgm:prSet presAssocID="{6F653475-4D5D-4534-8572-39C3E1EDC5C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98908A1-A33F-4134-B799-BCE44663D911}" type="pres">
      <dgm:prSet presAssocID="{A8330416-8535-4C6C-921D-72479690584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4C230-6732-49E6-960D-5296E063BCC5}" type="pres">
      <dgm:prSet presAssocID="{EB8EC5A2-3B29-4626-81F1-45EFA7E3A7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6413376-B5FE-4EB4-ADCF-F373C5C8B6ED}" type="pres">
      <dgm:prSet presAssocID="{EB8EC5A2-3B29-4626-81F1-45EFA7E3A7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AD9CB14-030B-4CEA-9527-43B7BE74F7A7}" type="pres">
      <dgm:prSet presAssocID="{A9766C67-A4F7-4CF7-983A-B8208882E0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E843D-A879-4E1B-B3C3-B7CA9BB6C891}" type="presOf" srcId="{75E08F09-3332-4EF1-99F6-54F14AE2D7E7}" destId="{CB40CE83-F552-4B92-928C-78CAABBD586A}" srcOrd="1" destOrd="0" presId="urn:microsoft.com/office/officeart/2005/8/layout/process1"/>
    <dgm:cxn modelId="{4E54942E-C794-4FBA-A6A4-40715EA21169}" type="presOf" srcId="{3898EDC7-93E6-4829-A33B-F1324B1276D4}" destId="{CCE7DAEC-0767-4F2D-9070-BF39FC0CC7B2}" srcOrd="1" destOrd="0" presId="urn:microsoft.com/office/officeart/2005/8/layout/process1"/>
    <dgm:cxn modelId="{18B5834F-7F6F-4E67-986A-0B718EBA6C77}" type="presOf" srcId="{75E08F09-3332-4EF1-99F6-54F14AE2D7E7}" destId="{6E02D4FE-694A-4986-976B-ACEDBB19F542}" srcOrd="0" destOrd="0" presId="urn:microsoft.com/office/officeart/2005/8/layout/process1"/>
    <dgm:cxn modelId="{60DEF8B6-D743-45FC-B97A-513E43B50459}" srcId="{29EA7A6F-9DC1-4D58-88CC-BCBEFD4ACA5C}" destId="{D1518B2B-26A2-4C99-AFBA-26D2DA2E6E85}" srcOrd="1" destOrd="0" parTransId="{B66FD7D8-D1AB-47AF-AE5F-570609F1D14D}" sibTransId="{75E08F09-3332-4EF1-99F6-54F14AE2D7E7}"/>
    <dgm:cxn modelId="{952457BC-8543-423E-B9D7-1D9266BEE4D3}" type="presOf" srcId="{3898EDC7-93E6-4829-A33B-F1324B1276D4}" destId="{CEA3566B-2826-4FE1-B0E2-A598C4D22302}" srcOrd="0" destOrd="0" presId="urn:microsoft.com/office/officeart/2005/8/layout/process1"/>
    <dgm:cxn modelId="{B1329841-4738-4EA2-94B9-19DDB8F2A513}" srcId="{29EA7A6F-9DC1-4D58-88CC-BCBEFD4ACA5C}" destId="{A9766C67-A4F7-4CF7-983A-B8208882E0D0}" srcOrd="5" destOrd="0" parTransId="{6602C4F4-C21C-4F33-9202-2B5CB40C26DD}" sibTransId="{05FB2DB4-FCD8-4441-9295-C0B096C926F3}"/>
    <dgm:cxn modelId="{B5DCE738-2958-4E7B-BFD4-BFFA876D06A7}" srcId="{29EA7A6F-9DC1-4D58-88CC-BCBEFD4ACA5C}" destId="{B48685F8-5348-492E-92A2-1E0A7CD2E973}" srcOrd="3" destOrd="0" parTransId="{3CAF3E77-23B5-46A1-A485-E8E3E67DB393}" sibTransId="{6F653475-4D5D-4534-8572-39C3E1EDC5C2}"/>
    <dgm:cxn modelId="{72ECA03F-AD6E-4ADA-A735-910E941587A2}" type="presOf" srcId="{EB8EC5A2-3B29-4626-81F1-45EFA7E3A7A0}" destId="{26413376-B5FE-4EB4-ADCF-F373C5C8B6ED}" srcOrd="1" destOrd="0" presId="urn:microsoft.com/office/officeart/2005/8/layout/process1"/>
    <dgm:cxn modelId="{4F00848D-F261-45AB-B8D3-0CA44871A1D4}" type="presOf" srcId="{EB8EC5A2-3B29-4626-81F1-45EFA7E3A7A0}" destId="{C224C230-6732-49E6-960D-5296E063BCC5}" srcOrd="0" destOrd="0" presId="urn:microsoft.com/office/officeart/2005/8/layout/process1"/>
    <dgm:cxn modelId="{981625A1-6FB1-485F-B19D-115DD68F4A88}" type="presOf" srcId="{D1518B2B-26A2-4C99-AFBA-26D2DA2E6E85}" destId="{A471EEF8-F68F-41E4-9FD6-7630E3348EFD}" srcOrd="0" destOrd="0" presId="urn:microsoft.com/office/officeart/2005/8/layout/process1"/>
    <dgm:cxn modelId="{587A331E-D1E3-43C1-96A9-1D99A505E170}" type="presOf" srcId="{4BDC968C-F306-4581-B1FB-1354339922D5}" destId="{EE3093DA-84DD-414D-BD03-E89761D92361}" srcOrd="0" destOrd="0" presId="urn:microsoft.com/office/officeart/2005/8/layout/process1"/>
    <dgm:cxn modelId="{CEC6C0A7-6668-44C8-8C1E-4B8E2335407B}" type="presOf" srcId="{B48685F8-5348-492E-92A2-1E0A7CD2E973}" destId="{FBBA7A60-7248-457A-9800-5B791265894F}" srcOrd="0" destOrd="0" presId="urn:microsoft.com/office/officeart/2005/8/layout/process1"/>
    <dgm:cxn modelId="{C223DD46-FE9E-489B-9855-BA412E5886E6}" srcId="{29EA7A6F-9DC1-4D58-88CC-BCBEFD4ACA5C}" destId="{8A260487-54F4-44E5-AEF9-2677346DE205}" srcOrd="0" destOrd="0" parTransId="{395BD6B6-02FF-40A2-8C65-54DC42C06BFD}" sibTransId="{3898EDC7-93E6-4829-A33B-F1324B1276D4}"/>
    <dgm:cxn modelId="{C04A917E-1983-4D30-BDEA-1D75581B6CCD}" type="presOf" srcId="{AF09AFF2-DD32-4CD4-994E-863A108DDB9C}" destId="{70D4A748-6504-4D52-A517-BE18FFED51D5}" srcOrd="1" destOrd="0" presId="urn:microsoft.com/office/officeart/2005/8/layout/process1"/>
    <dgm:cxn modelId="{77817958-8138-4874-AF7C-57E05FA77A38}" type="presOf" srcId="{6F653475-4D5D-4534-8572-39C3E1EDC5C2}" destId="{A0A005E4-C0CE-4C7F-98BD-C2A95E5D099E}" srcOrd="1" destOrd="0" presId="urn:microsoft.com/office/officeart/2005/8/layout/process1"/>
    <dgm:cxn modelId="{8EC49E5B-1A65-462B-A184-B728C6411E36}" srcId="{29EA7A6F-9DC1-4D58-88CC-BCBEFD4ACA5C}" destId="{A8330416-8535-4C6C-921D-724796905848}" srcOrd="4" destOrd="0" parTransId="{26D32BDB-90B2-4C06-A52F-13A6411DEF1D}" sibTransId="{EB8EC5A2-3B29-4626-81F1-45EFA7E3A7A0}"/>
    <dgm:cxn modelId="{9B796634-1607-40B5-912C-2BAEA18EBABA}" srcId="{29EA7A6F-9DC1-4D58-88CC-BCBEFD4ACA5C}" destId="{4BDC968C-F306-4581-B1FB-1354339922D5}" srcOrd="2" destOrd="0" parTransId="{C841C154-DFB7-4B3D-B494-D8B11F554060}" sibTransId="{AF09AFF2-DD32-4CD4-994E-863A108DDB9C}"/>
    <dgm:cxn modelId="{F022D623-0BE3-4DA6-BBF2-16A915BE19F6}" type="presOf" srcId="{8A260487-54F4-44E5-AEF9-2677346DE205}" destId="{4756C204-8487-4718-B9F8-FDC18D1E8D9F}" srcOrd="0" destOrd="0" presId="urn:microsoft.com/office/officeart/2005/8/layout/process1"/>
    <dgm:cxn modelId="{7CFA65A2-14EC-44FD-B5EB-31C40BC189DF}" type="presOf" srcId="{AF09AFF2-DD32-4CD4-994E-863A108DDB9C}" destId="{D7D0172D-3BC7-463F-ABFD-05AD624CAF78}" srcOrd="0" destOrd="0" presId="urn:microsoft.com/office/officeart/2005/8/layout/process1"/>
    <dgm:cxn modelId="{0D3000E4-8317-410D-986D-F7997C12BC73}" type="presOf" srcId="{A9766C67-A4F7-4CF7-983A-B8208882E0D0}" destId="{9AD9CB14-030B-4CEA-9527-43B7BE74F7A7}" srcOrd="0" destOrd="0" presId="urn:microsoft.com/office/officeart/2005/8/layout/process1"/>
    <dgm:cxn modelId="{5BBA5A74-355A-4B4C-A71A-F6CEFD6E0098}" type="presOf" srcId="{29EA7A6F-9DC1-4D58-88CC-BCBEFD4ACA5C}" destId="{F863F63B-AC7C-4AB5-9462-521968679984}" srcOrd="0" destOrd="0" presId="urn:microsoft.com/office/officeart/2005/8/layout/process1"/>
    <dgm:cxn modelId="{B0C4F08D-BF19-412F-881C-D217514A3256}" type="presOf" srcId="{6F653475-4D5D-4534-8572-39C3E1EDC5C2}" destId="{93922680-5363-4FB1-A0E7-F20A49D59F2C}" srcOrd="0" destOrd="0" presId="urn:microsoft.com/office/officeart/2005/8/layout/process1"/>
    <dgm:cxn modelId="{9A9167E6-FCA4-4BE2-8AC7-74429F3D5947}" type="presOf" srcId="{A8330416-8535-4C6C-921D-724796905848}" destId="{998908A1-A33F-4134-B799-BCE44663D911}" srcOrd="0" destOrd="0" presId="urn:microsoft.com/office/officeart/2005/8/layout/process1"/>
    <dgm:cxn modelId="{B8F54E5A-B4F7-474E-9E14-AB66A64E4722}" type="presParOf" srcId="{F863F63B-AC7C-4AB5-9462-521968679984}" destId="{4756C204-8487-4718-B9F8-FDC18D1E8D9F}" srcOrd="0" destOrd="0" presId="urn:microsoft.com/office/officeart/2005/8/layout/process1"/>
    <dgm:cxn modelId="{25571E2A-D4A9-4785-AE21-D1EA8B19F7F2}" type="presParOf" srcId="{F863F63B-AC7C-4AB5-9462-521968679984}" destId="{CEA3566B-2826-4FE1-B0E2-A598C4D22302}" srcOrd="1" destOrd="0" presId="urn:microsoft.com/office/officeart/2005/8/layout/process1"/>
    <dgm:cxn modelId="{252EBB5E-5108-4629-8F82-F5E036FC1563}" type="presParOf" srcId="{CEA3566B-2826-4FE1-B0E2-A598C4D22302}" destId="{CCE7DAEC-0767-4F2D-9070-BF39FC0CC7B2}" srcOrd="0" destOrd="0" presId="urn:microsoft.com/office/officeart/2005/8/layout/process1"/>
    <dgm:cxn modelId="{F9B464CF-FCA2-4022-A6BD-B3153E5C09C0}" type="presParOf" srcId="{F863F63B-AC7C-4AB5-9462-521968679984}" destId="{A471EEF8-F68F-41E4-9FD6-7630E3348EFD}" srcOrd="2" destOrd="0" presId="urn:microsoft.com/office/officeart/2005/8/layout/process1"/>
    <dgm:cxn modelId="{86710B6C-7E26-4F0A-95C2-1F22DC4544E8}" type="presParOf" srcId="{F863F63B-AC7C-4AB5-9462-521968679984}" destId="{6E02D4FE-694A-4986-976B-ACEDBB19F542}" srcOrd="3" destOrd="0" presId="urn:microsoft.com/office/officeart/2005/8/layout/process1"/>
    <dgm:cxn modelId="{AD56161D-BF70-4013-ACC9-9263EF758E02}" type="presParOf" srcId="{6E02D4FE-694A-4986-976B-ACEDBB19F542}" destId="{CB40CE83-F552-4B92-928C-78CAABBD586A}" srcOrd="0" destOrd="0" presId="urn:microsoft.com/office/officeart/2005/8/layout/process1"/>
    <dgm:cxn modelId="{101F511D-F959-40C0-A8F3-D809890858A7}" type="presParOf" srcId="{F863F63B-AC7C-4AB5-9462-521968679984}" destId="{EE3093DA-84DD-414D-BD03-E89761D92361}" srcOrd="4" destOrd="0" presId="urn:microsoft.com/office/officeart/2005/8/layout/process1"/>
    <dgm:cxn modelId="{FA160233-6208-45A4-9868-88FA5000A0A9}" type="presParOf" srcId="{F863F63B-AC7C-4AB5-9462-521968679984}" destId="{D7D0172D-3BC7-463F-ABFD-05AD624CAF78}" srcOrd="5" destOrd="0" presId="urn:microsoft.com/office/officeart/2005/8/layout/process1"/>
    <dgm:cxn modelId="{DC117F49-12BA-46C7-8DE1-E4A747734FD5}" type="presParOf" srcId="{D7D0172D-3BC7-463F-ABFD-05AD624CAF78}" destId="{70D4A748-6504-4D52-A517-BE18FFED51D5}" srcOrd="0" destOrd="0" presId="urn:microsoft.com/office/officeart/2005/8/layout/process1"/>
    <dgm:cxn modelId="{665FD5E4-3EF2-4D59-AEA1-BF37596160D3}" type="presParOf" srcId="{F863F63B-AC7C-4AB5-9462-521968679984}" destId="{FBBA7A60-7248-457A-9800-5B791265894F}" srcOrd="6" destOrd="0" presId="urn:microsoft.com/office/officeart/2005/8/layout/process1"/>
    <dgm:cxn modelId="{4F474587-0396-4E45-972E-D86F5F13D517}" type="presParOf" srcId="{F863F63B-AC7C-4AB5-9462-521968679984}" destId="{93922680-5363-4FB1-A0E7-F20A49D59F2C}" srcOrd="7" destOrd="0" presId="urn:microsoft.com/office/officeart/2005/8/layout/process1"/>
    <dgm:cxn modelId="{E04E5927-059C-48A4-88BE-2135907152DB}" type="presParOf" srcId="{93922680-5363-4FB1-A0E7-F20A49D59F2C}" destId="{A0A005E4-C0CE-4C7F-98BD-C2A95E5D099E}" srcOrd="0" destOrd="0" presId="urn:microsoft.com/office/officeart/2005/8/layout/process1"/>
    <dgm:cxn modelId="{A3CF7468-5B42-454D-AC29-3010C5CC3F3F}" type="presParOf" srcId="{F863F63B-AC7C-4AB5-9462-521968679984}" destId="{998908A1-A33F-4134-B799-BCE44663D911}" srcOrd="8" destOrd="0" presId="urn:microsoft.com/office/officeart/2005/8/layout/process1"/>
    <dgm:cxn modelId="{348CB2DA-44AB-440F-AF4B-2229D23EC4CC}" type="presParOf" srcId="{F863F63B-AC7C-4AB5-9462-521968679984}" destId="{C224C230-6732-49E6-960D-5296E063BCC5}" srcOrd="9" destOrd="0" presId="urn:microsoft.com/office/officeart/2005/8/layout/process1"/>
    <dgm:cxn modelId="{75A05F13-5C35-4270-A6FE-E4B854930AD2}" type="presParOf" srcId="{C224C230-6732-49E6-960D-5296E063BCC5}" destId="{26413376-B5FE-4EB4-ADCF-F373C5C8B6ED}" srcOrd="0" destOrd="0" presId="urn:microsoft.com/office/officeart/2005/8/layout/process1"/>
    <dgm:cxn modelId="{4537C045-E04F-4A6A-9D94-6F2FFAA1E8CD}" type="presParOf" srcId="{F863F63B-AC7C-4AB5-9462-521968679984}" destId="{9AD9CB14-030B-4CEA-9527-43B7BE74F7A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FE090-93FC-4989-9E0A-71DA4E8F6177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CEEC5FF1-0269-4016-B7E5-592A2D140339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sz="1800" dirty="0"/>
            <a:t>Financial Earnings Report Event</a:t>
          </a:r>
        </a:p>
      </dgm:t>
    </dgm:pt>
    <dgm:pt modelId="{2FE74630-0024-4CFD-A435-463930D35AA7}" type="parTrans" cxnId="{24BB7C40-76E3-4364-AC1C-9F0339BACCE3}">
      <dgm:prSet/>
      <dgm:spPr/>
      <dgm:t>
        <a:bodyPr/>
        <a:lstStyle/>
        <a:p>
          <a:endParaRPr lang="en-US"/>
        </a:p>
      </dgm:t>
    </dgm:pt>
    <dgm:pt modelId="{A75961DA-4DF8-4241-826B-52192455AB2E}" type="sibTrans" cxnId="{24BB7C40-76E3-4364-AC1C-9F0339BACCE3}">
      <dgm:prSet/>
      <dgm:spPr/>
      <dgm:t>
        <a:bodyPr/>
        <a:lstStyle/>
        <a:p>
          <a:endParaRPr lang="en-US"/>
        </a:p>
      </dgm:t>
    </dgm:pt>
    <dgm:pt modelId="{BEC2B582-AB24-4BBF-BABB-99F1AE2EF8AA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/>
        <a:lstStyle/>
        <a:p>
          <a:r>
            <a:rPr lang="en-US" sz="1800" dirty="0"/>
            <a:t>Stock Market Event</a:t>
          </a:r>
        </a:p>
      </dgm:t>
    </dgm:pt>
    <dgm:pt modelId="{AE205462-6CC1-4D47-BA4E-B664F52D83A2}" type="parTrans" cxnId="{84C1A061-88B3-4510-B4C8-182830D3A719}">
      <dgm:prSet/>
      <dgm:spPr/>
      <dgm:t>
        <a:bodyPr/>
        <a:lstStyle/>
        <a:p>
          <a:endParaRPr lang="en-US"/>
        </a:p>
      </dgm:t>
    </dgm:pt>
    <dgm:pt modelId="{D819E306-E1D2-4717-B705-D18DA46C4EE8}" type="sibTrans" cxnId="{84C1A061-88B3-4510-B4C8-182830D3A719}">
      <dgm:prSet/>
      <dgm:spPr/>
      <dgm:t>
        <a:bodyPr/>
        <a:lstStyle/>
        <a:p>
          <a:endParaRPr lang="en-US"/>
        </a:p>
      </dgm:t>
    </dgm:pt>
    <dgm:pt modelId="{2BDCA43B-4A86-401D-B474-0DDB6A22372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Environment of Possible Insider Trading</a:t>
          </a:r>
        </a:p>
      </dgm:t>
    </dgm:pt>
    <dgm:pt modelId="{FA617B32-82BA-4D92-85D7-D6313FDC6480}" type="parTrans" cxnId="{C4241673-BB96-4DE6-B987-07238BF2BAA3}">
      <dgm:prSet/>
      <dgm:spPr/>
      <dgm:t>
        <a:bodyPr/>
        <a:lstStyle/>
        <a:p>
          <a:endParaRPr lang="en-US"/>
        </a:p>
      </dgm:t>
    </dgm:pt>
    <dgm:pt modelId="{8354312F-578C-45B6-908C-1B060BA9CBD4}" type="sibTrans" cxnId="{C4241673-BB96-4DE6-B987-07238BF2BAA3}">
      <dgm:prSet/>
      <dgm:spPr/>
      <dgm:t>
        <a:bodyPr/>
        <a:lstStyle/>
        <a:p>
          <a:endParaRPr lang="en-US"/>
        </a:p>
      </dgm:t>
    </dgm:pt>
    <dgm:pt modelId="{3A5ED189-9CFD-4EE6-99F3-DD5BC2858417}" type="pres">
      <dgm:prSet presAssocID="{7A0FE090-93FC-4989-9E0A-71DA4E8F6177}" presName="Name0" presStyleCnt="0">
        <dgm:presLayoutVars>
          <dgm:dir/>
          <dgm:resizeHandles val="exact"/>
        </dgm:presLayoutVars>
      </dgm:prSet>
      <dgm:spPr/>
    </dgm:pt>
    <dgm:pt modelId="{17F38CF5-7376-4211-AFAC-1910FEC8C2AE}" type="pres">
      <dgm:prSet presAssocID="{7A0FE090-93FC-4989-9E0A-71DA4E8F6177}" presName="vNodes" presStyleCnt="0"/>
      <dgm:spPr/>
    </dgm:pt>
    <dgm:pt modelId="{5A1983D3-DCCD-451F-A2F4-837850BF9C7C}" type="pres">
      <dgm:prSet presAssocID="{CEEC5FF1-0269-4016-B7E5-592A2D140339}" presName="node" presStyleLbl="node1" presStyleIdx="0" presStyleCnt="3" custScaleX="40446" custScaleY="38552" custLinFactNeighborX="57651" custLinFactNeighborY="52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5056E-CE99-40B6-9D1D-B4170D53C50A}" type="pres">
      <dgm:prSet presAssocID="{A75961DA-4DF8-4241-826B-52192455AB2E}" presName="spacerT" presStyleCnt="0"/>
      <dgm:spPr/>
    </dgm:pt>
    <dgm:pt modelId="{70CA0953-23BA-44FE-8948-B61D0CEF66D0}" type="pres">
      <dgm:prSet presAssocID="{A75961DA-4DF8-4241-826B-52192455AB2E}" presName="sibTrans" presStyleLbl="sibTrans2D1" presStyleIdx="0" presStyleCnt="2" custScaleX="46747" custScaleY="43511" custLinFactX="2466" custLinFactNeighborX="100000" custLinFactNeighborY="7156"/>
      <dgm:spPr/>
      <dgm:t>
        <a:bodyPr/>
        <a:lstStyle/>
        <a:p>
          <a:endParaRPr lang="en-US"/>
        </a:p>
      </dgm:t>
    </dgm:pt>
    <dgm:pt modelId="{E8C47745-52F8-48F3-B37D-AD20B0D6AD1F}" type="pres">
      <dgm:prSet presAssocID="{A75961DA-4DF8-4241-826B-52192455AB2E}" presName="spacerB" presStyleCnt="0"/>
      <dgm:spPr/>
    </dgm:pt>
    <dgm:pt modelId="{B6D8115C-0D9C-48D4-888D-9726FEC62C5A}" type="pres">
      <dgm:prSet presAssocID="{BEC2B582-AB24-4BBF-BABB-99F1AE2EF8AA}" presName="node" presStyleLbl="node1" presStyleIdx="1" presStyleCnt="3" custScaleX="36511" custScaleY="35367" custLinFactNeighborX="59786" custLinFactNeighborY="-569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2D6BC-557C-4C9B-85A9-813D3B7C6FB0}" type="pres">
      <dgm:prSet presAssocID="{7A0FE090-93FC-4989-9E0A-71DA4E8F6177}" presName="sibTransLast" presStyleLbl="sibTrans2D1" presStyleIdx="1" presStyleCnt="2" custAng="21504527" custScaleX="82145" custScaleY="62159" custLinFactNeighborX="-2171" custLinFactNeighborY="5248"/>
      <dgm:spPr/>
      <dgm:t>
        <a:bodyPr/>
        <a:lstStyle/>
        <a:p>
          <a:endParaRPr lang="en-US"/>
        </a:p>
      </dgm:t>
    </dgm:pt>
    <dgm:pt modelId="{C1779657-EDA2-4E13-A2CF-8067D56DCCA7}" type="pres">
      <dgm:prSet presAssocID="{7A0FE090-93FC-4989-9E0A-71DA4E8F617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EF9F918-7E6E-429A-A2F3-D7AD1F6F5A7A}" type="pres">
      <dgm:prSet presAssocID="{7A0FE090-93FC-4989-9E0A-71DA4E8F6177}" presName="lastNode" presStyleLbl="node1" presStyleIdx="2" presStyleCnt="3" custScaleX="23555" custScaleY="22105" custLinFactNeighborX="28147" custLinFactNeighborY="1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AD2E2A-3077-0044-9AAA-B507FDFF343F}" type="presOf" srcId="{A75961DA-4DF8-4241-826B-52192455AB2E}" destId="{70CA0953-23BA-44FE-8948-B61D0CEF66D0}" srcOrd="0" destOrd="0" presId="urn:microsoft.com/office/officeart/2005/8/layout/equation2"/>
    <dgm:cxn modelId="{3A9DF218-1AF9-C549-9024-BE89C198CE7C}" type="presOf" srcId="{D819E306-E1D2-4717-B705-D18DA46C4EE8}" destId="{B5B2D6BC-557C-4C9B-85A9-813D3B7C6FB0}" srcOrd="0" destOrd="0" presId="urn:microsoft.com/office/officeart/2005/8/layout/equation2"/>
    <dgm:cxn modelId="{A2A28B74-7754-3D43-8FAB-DF4AF0FA6B58}" type="presOf" srcId="{D819E306-E1D2-4717-B705-D18DA46C4EE8}" destId="{C1779657-EDA2-4E13-A2CF-8067D56DCCA7}" srcOrd="1" destOrd="0" presId="urn:microsoft.com/office/officeart/2005/8/layout/equation2"/>
    <dgm:cxn modelId="{BD014390-B3C8-8A45-B8E0-C279EA03CADB}" type="presOf" srcId="{CEEC5FF1-0269-4016-B7E5-592A2D140339}" destId="{5A1983D3-DCCD-451F-A2F4-837850BF9C7C}" srcOrd="0" destOrd="0" presId="urn:microsoft.com/office/officeart/2005/8/layout/equation2"/>
    <dgm:cxn modelId="{84C1A061-88B3-4510-B4C8-182830D3A719}" srcId="{7A0FE090-93FC-4989-9E0A-71DA4E8F6177}" destId="{BEC2B582-AB24-4BBF-BABB-99F1AE2EF8AA}" srcOrd="1" destOrd="0" parTransId="{AE205462-6CC1-4D47-BA4E-B664F52D83A2}" sibTransId="{D819E306-E1D2-4717-B705-D18DA46C4EE8}"/>
    <dgm:cxn modelId="{AD0F2221-5F6E-DC43-BE2F-DAB9F4A3AA3A}" type="presOf" srcId="{2BDCA43B-4A86-401D-B474-0DDB6A22372E}" destId="{4EF9F918-7E6E-429A-A2F3-D7AD1F6F5A7A}" srcOrd="0" destOrd="0" presId="urn:microsoft.com/office/officeart/2005/8/layout/equation2"/>
    <dgm:cxn modelId="{99F0C1C2-CB3A-B846-A7E2-E338512B133C}" type="presOf" srcId="{7A0FE090-93FC-4989-9E0A-71DA4E8F6177}" destId="{3A5ED189-9CFD-4EE6-99F3-DD5BC2858417}" srcOrd="0" destOrd="0" presId="urn:microsoft.com/office/officeart/2005/8/layout/equation2"/>
    <dgm:cxn modelId="{24BB7C40-76E3-4364-AC1C-9F0339BACCE3}" srcId="{7A0FE090-93FC-4989-9E0A-71DA4E8F6177}" destId="{CEEC5FF1-0269-4016-B7E5-592A2D140339}" srcOrd="0" destOrd="0" parTransId="{2FE74630-0024-4CFD-A435-463930D35AA7}" sibTransId="{A75961DA-4DF8-4241-826B-52192455AB2E}"/>
    <dgm:cxn modelId="{C4241673-BB96-4DE6-B987-07238BF2BAA3}" srcId="{7A0FE090-93FC-4989-9E0A-71DA4E8F6177}" destId="{2BDCA43B-4A86-401D-B474-0DDB6A22372E}" srcOrd="2" destOrd="0" parTransId="{FA617B32-82BA-4D92-85D7-D6313FDC6480}" sibTransId="{8354312F-578C-45B6-908C-1B060BA9CBD4}"/>
    <dgm:cxn modelId="{B469C9CB-B986-D841-A4E3-8FD7B857D89B}" type="presOf" srcId="{BEC2B582-AB24-4BBF-BABB-99F1AE2EF8AA}" destId="{B6D8115C-0D9C-48D4-888D-9726FEC62C5A}" srcOrd="0" destOrd="0" presId="urn:microsoft.com/office/officeart/2005/8/layout/equation2"/>
    <dgm:cxn modelId="{F49C05F8-9A9E-BC45-92D8-3DC2392C696C}" type="presParOf" srcId="{3A5ED189-9CFD-4EE6-99F3-DD5BC2858417}" destId="{17F38CF5-7376-4211-AFAC-1910FEC8C2AE}" srcOrd="0" destOrd="0" presId="urn:microsoft.com/office/officeart/2005/8/layout/equation2"/>
    <dgm:cxn modelId="{144A4B0C-C13C-4648-98AA-6983CF8D1956}" type="presParOf" srcId="{17F38CF5-7376-4211-AFAC-1910FEC8C2AE}" destId="{5A1983D3-DCCD-451F-A2F4-837850BF9C7C}" srcOrd="0" destOrd="0" presId="urn:microsoft.com/office/officeart/2005/8/layout/equation2"/>
    <dgm:cxn modelId="{3377BDEE-CFD8-3149-A3DA-8716385F3B5D}" type="presParOf" srcId="{17F38CF5-7376-4211-AFAC-1910FEC8C2AE}" destId="{FB55056E-CE99-40B6-9D1D-B4170D53C50A}" srcOrd="1" destOrd="0" presId="urn:microsoft.com/office/officeart/2005/8/layout/equation2"/>
    <dgm:cxn modelId="{B7094634-5074-EB40-A71F-BC6C43F0EB7C}" type="presParOf" srcId="{17F38CF5-7376-4211-AFAC-1910FEC8C2AE}" destId="{70CA0953-23BA-44FE-8948-B61D0CEF66D0}" srcOrd="2" destOrd="0" presId="urn:microsoft.com/office/officeart/2005/8/layout/equation2"/>
    <dgm:cxn modelId="{E88A8384-96AF-3242-8B2B-D95DA105C897}" type="presParOf" srcId="{17F38CF5-7376-4211-AFAC-1910FEC8C2AE}" destId="{E8C47745-52F8-48F3-B37D-AD20B0D6AD1F}" srcOrd="3" destOrd="0" presId="urn:microsoft.com/office/officeart/2005/8/layout/equation2"/>
    <dgm:cxn modelId="{54AB572F-FAC0-D443-AA24-AF7581245F23}" type="presParOf" srcId="{17F38CF5-7376-4211-AFAC-1910FEC8C2AE}" destId="{B6D8115C-0D9C-48D4-888D-9726FEC62C5A}" srcOrd="4" destOrd="0" presId="urn:microsoft.com/office/officeart/2005/8/layout/equation2"/>
    <dgm:cxn modelId="{04D994F5-2FDC-C04B-BD12-F1F16F03BF8E}" type="presParOf" srcId="{3A5ED189-9CFD-4EE6-99F3-DD5BC2858417}" destId="{B5B2D6BC-557C-4C9B-85A9-813D3B7C6FB0}" srcOrd="1" destOrd="0" presId="urn:microsoft.com/office/officeart/2005/8/layout/equation2"/>
    <dgm:cxn modelId="{BD2576CE-091C-DF48-88DB-6133CBA66B19}" type="presParOf" srcId="{B5B2D6BC-557C-4C9B-85A9-813D3B7C6FB0}" destId="{C1779657-EDA2-4E13-A2CF-8067D56DCCA7}" srcOrd="0" destOrd="0" presId="urn:microsoft.com/office/officeart/2005/8/layout/equation2"/>
    <dgm:cxn modelId="{07E5EB61-7D0D-6140-831F-E7BE76DA9198}" type="presParOf" srcId="{3A5ED189-9CFD-4EE6-99F3-DD5BC2858417}" destId="{4EF9F918-7E6E-429A-A2F3-D7AD1F6F5A7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7D11C-F4B4-41B8-9F34-948C098EC191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DB970-88D2-418D-89FA-D6F836E642D9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ADD11C03-8F01-4F21-AE4D-8A7E1D7C16D4}" type="parTrans" cxnId="{3E2CB04E-8F5F-4CF0-B46A-4BED33CB97DC}">
      <dgm:prSet/>
      <dgm:spPr/>
      <dgm:t>
        <a:bodyPr/>
        <a:lstStyle/>
        <a:p>
          <a:endParaRPr lang="en-US"/>
        </a:p>
      </dgm:t>
    </dgm:pt>
    <dgm:pt modelId="{42563FDC-757D-40F8-AD39-947AAD9B8E83}" type="sibTrans" cxnId="{3E2CB04E-8F5F-4CF0-B46A-4BED33CB97DC}">
      <dgm:prSet/>
      <dgm:spPr/>
      <dgm:t>
        <a:bodyPr/>
        <a:lstStyle/>
        <a:p>
          <a:endParaRPr lang="en-US"/>
        </a:p>
      </dgm:t>
    </dgm:pt>
    <dgm:pt modelId="{E7836930-4A90-43D2-A58F-7A2777D6DDCA}">
      <dgm:prSet phldrT="[Text]"/>
      <dgm:spPr/>
      <dgm:t>
        <a:bodyPr/>
        <a:lstStyle/>
        <a:p>
          <a:r>
            <a:rPr lang="en-US" dirty="0"/>
            <a:t>Assess Data Quality</a:t>
          </a:r>
        </a:p>
      </dgm:t>
    </dgm:pt>
    <dgm:pt modelId="{837A4ACD-08C3-48CE-8F61-75344FA22157}" type="parTrans" cxnId="{8C58FEF8-36E5-4BFE-A412-5A9902B59D07}">
      <dgm:prSet/>
      <dgm:spPr/>
      <dgm:t>
        <a:bodyPr/>
        <a:lstStyle/>
        <a:p>
          <a:endParaRPr lang="en-US"/>
        </a:p>
      </dgm:t>
    </dgm:pt>
    <dgm:pt modelId="{F7200E74-7587-4A5F-B472-37A1B825C819}" type="sibTrans" cxnId="{8C58FEF8-36E5-4BFE-A412-5A9902B59D07}">
      <dgm:prSet/>
      <dgm:spPr/>
      <dgm:t>
        <a:bodyPr/>
        <a:lstStyle/>
        <a:p>
          <a:endParaRPr lang="en-US"/>
        </a:p>
      </dgm:t>
    </dgm:pt>
    <dgm:pt modelId="{C5DA460C-689F-40BA-8FBF-4200E7C893B8}">
      <dgm:prSet phldrT="[Text]"/>
      <dgm:spPr/>
      <dgm:t>
        <a:bodyPr/>
        <a:lstStyle/>
        <a:p>
          <a:r>
            <a:rPr lang="en-US" dirty="0"/>
            <a:t>Aggregate / Reshape data</a:t>
          </a:r>
        </a:p>
      </dgm:t>
    </dgm:pt>
    <dgm:pt modelId="{6394793B-6BCD-460E-89B2-3F125007B5F1}" type="parTrans" cxnId="{34E572A3-4933-4A7E-A5A3-5FBD1393335A}">
      <dgm:prSet/>
      <dgm:spPr/>
      <dgm:t>
        <a:bodyPr/>
        <a:lstStyle/>
        <a:p>
          <a:endParaRPr lang="en-US"/>
        </a:p>
      </dgm:t>
    </dgm:pt>
    <dgm:pt modelId="{D5BAA16C-9850-4FDB-9A42-8E3267D5E062}" type="sibTrans" cxnId="{34E572A3-4933-4A7E-A5A3-5FBD1393335A}">
      <dgm:prSet/>
      <dgm:spPr/>
      <dgm:t>
        <a:bodyPr/>
        <a:lstStyle/>
        <a:p>
          <a:endParaRPr lang="en-US"/>
        </a:p>
      </dgm:t>
    </dgm:pt>
    <dgm:pt modelId="{7D9B9076-8A8F-4261-A9D5-CDBC9F3C7B75}" type="pres">
      <dgm:prSet presAssocID="{9777D11C-F4B4-41B8-9F34-948C098EC1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47AD23-1B51-4CD6-A248-9FC92E49B563}" type="pres">
      <dgm:prSet presAssocID="{B30DB970-88D2-418D-89FA-D6F836E642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EA82D-BFBF-478D-A14B-66FA29C22D44}" type="pres">
      <dgm:prSet presAssocID="{42563FDC-757D-40F8-AD39-947AAD9B8E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78A996B-A79E-4A97-B045-DF9DFEC87156}" type="pres">
      <dgm:prSet presAssocID="{42563FDC-757D-40F8-AD39-947AAD9B8E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8D01446-27F2-436A-9B44-E0C413C57411}" type="pres">
      <dgm:prSet presAssocID="{E7836930-4A90-43D2-A58F-7A2777D6DD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36A3B-D29A-4F58-97CB-AD668280C13D}" type="pres">
      <dgm:prSet presAssocID="{F7200E74-7587-4A5F-B472-37A1B825C81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0C04884-3CD1-4740-A217-2B2DE4E7EE8C}" type="pres">
      <dgm:prSet presAssocID="{F7200E74-7587-4A5F-B472-37A1B825C81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A7EB8F3-5A60-424C-9EB0-788F71466FA1}" type="pres">
      <dgm:prSet presAssocID="{C5DA460C-689F-40BA-8FBF-4200E7C893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F912F-9C1C-4119-B3A8-F960773575C3}" type="pres">
      <dgm:prSet presAssocID="{D5BAA16C-9850-4FDB-9A42-8E3267D5E06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8491D44-FAD9-490F-ADFC-16ECF0F82887}" type="pres">
      <dgm:prSet presAssocID="{D5BAA16C-9850-4FDB-9A42-8E3267D5E06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C58FEF8-36E5-4BFE-A412-5A9902B59D07}" srcId="{9777D11C-F4B4-41B8-9F34-948C098EC191}" destId="{E7836930-4A90-43D2-A58F-7A2777D6DDCA}" srcOrd="1" destOrd="0" parTransId="{837A4ACD-08C3-48CE-8F61-75344FA22157}" sibTransId="{F7200E74-7587-4A5F-B472-37A1B825C819}"/>
    <dgm:cxn modelId="{413D54EA-AB45-471D-AE99-926E00AE7698}" type="presOf" srcId="{9777D11C-F4B4-41B8-9F34-948C098EC191}" destId="{7D9B9076-8A8F-4261-A9D5-CDBC9F3C7B75}" srcOrd="0" destOrd="0" presId="urn:microsoft.com/office/officeart/2005/8/layout/cycle7"/>
    <dgm:cxn modelId="{34E572A3-4933-4A7E-A5A3-5FBD1393335A}" srcId="{9777D11C-F4B4-41B8-9F34-948C098EC191}" destId="{C5DA460C-689F-40BA-8FBF-4200E7C893B8}" srcOrd="2" destOrd="0" parTransId="{6394793B-6BCD-460E-89B2-3F125007B5F1}" sibTransId="{D5BAA16C-9850-4FDB-9A42-8E3267D5E062}"/>
    <dgm:cxn modelId="{3E2CB04E-8F5F-4CF0-B46A-4BED33CB97DC}" srcId="{9777D11C-F4B4-41B8-9F34-948C098EC191}" destId="{B30DB970-88D2-418D-89FA-D6F836E642D9}" srcOrd="0" destOrd="0" parTransId="{ADD11C03-8F01-4F21-AE4D-8A7E1D7C16D4}" sibTransId="{42563FDC-757D-40F8-AD39-947AAD9B8E83}"/>
    <dgm:cxn modelId="{DEA1EF4A-0D87-44C4-A5C5-F2962C51751C}" type="presOf" srcId="{E7836930-4A90-43D2-A58F-7A2777D6DDCA}" destId="{78D01446-27F2-436A-9B44-E0C413C57411}" srcOrd="0" destOrd="0" presId="urn:microsoft.com/office/officeart/2005/8/layout/cycle7"/>
    <dgm:cxn modelId="{BA816C06-2E78-420C-AECE-853AC5A4F2F3}" type="presOf" srcId="{42563FDC-757D-40F8-AD39-947AAD9B8E83}" destId="{B78A996B-A79E-4A97-B045-DF9DFEC87156}" srcOrd="1" destOrd="0" presId="urn:microsoft.com/office/officeart/2005/8/layout/cycle7"/>
    <dgm:cxn modelId="{D0844302-CF4D-4A01-952A-E9A0B820E835}" type="presOf" srcId="{D5BAA16C-9850-4FDB-9A42-8E3267D5E062}" destId="{8ADF912F-9C1C-4119-B3A8-F960773575C3}" srcOrd="0" destOrd="0" presId="urn:microsoft.com/office/officeart/2005/8/layout/cycle7"/>
    <dgm:cxn modelId="{B7799187-664A-46B8-B580-F8F80EBD4BC9}" type="presOf" srcId="{D5BAA16C-9850-4FDB-9A42-8E3267D5E062}" destId="{68491D44-FAD9-490F-ADFC-16ECF0F82887}" srcOrd="1" destOrd="0" presId="urn:microsoft.com/office/officeart/2005/8/layout/cycle7"/>
    <dgm:cxn modelId="{851BF45F-4D49-4DC1-8B9A-CA93A3748C87}" type="presOf" srcId="{F7200E74-7587-4A5F-B472-37A1B825C819}" destId="{5ED36A3B-D29A-4F58-97CB-AD668280C13D}" srcOrd="0" destOrd="0" presId="urn:microsoft.com/office/officeart/2005/8/layout/cycle7"/>
    <dgm:cxn modelId="{ACE1EC1F-1190-4987-9D37-07792C383563}" type="presOf" srcId="{B30DB970-88D2-418D-89FA-D6F836E642D9}" destId="{9847AD23-1B51-4CD6-A248-9FC92E49B563}" srcOrd="0" destOrd="0" presId="urn:microsoft.com/office/officeart/2005/8/layout/cycle7"/>
    <dgm:cxn modelId="{6B5B61F6-DC90-48A0-A186-9072B2B44FB1}" type="presOf" srcId="{C5DA460C-689F-40BA-8FBF-4200E7C893B8}" destId="{9A7EB8F3-5A60-424C-9EB0-788F71466FA1}" srcOrd="0" destOrd="0" presId="urn:microsoft.com/office/officeart/2005/8/layout/cycle7"/>
    <dgm:cxn modelId="{EE23A772-64F4-400E-AC15-CE5EE6ED4C67}" type="presOf" srcId="{42563FDC-757D-40F8-AD39-947AAD9B8E83}" destId="{E93EA82D-BFBF-478D-A14B-66FA29C22D44}" srcOrd="0" destOrd="0" presId="urn:microsoft.com/office/officeart/2005/8/layout/cycle7"/>
    <dgm:cxn modelId="{2FBDEA7E-74C6-4310-81AB-9ED7BF0859FA}" type="presOf" srcId="{F7200E74-7587-4A5F-B472-37A1B825C819}" destId="{10C04884-3CD1-4740-A217-2B2DE4E7EE8C}" srcOrd="1" destOrd="0" presId="urn:microsoft.com/office/officeart/2005/8/layout/cycle7"/>
    <dgm:cxn modelId="{00BECC19-C367-4926-B740-5F4BA69DC1CE}" type="presParOf" srcId="{7D9B9076-8A8F-4261-A9D5-CDBC9F3C7B75}" destId="{9847AD23-1B51-4CD6-A248-9FC92E49B563}" srcOrd="0" destOrd="0" presId="urn:microsoft.com/office/officeart/2005/8/layout/cycle7"/>
    <dgm:cxn modelId="{AC438C20-ECEB-46B7-AC9A-031E9238D04E}" type="presParOf" srcId="{7D9B9076-8A8F-4261-A9D5-CDBC9F3C7B75}" destId="{E93EA82D-BFBF-478D-A14B-66FA29C22D44}" srcOrd="1" destOrd="0" presId="urn:microsoft.com/office/officeart/2005/8/layout/cycle7"/>
    <dgm:cxn modelId="{D826CA8E-89EA-40D6-A67C-C739E2DD488D}" type="presParOf" srcId="{E93EA82D-BFBF-478D-A14B-66FA29C22D44}" destId="{B78A996B-A79E-4A97-B045-DF9DFEC87156}" srcOrd="0" destOrd="0" presId="urn:microsoft.com/office/officeart/2005/8/layout/cycle7"/>
    <dgm:cxn modelId="{44720A10-9AD6-4E57-97D0-5FD1D8A40EBF}" type="presParOf" srcId="{7D9B9076-8A8F-4261-A9D5-CDBC9F3C7B75}" destId="{78D01446-27F2-436A-9B44-E0C413C57411}" srcOrd="2" destOrd="0" presId="urn:microsoft.com/office/officeart/2005/8/layout/cycle7"/>
    <dgm:cxn modelId="{63B7D0DC-4C0D-4919-9D8D-BD9F3BD562C6}" type="presParOf" srcId="{7D9B9076-8A8F-4261-A9D5-CDBC9F3C7B75}" destId="{5ED36A3B-D29A-4F58-97CB-AD668280C13D}" srcOrd="3" destOrd="0" presId="urn:microsoft.com/office/officeart/2005/8/layout/cycle7"/>
    <dgm:cxn modelId="{572E3715-AD1F-48B8-94DF-E388499129F4}" type="presParOf" srcId="{5ED36A3B-D29A-4F58-97CB-AD668280C13D}" destId="{10C04884-3CD1-4740-A217-2B2DE4E7EE8C}" srcOrd="0" destOrd="0" presId="urn:microsoft.com/office/officeart/2005/8/layout/cycle7"/>
    <dgm:cxn modelId="{7DCF776A-E07F-4551-918D-064A1A043454}" type="presParOf" srcId="{7D9B9076-8A8F-4261-A9D5-CDBC9F3C7B75}" destId="{9A7EB8F3-5A60-424C-9EB0-788F71466FA1}" srcOrd="4" destOrd="0" presId="urn:microsoft.com/office/officeart/2005/8/layout/cycle7"/>
    <dgm:cxn modelId="{CB15434A-5F2A-4DCA-ABF6-AAC106CE1916}" type="presParOf" srcId="{7D9B9076-8A8F-4261-A9D5-CDBC9F3C7B75}" destId="{8ADF912F-9C1C-4119-B3A8-F960773575C3}" srcOrd="5" destOrd="0" presId="urn:microsoft.com/office/officeart/2005/8/layout/cycle7"/>
    <dgm:cxn modelId="{31355F0F-9224-4A15-8716-69BD653B8862}" type="presParOf" srcId="{8ADF912F-9C1C-4119-B3A8-F960773575C3}" destId="{68491D44-FAD9-490F-ADFC-16ECF0F8288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9DBAB-D813-DB42-90EB-8C27BC0333BE}" type="doc">
      <dgm:prSet loTypeId="urn:microsoft.com/office/officeart/2005/8/layout/pyramid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78BF8-AA3C-B842-901F-412578402546}">
      <dgm:prSet phldrT="[Text]" custT="1"/>
      <dgm:spPr/>
      <dgm:t>
        <a:bodyPr/>
        <a:lstStyle/>
        <a:p>
          <a:r>
            <a:rPr lang="en-US" sz="1400" dirty="0"/>
            <a:t>45m observations, 32 quarters (2009-2016), 3846 of firms</a:t>
          </a:r>
        </a:p>
      </dgm:t>
    </dgm:pt>
    <dgm:pt modelId="{EA6A1358-D9D2-EC4E-8EEF-5DE0CF6484B1}" type="parTrans" cxnId="{35849310-99D5-7549-9774-6EEB8AC5A623}">
      <dgm:prSet/>
      <dgm:spPr/>
      <dgm:t>
        <a:bodyPr/>
        <a:lstStyle/>
        <a:p>
          <a:endParaRPr lang="en-US"/>
        </a:p>
      </dgm:t>
    </dgm:pt>
    <dgm:pt modelId="{8A414FB5-184F-CB42-A23F-99F01BD37151}" type="sibTrans" cxnId="{35849310-99D5-7549-9774-6EEB8AC5A623}">
      <dgm:prSet/>
      <dgm:spPr/>
      <dgm:t>
        <a:bodyPr/>
        <a:lstStyle/>
        <a:p>
          <a:endParaRPr lang="en-US"/>
        </a:p>
      </dgm:t>
    </dgm:pt>
    <dgm:pt modelId="{BFC66322-9F05-9E41-BDAF-04668AB0D453}">
      <dgm:prSet phldrT="[Text]" custT="1"/>
      <dgm:spPr/>
      <dgm:t>
        <a:bodyPr/>
        <a:lstStyle/>
        <a:p>
          <a:r>
            <a:rPr lang="en-US" sz="1400" dirty="0"/>
            <a:t> 14m observations, recent 8 quarters (2015-2016), 3001 firms</a:t>
          </a:r>
        </a:p>
      </dgm:t>
    </dgm:pt>
    <dgm:pt modelId="{B5B24CBD-9215-714A-9FEE-60BB880D3BD2}" type="parTrans" cxnId="{A7784EF1-7543-EA43-A1ED-7AF89C8C692D}">
      <dgm:prSet/>
      <dgm:spPr/>
      <dgm:t>
        <a:bodyPr/>
        <a:lstStyle/>
        <a:p>
          <a:endParaRPr lang="en-US"/>
        </a:p>
      </dgm:t>
    </dgm:pt>
    <dgm:pt modelId="{9BB539CC-D83B-044D-996C-7F737FA67B53}" type="sibTrans" cxnId="{A7784EF1-7543-EA43-A1ED-7AF89C8C692D}">
      <dgm:prSet/>
      <dgm:spPr/>
      <dgm:t>
        <a:bodyPr/>
        <a:lstStyle/>
        <a:p>
          <a:endParaRPr lang="en-US"/>
        </a:p>
      </dgm:t>
    </dgm:pt>
    <dgm:pt modelId="{89571C84-6673-854E-AD93-56FB1C4FAE02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800000">
            <a:alpha val="81000"/>
          </a:srgbClr>
        </a:solidFill>
      </dgm:spPr>
      <dgm:t>
        <a:bodyPr/>
        <a:lstStyle/>
        <a:p>
          <a:r>
            <a:rPr lang="en-US" sz="1400" dirty="0"/>
            <a:t>8k observations, 135 firms</a:t>
          </a:r>
        </a:p>
      </dgm:t>
    </dgm:pt>
    <dgm:pt modelId="{07ECCB3D-A296-F44F-A55F-AA220F428443}" type="parTrans" cxnId="{352BEFB4-00B2-904C-9CED-0605BDD6F427}">
      <dgm:prSet/>
      <dgm:spPr/>
      <dgm:t>
        <a:bodyPr/>
        <a:lstStyle/>
        <a:p>
          <a:endParaRPr lang="en-US"/>
        </a:p>
      </dgm:t>
    </dgm:pt>
    <dgm:pt modelId="{923BB388-2129-3F4F-9420-94A50080AD23}" type="sibTrans" cxnId="{352BEFB4-00B2-904C-9CED-0605BDD6F427}">
      <dgm:prSet/>
      <dgm:spPr/>
      <dgm:t>
        <a:bodyPr/>
        <a:lstStyle/>
        <a:p>
          <a:endParaRPr lang="en-US"/>
        </a:p>
      </dgm:t>
    </dgm:pt>
    <dgm:pt modelId="{29B93763-E035-F141-B41A-BF410B1BE645}">
      <dgm:prSet phldrT="[Text]" custT="1"/>
      <dgm:spPr/>
      <dgm:t>
        <a:bodyPr/>
        <a:lstStyle/>
        <a:p>
          <a:r>
            <a:rPr lang="en-US" sz="1400" dirty="0"/>
            <a:t>250k observations, </a:t>
          </a:r>
          <a:r>
            <a:rPr lang="en-US" sz="1400" dirty="0">
              <a:solidFill>
                <a:schemeClr val="tx1"/>
              </a:solidFill>
            </a:rPr>
            <a:t>2430 firms</a:t>
          </a:r>
        </a:p>
      </dgm:t>
    </dgm:pt>
    <dgm:pt modelId="{EF5FBC48-3EA9-0A4B-9DB8-403D6BBDD3C7}" type="parTrans" cxnId="{D7B0100A-69A5-FA4A-8E56-F2C7C5BBFC73}">
      <dgm:prSet/>
      <dgm:spPr/>
      <dgm:t>
        <a:bodyPr/>
        <a:lstStyle/>
        <a:p>
          <a:endParaRPr lang="en-US"/>
        </a:p>
      </dgm:t>
    </dgm:pt>
    <dgm:pt modelId="{91ECC327-EBEA-4F46-B5C8-0691A737AD72}" type="sibTrans" cxnId="{D7B0100A-69A5-FA4A-8E56-F2C7C5BBFC73}">
      <dgm:prSet/>
      <dgm:spPr/>
      <dgm:t>
        <a:bodyPr/>
        <a:lstStyle/>
        <a:p>
          <a:endParaRPr lang="en-US"/>
        </a:p>
      </dgm:t>
    </dgm:pt>
    <dgm:pt modelId="{DFEEC14B-EA71-814F-8516-885F06046BC2}" type="pres">
      <dgm:prSet presAssocID="{7EC9DBAB-D813-DB42-90EB-8C27BC0333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A2E86A-36A7-7947-8229-E5FDDEF7E741}" type="pres">
      <dgm:prSet presAssocID="{D7278BF8-AA3C-B842-901F-412578402546}" presName="Name8" presStyleCnt="0"/>
      <dgm:spPr/>
    </dgm:pt>
    <dgm:pt modelId="{E412C05E-B266-DB4C-82F8-AD25B82186B4}" type="pres">
      <dgm:prSet presAssocID="{D7278BF8-AA3C-B842-901F-412578402546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6218B-482C-F448-9A34-FDCB881E8848}" type="pres">
      <dgm:prSet presAssocID="{D7278BF8-AA3C-B842-901F-41257840254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9D7FF-0BE7-B841-83FB-7018BF001AC4}" type="pres">
      <dgm:prSet presAssocID="{BFC66322-9F05-9E41-BDAF-04668AB0D453}" presName="Name8" presStyleCnt="0"/>
      <dgm:spPr/>
    </dgm:pt>
    <dgm:pt modelId="{5238E8DB-F484-E946-9E9C-5905DD8E7910}" type="pres">
      <dgm:prSet presAssocID="{BFC66322-9F05-9E41-BDAF-04668AB0D453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1130-5C48-234C-B2FD-FF4CBA450E88}" type="pres">
      <dgm:prSet presAssocID="{BFC66322-9F05-9E41-BDAF-04668AB0D45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61799-0F79-FD4A-950B-D297E00ACE10}" type="pres">
      <dgm:prSet presAssocID="{29B93763-E035-F141-B41A-BF410B1BE645}" presName="Name8" presStyleCnt="0"/>
      <dgm:spPr/>
    </dgm:pt>
    <dgm:pt modelId="{6B328F54-EEF8-0B4E-AA68-2123798DAE50}" type="pres">
      <dgm:prSet presAssocID="{29B93763-E035-F141-B41A-BF410B1BE645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14995-9D14-E84E-8054-6FA67349B00E}" type="pres">
      <dgm:prSet presAssocID="{29B93763-E035-F141-B41A-BF410B1BE6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C176D-4FCD-FC48-BEDA-AF7CE4A6435B}" type="pres">
      <dgm:prSet presAssocID="{89571C84-6673-854E-AD93-56FB1C4FAE02}" presName="Name8" presStyleCnt="0"/>
      <dgm:spPr/>
    </dgm:pt>
    <dgm:pt modelId="{936CD76F-F7E1-F448-9A00-AB0290065504}" type="pres">
      <dgm:prSet presAssocID="{89571C84-6673-854E-AD93-56FB1C4FAE02}" presName="level" presStyleLbl="node1" presStyleIdx="3" presStyleCnt="4" custScaleX="1691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41B40C-4357-4743-86D2-5A06411FB844}" type="pres">
      <dgm:prSet presAssocID="{89571C84-6673-854E-AD93-56FB1C4FAE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784EF1-7543-EA43-A1ED-7AF89C8C692D}" srcId="{7EC9DBAB-D813-DB42-90EB-8C27BC0333BE}" destId="{BFC66322-9F05-9E41-BDAF-04668AB0D453}" srcOrd="1" destOrd="0" parTransId="{B5B24CBD-9215-714A-9FEE-60BB880D3BD2}" sibTransId="{9BB539CC-D83B-044D-996C-7F737FA67B53}"/>
    <dgm:cxn modelId="{33709F1C-8CB4-2147-9BA0-071050CEBB0F}" type="presOf" srcId="{89571C84-6673-854E-AD93-56FB1C4FAE02}" destId="{936CD76F-F7E1-F448-9A00-AB0290065504}" srcOrd="0" destOrd="0" presId="urn:microsoft.com/office/officeart/2005/8/layout/pyramid3"/>
    <dgm:cxn modelId="{4F306688-46AF-BD4D-8323-3D20403A0D40}" type="presOf" srcId="{29B93763-E035-F141-B41A-BF410B1BE645}" destId="{6B328F54-EEF8-0B4E-AA68-2123798DAE50}" srcOrd="0" destOrd="0" presId="urn:microsoft.com/office/officeart/2005/8/layout/pyramid3"/>
    <dgm:cxn modelId="{352BEFB4-00B2-904C-9CED-0605BDD6F427}" srcId="{7EC9DBAB-D813-DB42-90EB-8C27BC0333BE}" destId="{89571C84-6673-854E-AD93-56FB1C4FAE02}" srcOrd="3" destOrd="0" parTransId="{07ECCB3D-A296-F44F-A55F-AA220F428443}" sibTransId="{923BB388-2129-3F4F-9420-94A50080AD23}"/>
    <dgm:cxn modelId="{88C678A0-4A96-504A-AAEA-E76CEBD1A9DF}" type="presOf" srcId="{D7278BF8-AA3C-B842-901F-412578402546}" destId="{3306218B-482C-F448-9A34-FDCB881E8848}" srcOrd="1" destOrd="0" presId="urn:microsoft.com/office/officeart/2005/8/layout/pyramid3"/>
    <dgm:cxn modelId="{4855FB43-6559-8A46-A8B2-AE9715B034D4}" type="presOf" srcId="{BFC66322-9F05-9E41-BDAF-04668AB0D453}" destId="{5238E8DB-F484-E946-9E9C-5905DD8E7910}" srcOrd="0" destOrd="0" presId="urn:microsoft.com/office/officeart/2005/8/layout/pyramid3"/>
    <dgm:cxn modelId="{08E67FEE-8132-5849-BECE-37CB2D00985B}" type="presOf" srcId="{BFC66322-9F05-9E41-BDAF-04668AB0D453}" destId="{3E901130-5C48-234C-B2FD-FF4CBA450E88}" srcOrd="1" destOrd="0" presId="urn:microsoft.com/office/officeart/2005/8/layout/pyramid3"/>
    <dgm:cxn modelId="{E15B7AA0-A07E-D648-9918-5F25C9B5E42D}" type="presOf" srcId="{29B93763-E035-F141-B41A-BF410B1BE645}" destId="{5F614995-9D14-E84E-8054-6FA67349B00E}" srcOrd="1" destOrd="0" presId="urn:microsoft.com/office/officeart/2005/8/layout/pyramid3"/>
    <dgm:cxn modelId="{BF5A0A63-17AE-804F-A41E-36DC29DF86DB}" type="presOf" srcId="{D7278BF8-AA3C-B842-901F-412578402546}" destId="{E412C05E-B266-DB4C-82F8-AD25B82186B4}" srcOrd="0" destOrd="0" presId="urn:microsoft.com/office/officeart/2005/8/layout/pyramid3"/>
    <dgm:cxn modelId="{2253993D-2F50-8A49-B400-878EAF15CB83}" type="presOf" srcId="{89571C84-6673-854E-AD93-56FB1C4FAE02}" destId="{A741B40C-4357-4743-86D2-5A06411FB844}" srcOrd="1" destOrd="0" presId="urn:microsoft.com/office/officeart/2005/8/layout/pyramid3"/>
    <dgm:cxn modelId="{D7B0100A-69A5-FA4A-8E56-F2C7C5BBFC73}" srcId="{7EC9DBAB-D813-DB42-90EB-8C27BC0333BE}" destId="{29B93763-E035-F141-B41A-BF410B1BE645}" srcOrd="2" destOrd="0" parTransId="{EF5FBC48-3EA9-0A4B-9DB8-403D6BBDD3C7}" sibTransId="{91ECC327-EBEA-4F46-B5C8-0691A737AD72}"/>
    <dgm:cxn modelId="{BC2E5F2E-3025-1042-B1B6-65B12DD1BBF7}" type="presOf" srcId="{7EC9DBAB-D813-DB42-90EB-8C27BC0333BE}" destId="{DFEEC14B-EA71-814F-8516-885F06046BC2}" srcOrd="0" destOrd="0" presId="urn:microsoft.com/office/officeart/2005/8/layout/pyramid3"/>
    <dgm:cxn modelId="{35849310-99D5-7549-9774-6EEB8AC5A623}" srcId="{7EC9DBAB-D813-DB42-90EB-8C27BC0333BE}" destId="{D7278BF8-AA3C-B842-901F-412578402546}" srcOrd="0" destOrd="0" parTransId="{EA6A1358-D9D2-EC4E-8EEF-5DE0CF6484B1}" sibTransId="{8A414FB5-184F-CB42-A23F-99F01BD37151}"/>
    <dgm:cxn modelId="{F204BEC2-5CD9-794C-9A47-1D1A66984CD6}" type="presParOf" srcId="{DFEEC14B-EA71-814F-8516-885F06046BC2}" destId="{4EA2E86A-36A7-7947-8229-E5FDDEF7E741}" srcOrd="0" destOrd="0" presId="urn:microsoft.com/office/officeart/2005/8/layout/pyramid3"/>
    <dgm:cxn modelId="{DCB74951-03E7-5B4D-90D1-BD128ABDC068}" type="presParOf" srcId="{4EA2E86A-36A7-7947-8229-E5FDDEF7E741}" destId="{E412C05E-B266-DB4C-82F8-AD25B82186B4}" srcOrd="0" destOrd="0" presId="urn:microsoft.com/office/officeart/2005/8/layout/pyramid3"/>
    <dgm:cxn modelId="{B3D4396F-8D00-5647-BFF1-3BC2814C294A}" type="presParOf" srcId="{4EA2E86A-36A7-7947-8229-E5FDDEF7E741}" destId="{3306218B-482C-F448-9A34-FDCB881E8848}" srcOrd="1" destOrd="0" presId="urn:microsoft.com/office/officeart/2005/8/layout/pyramid3"/>
    <dgm:cxn modelId="{6AA5CDC4-7BC6-D245-AC29-72D4137D8928}" type="presParOf" srcId="{DFEEC14B-EA71-814F-8516-885F06046BC2}" destId="{2849D7FF-0BE7-B841-83FB-7018BF001AC4}" srcOrd="1" destOrd="0" presId="urn:microsoft.com/office/officeart/2005/8/layout/pyramid3"/>
    <dgm:cxn modelId="{26B875EC-AA91-F24D-8736-8C083A0901B9}" type="presParOf" srcId="{2849D7FF-0BE7-B841-83FB-7018BF001AC4}" destId="{5238E8DB-F484-E946-9E9C-5905DD8E7910}" srcOrd="0" destOrd="0" presId="urn:microsoft.com/office/officeart/2005/8/layout/pyramid3"/>
    <dgm:cxn modelId="{CE423F71-2E6A-D34E-B3FE-5F61B8DA19FD}" type="presParOf" srcId="{2849D7FF-0BE7-B841-83FB-7018BF001AC4}" destId="{3E901130-5C48-234C-B2FD-FF4CBA450E88}" srcOrd="1" destOrd="0" presId="urn:microsoft.com/office/officeart/2005/8/layout/pyramid3"/>
    <dgm:cxn modelId="{6DB88C4A-1440-5D4F-A09F-D9D9E38B21EF}" type="presParOf" srcId="{DFEEC14B-EA71-814F-8516-885F06046BC2}" destId="{CE861799-0F79-FD4A-950B-D297E00ACE10}" srcOrd="2" destOrd="0" presId="urn:microsoft.com/office/officeart/2005/8/layout/pyramid3"/>
    <dgm:cxn modelId="{5BE8AB0D-0125-2844-820B-D2CF2655E1EB}" type="presParOf" srcId="{CE861799-0F79-FD4A-950B-D297E00ACE10}" destId="{6B328F54-EEF8-0B4E-AA68-2123798DAE50}" srcOrd="0" destOrd="0" presId="urn:microsoft.com/office/officeart/2005/8/layout/pyramid3"/>
    <dgm:cxn modelId="{6D79193C-E31A-EF46-8A1D-380552B41BC4}" type="presParOf" srcId="{CE861799-0F79-FD4A-950B-D297E00ACE10}" destId="{5F614995-9D14-E84E-8054-6FA67349B00E}" srcOrd="1" destOrd="0" presId="urn:microsoft.com/office/officeart/2005/8/layout/pyramid3"/>
    <dgm:cxn modelId="{3044E5AA-4DAC-1140-9D52-B1B0C49264DC}" type="presParOf" srcId="{DFEEC14B-EA71-814F-8516-885F06046BC2}" destId="{980C176D-4FCD-FC48-BEDA-AF7CE4A6435B}" srcOrd="3" destOrd="0" presId="urn:microsoft.com/office/officeart/2005/8/layout/pyramid3"/>
    <dgm:cxn modelId="{BB8460EF-F530-B743-900C-2C63FE450B68}" type="presParOf" srcId="{980C176D-4FCD-FC48-BEDA-AF7CE4A6435B}" destId="{936CD76F-F7E1-F448-9A00-AB0290065504}" srcOrd="0" destOrd="0" presId="urn:microsoft.com/office/officeart/2005/8/layout/pyramid3"/>
    <dgm:cxn modelId="{91B10694-0F7C-FA4E-BD09-F4D5063C3BCC}" type="presParOf" srcId="{980C176D-4FCD-FC48-BEDA-AF7CE4A6435B}" destId="{A741B40C-4357-4743-86D2-5A06411FB84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C170D-7E35-4179-867F-680D4AEB44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F483A-7167-4E9B-9184-5564F1F8F149}" type="pres">
      <dgm:prSet presAssocID="{3BFC170D-7E35-4179-867F-680D4AEB44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A0B69753-F2D5-4451-BAEC-6E81DB694611}" type="presOf" srcId="{3BFC170D-7E35-4179-867F-680D4AEB44C3}" destId="{AAFF483A-7167-4E9B-9184-5564F1F8F14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6C204-8487-4718-B9F8-FDC18D1E8D9F}">
      <dsp:nvSpPr>
        <dsp:cNvPr id="0" name=""/>
        <dsp:cNvSpPr/>
      </dsp:nvSpPr>
      <dsp:spPr>
        <a:xfrm>
          <a:off x="0" y="987425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Understand The Problem</a:t>
          </a:r>
        </a:p>
      </dsp:txBody>
      <dsp:txXfrm>
        <a:off x="23099" y="1010524"/>
        <a:ext cx="1268251" cy="742472"/>
      </dsp:txXfrm>
    </dsp:sp>
    <dsp:sp modelId="{CEA3566B-2826-4FE1-B0E2-A598C4D22302}">
      <dsp:nvSpPr>
        <dsp:cNvPr id="0" name=""/>
        <dsp:cNvSpPr/>
      </dsp:nvSpPr>
      <dsp:spPr>
        <a:xfrm>
          <a:off x="1445895" y="1218768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45895" y="1283965"/>
        <a:ext cx="195064" cy="195589"/>
      </dsp:txXfrm>
    </dsp:sp>
    <dsp:sp modelId="{A471EEF8-F68F-41E4-9FD6-7630E3348EFD}">
      <dsp:nvSpPr>
        <dsp:cNvPr id="0" name=""/>
        <dsp:cNvSpPr/>
      </dsp:nvSpPr>
      <dsp:spPr>
        <a:xfrm>
          <a:off x="1840230" y="987425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Prepare Data</a:t>
          </a:r>
        </a:p>
      </dsp:txBody>
      <dsp:txXfrm>
        <a:off x="1863329" y="1010524"/>
        <a:ext cx="1268251" cy="742472"/>
      </dsp:txXfrm>
    </dsp:sp>
    <dsp:sp modelId="{6E02D4FE-694A-4986-976B-ACEDBB19F542}">
      <dsp:nvSpPr>
        <dsp:cNvPr id="0" name=""/>
        <dsp:cNvSpPr/>
      </dsp:nvSpPr>
      <dsp:spPr>
        <a:xfrm>
          <a:off x="3251336" y="1218768"/>
          <a:ext cx="204912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51336" y="1283965"/>
        <a:ext cx="143438" cy="195589"/>
      </dsp:txXfrm>
    </dsp:sp>
    <dsp:sp modelId="{EE3093DA-84DD-414D-BD03-E89761D92361}">
      <dsp:nvSpPr>
        <dsp:cNvPr id="0" name=""/>
        <dsp:cNvSpPr/>
      </dsp:nvSpPr>
      <dsp:spPr>
        <a:xfrm>
          <a:off x="3541307" y="987425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Identify Financial Earning Event</a:t>
          </a:r>
        </a:p>
      </dsp:txBody>
      <dsp:txXfrm>
        <a:off x="3564406" y="1010524"/>
        <a:ext cx="1268251" cy="742472"/>
      </dsp:txXfrm>
    </dsp:sp>
    <dsp:sp modelId="{D7D0172D-3BC7-463F-ABFD-05AD624CAF78}">
      <dsp:nvSpPr>
        <dsp:cNvPr id="0" name=""/>
        <dsp:cNvSpPr/>
      </dsp:nvSpPr>
      <dsp:spPr>
        <a:xfrm>
          <a:off x="5036900" y="1218768"/>
          <a:ext cx="38402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036900" y="1283965"/>
        <a:ext cx="286228" cy="195589"/>
      </dsp:txXfrm>
    </dsp:sp>
    <dsp:sp modelId="{FBBA7A60-7248-457A-9800-5B791265894F}">
      <dsp:nvSpPr>
        <dsp:cNvPr id="0" name=""/>
        <dsp:cNvSpPr/>
      </dsp:nvSpPr>
      <dsp:spPr>
        <a:xfrm>
          <a:off x="5580329" y="987425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Identify Stock Event</a:t>
          </a:r>
        </a:p>
      </dsp:txBody>
      <dsp:txXfrm>
        <a:off x="5603428" y="1010524"/>
        <a:ext cx="1268251" cy="742472"/>
      </dsp:txXfrm>
    </dsp:sp>
    <dsp:sp modelId="{93922680-5363-4FB1-A0E7-F20A49D59F2C}">
      <dsp:nvSpPr>
        <dsp:cNvPr id="0" name=""/>
        <dsp:cNvSpPr/>
      </dsp:nvSpPr>
      <dsp:spPr>
        <a:xfrm>
          <a:off x="7011314" y="1218768"/>
          <a:ext cx="247054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011314" y="1283965"/>
        <a:ext cx="172938" cy="195589"/>
      </dsp:txXfrm>
    </dsp:sp>
    <dsp:sp modelId="{998908A1-A33F-4134-B799-BCE44663D911}">
      <dsp:nvSpPr>
        <dsp:cNvPr id="0" name=""/>
        <dsp:cNvSpPr/>
      </dsp:nvSpPr>
      <dsp:spPr>
        <a:xfrm>
          <a:off x="7360920" y="987425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Results</a:t>
          </a:r>
        </a:p>
      </dsp:txBody>
      <dsp:txXfrm>
        <a:off x="7384019" y="1010524"/>
        <a:ext cx="1268251" cy="742472"/>
      </dsp:txXfrm>
    </dsp:sp>
    <dsp:sp modelId="{C224C230-6732-49E6-960D-5296E063BCC5}">
      <dsp:nvSpPr>
        <dsp:cNvPr id="0" name=""/>
        <dsp:cNvSpPr/>
      </dsp:nvSpPr>
      <dsp:spPr>
        <a:xfrm>
          <a:off x="8806814" y="1218768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806814" y="1283965"/>
        <a:ext cx="195064" cy="195589"/>
      </dsp:txXfrm>
    </dsp:sp>
    <dsp:sp modelId="{9AD9CB14-030B-4CEA-9527-43B7BE74F7A7}">
      <dsp:nvSpPr>
        <dsp:cNvPr id="0" name=""/>
        <dsp:cNvSpPr/>
      </dsp:nvSpPr>
      <dsp:spPr>
        <a:xfrm>
          <a:off x="9201149" y="987425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Improvements and Extensions</a:t>
          </a:r>
        </a:p>
      </dsp:txBody>
      <dsp:txXfrm>
        <a:off x="9224248" y="1010524"/>
        <a:ext cx="1268251" cy="742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983D3-DCCD-451F-A2F4-837850BF9C7C}">
      <dsp:nvSpPr>
        <dsp:cNvPr id="0" name=""/>
        <dsp:cNvSpPr/>
      </dsp:nvSpPr>
      <dsp:spPr>
        <a:xfrm>
          <a:off x="3694962" y="364921"/>
          <a:ext cx="1781818" cy="1698379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Financial Earnings Report Event</a:t>
          </a:r>
        </a:p>
      </dsp:txBody>
      <dsp:txXfrm>
        <a:off x="3955903" y="613643"/>
        <a:ext cx="1259936" cy="1200935"/>
      </dsp:txXfrm>
    </dsp:sp>
    <dsp:sp modelId="{70CA0953-23BA-44FE-8948-B61D0CEF66D0}">
      <dsp:nvSpPr>
        <dsp:cNvPr id="0" name=""/>
        <dsp:cNvSpPr/>
      </dsp:nvSpPr>
      <dsp:spPr>
        <a:xfrm>
          <a:off x="4067028" y="2260050"/>
          <a:ext cx="1194454" cy="11117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225353" y="2685190"/>
        <a:ext cx="877804" cy="261489"/>
      </dsp:txXfrm>
    </dsp:sp>
    <dsp:sp modelId="{B6D8115C-0D9C-48D4-888D-9726FEC62C5A}">
      <dsp:nvSpPr>
        <dsp:cNvPr id="0" name=""/>
        <dsp:cNvSpPr/>
      </dsp:nvSpPr>
      <dsp:spPr>
        <a:xfrm>
          <a:off x="3875694" y="3500102"/>
          <a:ext cx="1608464" cy="155806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Stock Market Event</a:t>
          </a:r>
        </a:p>
      </dsp:txBody>
      <dsp:txXfrm>
        <a:off x="4111248" y="3728275"/>
        <a:ext cx="1137356" cy="1101720"/>
      </dsp:txXfrm>
    </dsp:sp>
    <dsp:sp modelId="{B5B2D6BC-557C-4C9B-85A9-813D3B7C6FB0}">
      <dsp:nvSpPr>
        <dsp:cNvPr id="0" name=""/>
        <dsp:cNvSpPr/>
      </dsp:nvSpPr>
      <dsp:spPr>
        <a:xfrm>
          <a:off x="5770529" y="2350306"/>
          <a:ext cx="436525" cy="1018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5770529" y="2554040"/>
        <a:ext cx="305568" cy="611204"/>
      </dsp:txXfrm>
    </dsp:sp>
    <dsp:sp modelId="{4EF9F918-7E6E-429A-A2F3-D7AD1F6F5A7A}">
      <dsp:nvSpPr>
        <dsp:cNvPr id="0" name=""/>
        <dsp:cNvSpPr/>
      </dsp:nvSpPr>
      <dsp:spPr>
        <a:xfrm>
          <a:off x="6485975" y="1842135"/>
          <a:ext cx="2075395" cy="194763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Environment of Possible Insider Trading</a:t>
          </a:r>
        </a:p>
      </dsp:txBody>
      <dsp:txXfrm>
        <a:off x="6789910" y="2127360"/>
        <a:ext cx="1467525" cy="1377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7AD23-1B51-4CD6-A248-9FC92E49B563}">
      <dsp:nvSpPr>
        <dsp:cNvPr id="0" name=""/>
        <dsp:cNvSpPr/>
      </dsp:nvSpPr>
      <dsp:spPr>
        <a:xfrm>
          <a:off x="3851069" y="821"/>
          <a:ext cx="2249899" cy="112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Clean Data</a:t>
          </a:r>
        </a:p>
      </dsp:txBody>
      <dsp:txXfrm>
        <a:off x="3884018" y="33770"/>
        <a:ext cx="2184001" cy="1059051"/>
      </dsp:txXfrm>
    </dsp:sp>
    <dsp:sp modelId="{E93EA82D-BFBF-478D-A14B-66FA29C22D44}">
      <dsp:nvSpPr>
        <dsp:cNvPr id="0" name=""/>
        <dsp:cNvSpPr/>
      </dsp:nvSpPr>
      <dsp:spPr>
        <a:xfrm rot="3600000">
          <a:off x="5319086" y="1974040"/>
          <a:ext cx="1170174" cy="3937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437206" y="2052786"/>
        <a:ext cx="933934" cy="236240"/>
      </dsp:txXfrm>
    </dsp:sp>
    <dsp:sp modelId="{78D01446-27F2-436A-9B44-E0C413C57411}">
      <dsp:nvSpPr>
        <dsp:cNvPr id="0" name=""/>
        <dsp:cNvSpPr/>
      </dsp:nvSpPr>
      <dsp:spPr>
        <a:xfrm>
          <a:off x="5707377" y="3216041"/>
          <a:ext cx="2249899" cy="112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Assess Data Quality</a:t>
          </a:r>
        </a:p>
      </dsp:txBody>
      <dsp:txXfrm>
        <a:off x="5740326" y="3248990"/>
        <a:ext cx="2184001" cy="1059051"/>
      </dsp:txXfrm>
    </dsp:sp>
    <dsp:sp modelId="{5ED36A3B-D29A-4F58-97CB-AD668280C13D}">
      <dsp:nvSpPr>
        <dsp:cNvPr id="0" name=""/>
        <dsp:cNvSpPr/>
      </dsp:nvSpPr>
      <dsp:spPr>
        <a:xfrm rot="10800000">
          <a:off x="4390931" y="3581650"/>
          <a:ext cx="1170174" cy="3937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509051" y="3660396"/>
        <a:ext cx="933934" cy="236240"/>
      </dsp:txXfrm>
    </dsp:sp>
    <dsp:sp modelId="{9A7EB8F3-5A60-424C-9EB0-788F71466FA1}">
      <dsp:nvSpPr>
        <dsp:cNvPr id="0" name=""/>
        <dsp:cNvSpPr/>
      </dsp:nvSpPr>
      <dsp:spPr>
        <a:xfrm>
          <a:off x="1994760" y="3216041"/>
          <a:ext cx="2249899" cy="112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Aggregate / Reshape data</a:t>
          </a:r>
        </a:p>
      </dsp:txBody>
      <dsp:txXfrm>
        <a:off x="2027709" y="3248990"/>
        <a:ext cx="2184001" cy="1059051"/>
      </dsp:txXfrm>
    </dsp:sp>
    <dsp:sp modelId="{8ADF912F-9C1C-4119-B3A8-F960773575C3}">
      <dsp:nvSpPr>
        <dsp:cNvPr id="0" name=""/>
        <dsp:cNvSpPr/>
      </dsp:nvSpPr>
      <dsp:spPr>
        <a:xfrm rot="18000000">
          <a:off x="3462777" y="1974040"/>
          <a:ext cx="1170174" cy="3937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80897" y="2052786"/>
        <a:ext cx="933934" cy="236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2C05E-B266-DB4C-82F8-AD25B82186B4}">
      <dsp:nvSpPr>
        <dsp:cNvPr id="0" name=""/>
        <dsp:cNvSpPr/>
      </dsp:nvSpPr>
      <dsp:spPr>
        <a:xfrm rot="10800000">
          <a:off x="0" y="0"/>
          <a:ext cx="8229600" cy="830006"/>
        </a:xfrm>
        <a:prstGeom prst="trapezoid">
          <a:avLst>
            <a:gd name="adj" fmla="val 1239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45m observations, 32 quarters (2009-2016), 3846 of firms</a:t>
          </a:r>
        </a:p>
      </dsp:txBody>
      <dsp:txXfrm rot="-10800000">
        <a:off x="1440179" y="0"/>
        <a:ext cx="5349240" cy="830006"/>
      </dsp:txXfrm>
    </dsp:sp>
    <dsp:sp modelId="{5238E8DB-F484-E946-9E9C-5905DD8E7910}">
      <dsp:nvSpPr>
        <dsp:cNvPr id="0" name=""/>
        <dsp:cNvSpPr/>
      </dsp:nvSpPr>
      <dsp:spPr>
        <a:xfrm rot="10800000">
          <a:off x="1028699" y="830005"/>
          <a:ext cx="6172200" cy="830006"/>
        </a:xfrm>
        <a:prstGeom prst="trapezoid">
          <a:avLst>
            <a:gd name="adj" fmla="val 1239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 14m observations, recent 8 quarters (2015-2016), 3001 firms</a:t>
          </a:r>
        </a:p>
      </dsp:txBody>
      <dsp:txXfrm rot="-10800000">
        <a:off x="2108834" y="830005"/>
        <a:ext cx="4011930" cy="830006"/>
      </dsp:txXfrm>
    </dsp:sp>
    <dsp:sp modelId="{6B328F54-EEF8-0B4E-AA68-2123798DAE50}">
      <dsp:nvSpPr>
        <dsp:cNvPr id="0" name=""/>
        <dsp:cNvSpPr/>
      </dsp:nvSpPr>
      <dsp:spPr>
        <a:xfrm rot="10800000">
          <a:off x="2057400" y="1660012"/>
          <a:ext cx="4114800" cy="830006"/>
        </a:xfrm>
        <a:prstGeom prst="trapezoid">
          <a:avLst>
            <a:gd name="adj" fmla="val 1239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250k observations, </a:t>
          </a:r>
          <a:r>
            <a:rPr lang="en-US" sz="1400" kern="1200" dirty="0">
              <a:solidFill>
                <a:schemeClr val="tx1"/>
              </a:solidFill>
            </a:rPr>
            <a:t>2430 firms</a:t>
          </a:r>
        </a:p>
      </dsp:txBody>
      <dsp:txXfrm rot="-10800000">
        <a:off x="2777489" y="1660012"/>
        <a:ext cx="2674620" cy="830006"/>
      </dsp:txXfrm>
    </dsp:sp>
    <dsp:sp modelId="{936CD76F-F7E1-F448-9A00-AB0290065504}">
      <dsp:nvSpPr>
        <dsp:cNvPr id="0" name=""/>
        <dsp:cNvSpPr/>
      </dsp:nvSpPr>
      <dsp:spPr>
        <a:xfrm rot="10800000">
          <a:off x="2374897" y="2490018"/>
          <a:ext cx="3479804" cy="830006"/>
        </a:xfrm>
        <a:prstGeom prst="trapezoid">
          <a:avLst>
            <a:gd name="adj" fmla="val 123939"/>
          </a:avLst>
        </a:prstGeom>
        <a:solidFill>
          <a:srgbClr val="800000">
            <a:alpha val="81000"/>
          </a:srgbClr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8k observations, 135 firms</a:t>
          </a:r>
        </a:p>
      </dsp:txBody>
      <dsp:txXfrm rot="-10800000">
        <a:off x="2374897" y="2490018"/>
        <a:ext cx="3479804" cy="830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0.7619</cdr:x>
      <cdr:y>0.92537</cdr:y>
    </cdr:from>
    <cdr:to>
      <cdr:x>0.97908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08A99FDD-66AE-471B-ADEA-8C80C8616C79}"/>
            </a:ext>
          </a:extLst>
        </cdr:cNvPr>
        <cdr:cNvSpPr txBox="1"/>
      </cdr:nvSpPr>
      <cdr:spPr>
        <a:xfrm xmlns:a="http://schemas.openxmlformats.org/drawingml/2006/main">
          <a:off x="8046720" y="3779520"/>
          <a:ext cx="229362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0.75469</cdr:x>
      <cdr:y>0.92724</cdr:y>
    </cdr:from>
    <cdr:to>
      <cdr:x>0.94156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xmlns="" id="{6ADDC494-AD49-40A1-89ED-FEC70F8BBA58}"/>
            </a:ext>
          </a:extLst>
        </cdr:cNvPr>
        <cdr:cNvSpPr txBox="1"/>
      </cdr:nvSpPr>
      <cdr:spPr>
        <a:xfrm xmlns:a="http://schemas.openxmlformats.org/drawingml/2006/main">
          <a:off x="7970520" y="3787140"/>
          <a:ext cx="1973580" cy="2971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accent2"/>
              </a:solidFill>
            </a:rPr>
            <a:t>Last</a:t>
          </a:r>
          <a:r>
            <a:rPr lang="en-US" sz="1200" b="1" baseline="0" dirty="0">
              <a:solidFill>
                <a:schemeClr val="accent2"/>
              </a:solidFill>
            </a:rPr>
            <a:t> 8 quarters for    make forecast</a:t>
          </a:r>
          <a:endParaRPr lang="en-US" sz="1200" b="1" dirty="0">
            <a:solidFill>
              <a:schemeClr val="accent2"/>
            </a:solidFill>
          </a:endParaRPr>
        </a:p>
      </cdr:txBody>
    </cdr:sp>
  </cdr:relSizeAnchor>
  <cdr:relSizeAnchor xmlns:cdr="http://schemas.openxmlformats.org/drawingml/2006/chartDrawing">
    <cdr:from>
      <cdr:x>0.76555</cdr:x>
      <cdr:y>0.84708</cdr:y>
    </cdr:from>
    <cdr:to>
      <cdr:x>0.982</cdr:x>
      <cdr:y>0.95663</cdr:y>
    </cdr:to>
    <cdr:sp macro="" textlink="">
      <cdr:nvSpPr>
        <cdr:cNvPr id="4" name="Left Brace 3"/>
        <cdr:cNvSpPr/>
      </cdr:nvSpPr>
      <cdr:spPr>
        <a:xfrm xmlns:a="http://schemas.openxmlformats.org/drawingml/2006/main" rot="16200000">
          <a:off x="9004519" y="2540467"/>
          <a:ext cx="447472" cy="2286000"/>
        </a:xfrm>
        <a:prstGeom xmlns:a="http://schemas.openxmlformats.org/drawingml/2006/main" prst="leftBrace">
          <a:avLst>
            <a:gd name="adj1" fmla="val 8333"/>
            <a:gd name="adj2" fmla="val 50889"/>
          </a:avLst>
        </a:prstGeom>
        <a:ln xmlns:a="http://schemas.openxmlformats.org/drawingml/2006/main" w="2540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4BAA-AE67-42C8-A188-1E25884E561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2C98-CD8D-4621-92C6-6ED32CC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F2C98-CD8D-4621-92C6-6ED32CC17B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8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F2C98-CD8D-4621-92C6-6ED32CC17B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F2C98-CD8D-4621-92C6-6ED32CC17B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F2C98-CD8D-4621-92C6-6ED32CC17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F2C98-CD8D-4621-92C6-6ED32CC17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1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F2C98-CD8D-4621-92C6-6ED32CC17B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80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data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F2C98-CD8D-4621-92C6-6ED32CC17B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4A00-EA73-4139-990A-35AA19844847}" type="datetime1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EE-13C0-4666-B532-1AD653748B88}" type="datetime1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3AF1-05E0-4F43-B83E-51917922B671}" type="datetime1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1EA-9A77-4ADB-9B39-D29B59AFAF91}" type="datetime1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5E32-4D23-46CB-8DF8-BE4DE34C3A00}" type="datetime1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232D-0C4A-4E43-9D4F-AABF9405475E}" type="datetime1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3E4C-AD13-4274-9668-7ABF0FAB401F}" type="datetime1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2337-1514-4A71-BAD5-CECEE58C62D6}" type="datetime1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3347-E8E1-4D21-BEFD-C878DE0ED73B}" type="datetime1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19CA-77AA-4390-8515-B21CBDF6241E}" type="datetime1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AE5-66FF-462B-997F-48CB691EC218}" type="datetime1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B4B7-E522-495F-875D-39909A2AB236}" type="datetime1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0696-1463-4D3E-BA52-2AE697E5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637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Insider Trading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Gallegos</a:t>
            </a:r>
          </a:p>
          <a:p>
            <a:r>
              <a:rPr lang="en-US" dirty="0"/>
              <a:t>Muntasir Al Kabir</a:t>
            </a:r>
          </a:p>
          <a:p>
            <a:r>
              <a:rPr lang="en-US" dirty="0"/>
              <a:t>Bear Nash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79" y="473111"/>
            <a:ext cx="4732138" cy="1600200"/>
          </a:xfrm>
          <a:prstGeom prst="rect">
            <a:avLst/>
          </a:prstGeom>
        </p:spPr>
      </p:pic>
      <p:sp>
        <p:nvSpPr>
          <p:cNvPr id="15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16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7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18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19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0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21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pic>
        <p:nvPicPr>
          <p:cNvPr id="2" name="Picture 1" descr="maxresdefa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6" y="1854980"/>
            <a:ext cx="9407704" cy="50030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Identification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2424" y="1788135"/>
            <a:ext cx="25232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Financial Earnings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6968" y="1788135"/>
            <a:ext cx="210545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Stock</a:t>
            </a:r>
            <a:r>
              <a:rPr lang="en-US" dirty="0"/>
              <a:t> </a:t>
            </a:r>
            <a:r>
              <a:rPr lang="en-US" b="1" dirty="0"/>
              <a:t>Market</a:t>
            </a:r>
            <a:r>
              <a:rPr lang="en-US" dirty="0"/>
              <a:t> </a:t>
            </a:r>
            <a:r>
              <a:rPr lang="en-US" b="1" dirty="0"/>
              <a:t>Event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568138" y="4662521"/>
            <a:ext cx="1921645" cy="158759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data from 7 previous quarters to forecast quarter 4, 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0952" y="4378426"/>
            <a:ext cx="1670994" cy="635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Holt Winters Forecast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6254" y="5115728"/>
            <a:ext cx="1668984" cy="635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Bollinger Band Forecast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6254" y="5851037"/>
            <a:ext cx="1702404" cy="635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Forecast</a:t>
            </a:r>
          </a:p>
        </p:txBody>
      </p:sp>
      <p:sp>
        <p:nvSpPr>
          <p:cNvPr id="13" name="Cloud 12"/>
          <p:cNvSpPr/>
          <p:nvPr/>
        </p:nvSpPr>
        <p:spPr>
          <a:xfrm>
            <a:off x="668399" y="2322904"/>
            <a:ext cx="1754545" cy="1634419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 data for 135 firms over 8 quarters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9566" y="4311579"/>
            <a:ext cx="1219827" cy="651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firms identified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98286" y="5099016"/>
            <a:ext cx="1219827" cy="651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firms identified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0296" y="5869744"/>
            <a:ext cx="1219827" cy="651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firms identified</a:t>
            </a:r>
          </a:p>
        </p:txBody>
      </p:sp>
      <p:sp>
        <p:nvSpPr>
          <p:cNvPr id="18" name="Cloud 17"/>
          <p:cNvSpPr/>
          <p:nvPr/>
        </p:nvSpPr>
        <p:spPr>
          <a:xfrm>
            <a:off x="2740432" y="2356328"/>
            <a:ext cx="3743030" cy="15374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Firms with highest proportion of line items outside forecasted range are identified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269957" y="3960636"/>
            <a:ext cx="33420" cy="584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9913" y="4645810"/>
            <a:ext cx="384329" cy="11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56622" y="5489743"/>
            <a:ext cx="384330" cy="4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680798" y="4614383"/>
            <a:ext cx="267359" cy="1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680798" y="5266132"/>
            <a:ext cx="267359" cy="1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16229" y="6137129"/>
            <a:ext cx="267359" cy="1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68570" y="3609695"/>
            <a:ext cx="2155584" cy="140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identified firms with stock market data at time of earnings report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875583" y="2723981"/>
            <a:ext cx="1737836" cy="1654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firms showing unexpected stock price movement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606752" y="5982733"/>
            <a:ext cx="284070" cy="183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16621" y="4228021"/>
            <a:ext cx="618269" cy="16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49782" y="4762791"/>
            <a:ext cx="735239" cy="434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16622" y="5197291"/>
            <a:ext cx="919047" cy="85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374283" y="3676540"/>
            <a:ext cx="434459" cy="350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Cloud 50"/>
          <p:cNvSpPr/>
          <p:nvPr/>
        </p:nvSpPr>
        <p:spPr>
          <a:xfrm>
            <a:off x="8405106" y="5013463"/>
            <a:ext cx="3659480" cy="184453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Metrics</a:t>
            </a:r>
            <a:r>
              <a:rPr lang="en-US" u="sng" dirty="0" smtClean="0"/>
              <a:t>:</a:t>
            </a:r>
            <a:endParaRPr lang="en-US" u="sng" dirty="0"/>
          </a:p>
          <a:p>
            <a:pPr algn="ctr"/>
            <a:r>
              <a:rPr lang="en-US" dirty="0" smtClean="0"/>
              <a:t>Bollinger </a:t>
            </a:r>
            <a:r>
              <a:rPr lang="en-US" dirty="0"/>
              <a:t>Bands</a:t>
            </a:r>
          </a:p>
          <a:p>
            <a:pPr algn="ctr"/>
            <a:r>
              <a:rPr lang="en-US" dirty="0"/>
              <a:t>Moving Averages</a:t>
            </a:r>
          </a:p>
          <a:p>
            <a:pPr algn="ctr"/>
            <a:r>
              <a:rPr lang="en-US" dirty="0"/>
              <a:t>S&amp;P 500 Overlay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0727790" y="4478694"/>
            <a:ext cx="50130" cy="5013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7271" y="3960634"/>
            <a:ext cx="1904935" cy="26571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8310" y="3994059"/>
            <a:ext cx="105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79305" y="3962630"/>
            <a:ext cx="1503897" cy="26571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48675" y="3962632"/>
            <a:ext cx="8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4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Earnings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AEAAQAAAAAAAAeCAAAAJGU2ZDkzYWZhLWUyMjItNGU4Mi04OWMyLTZlMDdlZjZkMDgxY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616"/>
            <a:ext cx="12192000" cy="53873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Financial Earnings Event: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72006"/>
              </p:ext>
            </p:extLst>
          </p:nvPr>
        </p:nvGraphicFramePr>
        <p:xfrm>
          <a:off x="838200" y="1442720"/>
          <a:ext cx="9952038" cy="543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lowchart: Process 11"/>
          <p:cNvSpPr/>
          <p:nvPr/>
        </p:nvSpPr>
        <p:spPr>
          <a:xfrm>
            <a:off x="5614881" y="1342452"/>
            <a:ext cx="1242957" cy="6997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Forecast line items for 135 firms</a:t>
            </a:r>
          </a:p>
        </p:txBody>
      </p:sp>
      <p:sp>
        <p:nvSpPr>
          <p:cNvPr id="13" name="Flowchart: Decision 12"/>
          <p:cNvSpPr/>
          <p:nvPr/>
        </p:nvSpPr>
        <p:spPr>
          <a:xfrm>
            <a:off x="5129955" y="3372542"/>
            <a:ext cx="2234401" cy="15409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Is actual value within forecasted range???</a:t>
            </a:r>
          </a:p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621430" y="2390814"/>
            <a:ext cx="1242957" cy="679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95% confidence interval</a:t>
            </a:r>
          </a:p>
        </p:txBody>
      </p:sp>
      <p:cxnSp>
        <p:nvCxnSpPr>
          <p:cNvPr id="22" name="Straight Connector 21"/>
          <p:cNvCxnSpPr>
            <a:cxnSpLocks/>
            <a:stCxn id="13" idx="1"/>
          </p:cNvCxnSpPr>
          <p:nvPr/>
        </p:nvCxnSpPr>
        <p:spPr>
          <a:xfrm flipH="1">
            <a:off x="3809869" y="4142995"/>
            <a:ext cx="1320086" cy="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7394167" y="4151253"/>
            <a:ext cx="1358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3822905" y="4144463"/>
            <a:ext cx="3674" cy="30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97944" y="3718546"/>
            <a:ext cx="8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84161" y="3741967"/>
            <a:ext cx="8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3220433" y="4562253"/>
            <a:ext cx="1374803" cy="1102962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YES + NO</a:t>
            </a:r>
          </a:p>
        </p:txBody>
      </p:sp>
      <p:sp>
        <p:nvSpPr>
          <p:cNvPr id="35" name="Flowchart: Decision 34"/>
          <p:cNvSpPr/>
          <p:nvPr/>
        </p:nvSpPr>
        <p:spPr>
          <a:xfrm>
            <a:off x="4865309" y="4982051"/>
            <a:ext cx="2119452" cy="1635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Firms with highest ratio are identified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7075305" y="5785928"/>
            <a:ext cx="460885" cy="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7689038" y="5493518"/>
            <a:ext cx="1220098" cy="517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Look to Stock  Market</a:t>
            </a:r>
          </a:p>
        </p:txBody>
      </p:sp>
      <p:cxnSp>
        <p:nvCxnSpPr>
          <p:cNvPr id="43" name="Straight Arrow Connector 42"/>
          <p:cNvCxnSpPr>
            <a:cxnSpLocks/>
            <a:endCxn id="14" idx="0"/>
          </p:cNvCxnSpPr>
          <p:nvPr/>
        </p:nvCxnSpPr>
        <p:spPr>
          <a:xfrm flipH="1">
            <a:off x="6242909" y="2105655"/>
            <a:ext cx="6614" cy="2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4" idx="2"/>
            <a:endCxn id="13" idx="0"/>
          </p:cNvCxnSpPr>
          <p:nvPr/>
        </p:nvCxnSpPr>
        <p:spPr>
          <a:xfrm>
            <a:off x="6242909" y="3070489"/>
            <a:ext cx="4247" cy="3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vision 14"/>
          <p:cNvSpPr/>
          <p:nvPr/>
        </p:nvSpPr>
        <p:spPr>
          <a:xfrm>
            <a:off x="3743028" y="4996752"/>
            <a:ext cx="334199" cy="267385"/>
          </a:xfrm>
          <a:prstGeom prst="mathDivid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993679" y="5648503"/>
            <a:ext cx="16710" cy="601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93677" y="6199983"/>
            <a:ext cx="1169699" cy="16713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loud 45"/>
          <p:cNvSpPr/>
          <p:nvPr/>
        </p:nvSpPr>
        <p:spPr>
          <a:xfrm>
            <a:off x="434458" y="3375733"/>
            <a:ext cx="2422943" cy="2640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Ratio of line items outside of confidence interval to total line items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590043" y="5264136"/>
            <a:ext cx="551428" cy="16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60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61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62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63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64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65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Financial Earning Event: Line Item Forecast Example</a:t>
            </a:r>
          </a:p>
        </p:txBody>
      </p:sp>
      <p:sp>
        <p:nvSpPr>
          <p:cNvPr id="12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13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4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15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16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8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9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1133F0FC-89D1-452C-80A6-D7185E48C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945212"/>
              </p:ext>
            </p:extLst>
          </p:nvPr>
        </p:nvGraphicFramePr>
        <p:xfrm>
          <a:off x="700554" y="1605861"/>
          <a:ext cx="8793642" cy="499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3041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Financial Earning Event: Johnson Controls Example</a:t>
            </a:r>
          </a:p>
        </p:txBody>
      </p:sp>
      <p:sp>
        <p:nvSpPr>
          <p:cNvPr id="13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14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17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18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9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20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pic>
        <p:nvPicPr>
          <p:cNvPr id="4" name="Picture 3" descr="JCI Line Item Foreca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8" y="1387059"/>
            <a:ext cx="10284830" cy="51805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Financial Earning Event: Forecast Results</a:t>
            </a:r>
          </a:p>
        </p:txBody>
      </p:sp>
      <p:sp>
        <p:nvSpPr>
          <p:cNvPr id="12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14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16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17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8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9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pic>
        <p:nvPicPr>
          <p:cNvPr id="4" name="Picture 3" descr="Financial Forecast Summ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25" y="1370347"/>
            <a:ext cx="9190475" cy="53154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Event</a:t>
            </a:r>
          </a:p>
        </p:txBody>
      </p:sp>
      <p:pic>
        <p:nvPicPr>
          <p:cNvPr id="4" name="Picture 3" descr="the-wolf-of-wall-stre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193"/>
            <a:ext cx="12192000" cy="54208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Event: Process</a:t>
            </a:r>
          </a:p>
        </p:txBody>
      </p:sp>
      <p:sp>
        <p:nvSpPr>
          <p:cNvPr id="4" name="Flowchart: Process 11"/>
          <p:cNvSpPr/>
          <p:nvPr/>
        </p:nvSpPr>
        <p:spPr>
          <a:xfrm>
            <a:off x="4913063" y="3509425"/>
            <a:ext cx="1904598" cy="128678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stock market data from Yahoo Finance</a:t>
            </a:r>
          </a:p>
        </p:txBody>
      </p:sp>
      <p:sp>
        <p:nvSpPr>
          <p:cNvPr id="5" name="Flowchart: Process 11"/>
          <p:cNvSpPr/>
          <p:nvPr/>
        </p:nvSpPr>
        <p:spPr>
          <a:xfrm>
            <a:off x="902338" y="1921829"/>
            <a:ext cx="1704415" cy="132021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18 firms identified by three different forecasts of earnings report data</a:t>
            </a:r>
          </a:p>
        </p:txBody>
      </p:sp>
      <p:sp>
        <p:nvSpPr>
          <p:cNvPr id="6" name="Flowchart: Process 11"/>
          <p:cNvSpPr/>
          <p:nvPr/>
        </p:nvSpPr>
        <p:spPr>
          <a:xfrm>
            <a:off x="2907867" y="2896624"/>
            <a:ext cx="1720790" cy="129797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Find exact earnings report date for each firm</a:t>
            </a:r>
          </a:p>
        </p:txBody>
      </p:sp>
      <p:sp>
        <p:nvSpPr>
          <p:cNvPr id="7" name="Flowchart: Process 11"/>
          <p:cNvSpPr/>
          <p:nvPr/>
        </p:nvSpPr>
        <p:spPr>
          <a:xfrm>
            <a:off x="7118777" y="4066432"/>
            <a:ext cx="2188668" cy="462397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Moving </a:t>
            </a:r>
            <a:r>
              <a:rPr lang="en-US" sz="1600" dirty="0" smtClean="0"/>
              <a:t>Average</a:t>
            </a:r>
            <a:endParaRPr lang="en-US" sz="1600" dirty="0"/>
          </a:p>
        </p:txBody>
      </p:sp>
      <p:sp>
        <p:nvSpPr>
          <p:cNvPr id="8" name="Flowchart: Process 11"/>
          <p:cNvSpPr/>
          <p:nvPr/>
        </p:nvSpPr>
        <p:spPr>
          <a:xfrm>
            <a:off x="9794379" y="5071121"/>
            <a:ext cx="1802328" cy="117899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group of firms exhibiting stock market event</a:t>
            </a:r>
          </a:p>
        </p:txBody>
      </p:sp>
      <p:cxnSp>
        <p:nvCxnSpPr>
          <p:cNvPr id="10" name="Elbow Connector 9"/>
          <p:cNvCxnSpPr>
            <a:stCxn id="5" idx="2"/>
            <a:endCxn id="6" idx="1"/>
          </p:cNvCxnSpPr>
          <p:nvPr/>
        </p:nvCxnSpPr>
        <p:spPr>
          <a:xfrm rot="16200000" flipH="1">
            <a:off x="2179421" y="2817165"/>
            <a:ext cx="303570" cy="11533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</p:cNvCxnSpPr>
          <p:nvPr/>
        </p:nvCxnSpPr>
        <p:spPr>
          <a:xfrm rot="16200000" flipH="1">
            <a:off x="4215156" y="3747702"/>
            <a:ext cx="267388" cy="11611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35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36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37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38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9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40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21" name="Flowchart: Process 11"/>
          <p:cNvSpPr/>
          <p:nvPr/>
        </p:nvSpPr>
        <p:spPr>
          <a:xfrm>
            <a:off x="7120788" y="4645809"/>
            <a:ext cx="2203366" cy="48463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Bollinger </a:t>
            </a:r>
            <a:r>
              <a:rPr lang="en-US" sz="1600" dirty="0" smtClean="0"/>
              <a:t>Band</a:t>
            </a:r>
            <a:endParaRPr lang="en-US" sz="1600" dirty="0"/>
          </a:p>
        </p:txBody>
      </p:sp>
      <p:sp>
        <p:nvSpPr>
          <p:cNvPr id="23" name="Flowchart: Process 11"/>
          <p:cNvSpPr/>
          <p:nvPr/>
        </p:nvSpPr>
        <p:spPr>
          <a:xfrm>
            <a:off x="7120786" y="3433388"/>
            <a:ext cx="2169948" cy="51053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S&amp;P 500 Relativity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867791" y="3793521"/>
            <a:ext cx="233939" cy="5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7" idx="1"/>
          </p:cNvCxnSpPr>
          <p:nvPr/>
        </p:nvCxnSpPr>
        <p:spPr>
          <a:xfrm>
            <a:off x="6817661" y="4152819"/>
            <a:ext cx="301116" cy="14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</p:cNvCxnSpPr>
          <p:nvPr/>
        </p:nvCxnSpPr>
        <p:spPr>
          <a:xfrm>
            <a:off x="9290734" y="3688656"/>
            <a:ext cx="985888" cy="13916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3"/>
          </p:cNvCxnSpPr>
          <p:nvPr/>
        </p:nvCxnSpPr>
        <p:spPr>
          <a:xfrm>
            <a:off x="9307445" y="4297631"/>
            <a:ext cx="735237" cy="7659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1" idx="3"/>
            <a:endCxn id="8" idx="1"/>
          </p:cNvCxnSpPr>
          <p:nvPr/>
        </p:nvCxnSpPr>
        <p:spPr>
          <a:xfrm>
            <a:off x="9324154" y="4888127"/>
            <a:ext cx="470225" cy="7724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>
            <a:off x="6851081" y="4662521"/>
            <a:ext cx="269707" cy="225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01472" y="2941231"/>
            <a:ext cx="2406232" cy="228948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86839" y="2991367"/>
            <a:ext cx="103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3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Stock Market Event: Positive Event Example </a:t>
            </a:r>
            <a:r>
              <a:rPr lang="en-US" sz="3200" dirty="0" smtClean="0"/>
              <a:t>(</a:t>
            </a:r>
            <a:r>
              <a:rPr lang="en-US" sz="3200" dirty="0" err="1" smtClean="0"/>
              <a:t>Microsemi</a:t>
            </a:r>
            <a:r>
              <a:rPr lang="en-US" sz="3200" dirty="0" smtClean="0"/>
              <a:t> Corporation)</a:t>
            </a:r>
            <a:endParaRPr lang="en-US" sz="3200" dirty="0"/>
          </a:p>
        </p:txBody>
      </p:sp>
      <p:sp>
        <p:nvSpPr>
          <p:cNvPr id="14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15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6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17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20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21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22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035" y="1587596"/>
            <a:ext cx="790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Bollinger Bands			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54" y="2038808"/>
            <a:ext cx="5380605" cy="4127752"/>
          </a:xfrm>
          <a:prstGeom prst="rect">
            <a:avLst/>
          </a:prstGeom>
        </p:spPr>
      </p:pic>
      <p:pic>
        <p:nvPicPr>
          <p:cNvPr id="8" name="Picture 7" descr="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55519"/>
            <a:ext cx="5430734" cy="41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Presentation</a:t>
            </a:r>
            <a:r>
              <a:rPr lang="en" sz="3200" dirty="0"/>
              <a:t> Overview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072010"/>
              </p:ext>
            </p:extLst>
          </p:nvPr>
        </p:nvGraphicFramePr>
        <p:xfrm>
          <a:off x="838200" y="2631439"/>
          <a:ext cx="10515600" cy="2763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5" name="Straight Connector 24"/>
          <p:cNvCxnSpPr>
            <a:cxnSpLocks/>
          </p:cNvCxnSpPr>
          <p:nvPr/>
        </p:nvCxnSpPr>
        <p:spPr>
          <a:xfrm>
            <a:off x="4363278" y="2951922"/>
            <a:ext cx="0" cy="210788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815471" y="2951922"/>
            <a:ext cx="0" cy="210788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353339" y="2951922"/>
            <a:ext cx="346213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4363278" y="5059811"/>
            <a:ext cx="34521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0809" y="3073386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Events</a:t>
            </a:r>
          </a:p>
        </p:txBody>
      </p:sp>
      <p:sp>
        <p:nvSpPr>
          <p:cNvPr id="38" name="Shape 72"/>
          <p:cNvSpPr txBox="1"/>
          <p:nvPr/>
        </p:nvSpPr>
        <p:spPr>
          <a:xfrm>
            <a:off x="6767531" y="1558342"/>
            <a:ext cx="4992020" cy="74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 Source</a:t>
            </a:r>
            <a:r>
              <a:rPr lang="en-US" dirty="0"/>
              <a:t>s</a:t>
            </a:r>
            <a:r>
              <a:rPr lang="en" dirty="0"/>
              <a:t>: SEC Edgar</a:t>
            </a:r>
            <a:r>
              <a:rPr lang="en-US" dirty="0"/>
              <a:t> Database, Yahoo Finance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Software: R, MS EXCEL,Tableau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Stock Market Event: Positive Event Example </a:t>
            </a:r>
            <a:r>
              <a:rPr lang="en-US" sz="3200" dirty="0" smtClean="0"/>
              <a:t>(</a:t>
            </a:r>
            <a:r>
              <a:rPr lang="en-US" sz="3200" dirty="0" err="1" smtClean="0"/>
              <a:t>Microsemi</a:t>
            </a:r>
            <a:r>
              <a:rPr lang="en-US" sz="3200" dirty="0" smtClean="0"/>
              <a:t> Corporation)</a:t>
            </a:r>
            <a:endParaRPr lang="en-US" sz="3200" dirty="0"/>
          </a:p>
        </p:txBody>
      </p:sp>
      <p:sp>
        <p:nvSpPr>
          <p:cNvPr id="14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15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6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17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20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21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22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338" y="1370346"/>
            <a:ext cx="1921644" cy="36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S&amp;P </a:t>
            </a:r>
            <a:r>
              <a:rPr lang="en-US" dirty="0"/>
              <a:t>500 </a:t>
            </a:r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6" y="1779521"/>
            <a:ext cx="8538787" cy="50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8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Event Summary</a:t>
            </a:r>
          </a:p>
        </p:txBody>
      </p:sp>
      <p:sp>
        <p:nvSpPr>
          <p:cNvPr id="5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6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7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8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9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0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1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pic>
        <p:nvPicPr>
          <p:cNvPr id="12" name="Picture 11" descr="Screen Shot 2017-05-09 at 10.22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7" y="1714500"/>
            <a:ext cx="9123313" cy="3877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2295" y="6077044"/>
            <a:ext cx="5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– Before Earnings Release             A – After Earnings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4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5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6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7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8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9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0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558" y="1854982"/>
            <a:ext cx="1620866" cy="14539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Started with 14m line items and 3001 firms for 8 quarters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40692" y="1854982"/>
            <a:ext cx="1938354" cy="14539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Narrowed to 8k line items and 135 firms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4415" y="1854981"/>
            <a:ext cx="2005196" cy="1453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Identified 18 firms with 3 forecast methods of financial earnings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4415" y="3943925"/>
            <a:ext cx="2005194" cy="14873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 those 18 firms, 6 were identified for the stock market event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87878" y="3943925"/>
            <a:ext cx="2105454" cy="148732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firms exhibit an environment of possible insider trading</a:t>
            </a:r>
          </a:p>
        </p:txBody>
      </p:sp>
      <p:sp>
        <p:nvSpPr>
          <p:cNvPr id="17" name="Cloud 16"/>
          <p:cNvSpPr/>
          <p:nvPr/>
        </p:nvSpPr>
        <p:spPr>
          <a:xfrm>
            <a:off x="1102857" y="3893788"/>
            <a:ext cx="2874112" cy="235633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Challenges with data quality and consistency of reporting between firms</a:t>
            </a:r>
          </a:p>
        </p:txBody>
      </p:sp>
      <p:cxnSp>
        <p:nvCxnSpPr>
          <p:cNvPr id="19" name="Straight Connector 18"/>
          <p:cNvCxnSpPr>
            <a:stCxn id="13" idx="2"/>
          </p:cNvCxnSpPr>
          <p:nvPr/>
        </p:nvCxnSpPr>
        <p:spPr>
          <a:xfrm flipH="1">
            <a:off x="3509090" y="3308886"/>
            <a:ext cx="300779" cy="601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2222424" y="2581934"/>
            <a:ext cx="618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4779046" y="2581934"/>
            <a:ext cx="785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 flipH="1">
            <a:off x="6567012" y="3308886"/>
            <a:ext cx="1" cy="635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1"/>
          </p:cNvCxnSpPr>
          <p:nvPr/>
        </p:nvCxnSpPr>
        <p:spPr>
          <a:xfrm>
            <a:off x="7569609" y="4687589"/>
            <a:ext cx="6182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802880" y="1381760"/>
            <a:ext cx="2507161" cy="226335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JCI was identified by all three methods. MTOR  by two methods</a:t>
            </a:r>
          </a:p>
        </p:txBody>
      </p:sp>
      <p:cxnSp>
        <p:nvCxnSpPr>
          <p:cNvPr id="30" name="Straight Connector 29"/>
          <p:cNvCxnSpPr>
            <a:stCxn id="28" idx="2"/>
            <a:endCxn id="14" idx="3"/>
          </p:cNvCxnSpPr>
          <p:nvPr/>
        </p:nvCxnSpPr>
        <p:spPr>
          <a:xfrm flipH="1">
            <a:off x="7569611" y="2513437"/>
            <a:ext cx="241046" cy="68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10" y="3149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Improvements</a:t>
            </a:r>
            <a:r>
              <a:rPr lang="en-US" sz="3200" b="1" dirty="0"/>
              <a:t> &amp;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Project 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558" y="1520751"/>
            <a:ext cx="5464155" cy="5046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Value line items and determine how they will impact stock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Statistical quality test of financial earnings forecast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Better understand issues in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Double check strange values with actual earnings report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Isolate strange stock market activity and connect with individual trading accounts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Improve stock market event identification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Assess better method for finding report dates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Forecast for larger range of quarters and compare with current 8 quarter method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Find a method allowing use of larger portion of SEC data.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366493" y="2189213"/>
            <a:ext cx="4144068" cy="1186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Arial"/>
              <a:buChar char="•"/>
            </a:pPr>
            <a:r>
              <a:rPr lang="en-US" sz="1600" dirty="0"/>
              <a:t>Add API’s to further analysis</a:t>
            </a:r>
          </a:p>
          <a:p>
            <a:pPr marL="285750" indent="-285750" fontAlgn="base">
              <a:buFont typeface="Arial"/>
              <a:buChar char="•"/>
            </a:pPr>
            <a:r>
              <a:rPr lang="en-US" sz="1600" dirty="0"/>
              <a:t>Automate data import and data cleaning</a:t>
            </a:r>
          </a:p>
          <a:p>
            <a:pPr marL="285750" indent="-285750" fontAlgn="base">
              <a:buFont typeface="Arial"/>
              <a:buChar char="•"/>
            </a:pPr>
            <a:r>
              <a:rPr lang="en-US" sz="1600" dirty="0"/>
              <a:t>Consider another forecasting method to compare against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0300" y="1654443"/>
            <a:ext cx="379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Simplifying and Improving the Process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8503" y="4664517"/>
            <a:ext cx="4144068" cy="190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Arial"/>
              <a:buChar char="•"/>
            </a:pPr>
            <a:endParaRPr lang="en-US" sz="1600" b="1" dirty="0"/>
          </a:p>
          <a:p>
            <a:pPr marL="285750" indent="-285750" fontAlgn="base">
              <a:buFont typeface="Arial"/>
              <a:buChar char="•"/>
            </a:pPr>
            <a:r>
              <a:rPr lang="en-US" sz="1600" b="1" dirty="0"/>
              <a:t>Social media sentiment</a:t>
            </a:r>
          </a:p>
          <a:p>
            <a:pPr marL="285750" indent="-285750" fontAlgn="base">
              <a:buFont typeface="Arial"/>
              <a:buChar char="•"/>
            </a:pPr>
            <a:r>
              <a:rPr lang="en-US" sz="1600" dirty="0"/>
              <a:t>Analyst opinions</a:t>
            </a:r>
          </a:p>
          <a:p>
            <a:pPr marL="285750" indent="-285750" fontAlgn="base">
              <a:buFont typeface="Arial"/>
              <a:buChar char="•"/>
            </a:pPr>
            <a:r>
              <a:rPr lang="en-US" sz="1600" dirty="0"/>
              <a:t>Morning star ratings</a:t>
            </a:r>
          </a:p>
          <a:p>
            <a:pPr marL="285750" indent="-285750" fontAlgn="base">
              <a:buFont typeface="Arial"/>
              <a:buChar char="•"/>
            </a:pPr>
            <a:r>
              <a:rPr lang="en-US" sz="1600" dirty="0"/>
              <a:t>Comparison with industry specifics ETF performance</a:t>
            </a:r>
          </a:p>
          <a:p>
            <a:pPr marL="285750" indent="-285750" fontAlgn="base">
              <a:buFont typeface="Arial"/>
              <a:buChar char="•"/>
            </a:pPr>
            <a:r>
              <a:rPr lang="en-US" sz="1600" b="1" dirty="0"/>
              <a:t>Consider firm size in financial event forecast</a:t>
            </a:r>
          </a:p>
          <a:p>
            <a:pPr marL="285750" indent="-285750" fontAlgn="base">
              <a:buFont typeface="Arial"/>
              <a:buChar char="•"/>
            </a:pP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085020" y="4194599"/>
            <a:ext cx="272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rgbClr val="70AD47"/>
                </a:solidFill>
              </a:rPr>
              <a:t>Incorporating other factors </a:t>
            </a:r>
          </a:p>
        </p:txBody>
      </p:sp>
      <p:sp>
        <p:nvSpPr>
          <p:cNvPr id="9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10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1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12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13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4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5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69" y="1744485"/>
            <a:ext cx="4261039" cy="42610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Recent Data Better Than Old</a:t>
            </a:r>
          </a:p>
        </p:txBody>
      </p:sp>
      <p:pic>
        <p:nvPicPr>
          <p:cNvPr id="5" name="Picture 4" descr="FP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05" y="1803399"/>
            <a:ext cx="8794767" cy="43464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 Data</a:t>
            </a:r>
            <a:r>
              <a:rPr lang="en-US" sz="3200" dirty="0"/>
              <a:t>: Raw Data Example </a:t>
            </a:r>
          </a:p>
        </p:txBody>
      </p:sp>
      <p:pic>
        <p:nvPicPr>
          <p:cNvPr id="4" name="Picture 3" descr="Duplicate Valu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9" y="1777334"/>
            <a:ext cx="10326751" cy="4241911"/>
          </a:xfrm>
          <a:prstGeom prst="rect">
            <a:avLst/>
          </a:prstGeom>
        </p:spPr>
      </p:pic>
      <p:sp>
        <p:nvSpPr>
          <p:cNvPr id="5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6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7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8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9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1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 Data</a:t>
            </a:r>
            <a:r>
              <a:rPr lang="en-US" sz="3200" dirty="0"/>
              <a:t>: Missing Value Example</a:t>
            </a:r>
          </a:p>
        </p:txBody>
      </p:sp>
      <p:pic>
        <p:nvPicPr>
          <p:cNvPr id="4" name="Picture 3" descr="Missing Valu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0" y="1636968"/>
            <a:ext cx="10059392" cy="4329053"/>
          </a:xfrm>
          <a:prstGeom prst="rect">
            <a:avLst/>
          </a:prstGeom>
        </p:spPr>
      </p:pic>
      <p:sp>
        <p:nvSpPr>
          <p:cNvPr id="5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6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7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8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9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1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2557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Statement of Purpose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4018" y="2382315"/>
            <a:ext cx="9281180" cy="1795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Develop a method using the SEC Edgar data base to identify environments in which insider trading can occur</a:t>
            </a:r>
          </a:p>
        </p:txBody>
      </p:sp>
      <p:sp>
        <p:nvSpPr>
          <p:cNvPr id="11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19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0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21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22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3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24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Insider Trading: Statistics </a:t>
            </a:r>
            <a:r>
              <a:rPr lang="en-US" sz="2400" dirty="0"/>
              <a:t>(SEC)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1B4D1665-5C7E-4A16-9078-C27ED9D0DFB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5D4A3673-3530-43B3-AD3B-CD052562682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Layout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79800"/>
              </p:ext>
            </p:extLst>
          </p:nvPr>
        </p:nvGraphicFramePr>
        <p:xfrm>
          <a:off x="1649421" y="1417639"/>
          <a:ext cx="8810850" cy="544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loud 12"/>
          <p:cNvSpPr/>
          <p:nvPr/>
        </p:nvSpPr>
        <p:spPr>
          <a:xfrm>
            <a:off x="1806199" y="1417640"/>
            <a:ext cx="2712236" cy="218874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Identify firms that have earnings reports outside of expected range</a:t>
            </a:r>
          </a:p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18436" y="2265746"/>
            <a:ext cx="724993" cy="17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2198139" y="4233576"/>
            <a:ext cx="2680882" cy="23676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Determine if selected firms also show unexpected movement in stock price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45128" y="5848607"/>
            <a:ext cx="861000" cy="78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9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0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11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12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4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7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Prepare Data from the SEC Edgar Database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37719"/>
              </p:ext>
            </p:extLst>
          </p:nvPr>
        </p:nvGraphicFramePr>
        <p:xfrm>
          <a:off x="746760" y="1500268"/>
          <a:ext cx="9952038" cy="4341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22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3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24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25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6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27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Prepare Data: Full Data Set</a:t>
            </a:r>
          </a:p>
        </p:txBody>
      </p:sp>
      <p:sp>
        <p:nvSpPr>
          <p:cNvPr id="6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7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8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9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10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1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2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4F489A36-4994-4A23-922B-7C20639DD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859343"/>
              </p:ext>
            </p:extLst>
          </p:nvPr>
        </p:nvGraphicFramePr>
        <p:xfrm>
          <a:off x="322470" y="1678203"/>
          <a:ext cx="10561320" cy="408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71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Prepare Data: Line Item Variation Example</a:t>
            </a:r>
          </a:p>
        </p:txBody>
      </p:sp>
      <p:pic>
        <p:nvPicPr>
          <p:cNvPr id="4" name="Picture 3" descr="Line Item 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8" y="1765299"/>
            <a:ext cx="8443522" cy="4434123"/>
          </a:xfrm>
          <a:prstGeom prst="rect">
            <a:avLst/>
          </a:prstGeom>
        </p:spPr>
      </p:pic>
      <p:sp>
        <p:nvSpPr>
          <p:cNvPr id="5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6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7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8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9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11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826"/>
          </a:xfrm>
        </p:spPr>
        <p:txBody>
          <a:bodyPr>
            <a:normAutofit/>
          </a:bodyPr>
          <a:lstStyle/>
          <a:p>
            <a:r>
              <a:rPr lang="en-US" sz="3200" dirty="0"/>
              <a:t>Prepare Data :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938395"/>
              </p:ext>
            </p:extLst>
          </p:nvPr>
        </p:nvGraphicFramePr>
        <p:xfrm>
          <a:off x="2052320" y="1353576"/>
          <a:ext cx="8229600" cy="33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Arrow 9"/>
          <p:cNvSpPr/>
          <p:nvPr/>
        </p:nvSpPr>
        <p:spPr>
          <a:xfrm>
            <a:off x="1938867" y="3371781"/>
            <a:ext cx="2442482" cy="98993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missing values</a:t>
            </a:r>
          </a:p>
        </p:txBody>
      </p:sp>
      <p:sp>
        <p:nvSpPr>
          <p:cNvPr id="14" name="Right Arrow 9"/>
          <p:cNvSpPr/>
          <p:nvPr/>
        </p:nvSpPr>
        <p:spPr>
          <a:xfrm>
            <a:off x="576674" y="1813192"/>
            <a:ext cx="2442482" cy="7929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8 quarters data</a:t>
            </a:r>
          </a:p>
        </p:txBody>
      </p:sp>
      <p:sp>
        <p:nvSpPr>
          <p:cNvPr id="16" name="Right Arrow 9"/>
          <p:cNvSpPr/>
          <p:nvPr/>
        </p:nvSpPr>
        <p:spPr>
          <a:xfrm>
            <a:off x="1483785" y="2640795"/>
            <a:ext cx="2442482" cy="7929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duplicate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23732"/>
              </p:ext>
            </p:extLst>
          </p:nvPr>
        </p:nvGraphicFramePr>
        <p:xfrm>
          <a:off x="292118" y="5445254"/>
          <a:ext cx="11607764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020">
                  <a:extLst>
                    <a:ext uri="{9D8B030D-6E8A-4147-A177-3AD203B41FA5}">
                      <a16:colId xmlns:a16="http://schemas.microsoft.com/office/drawing/2014/main" xmlns="" val="3586911031"/>
                    </a:ext>
                  </a:extLst>
                </a:gridCol>
                <a:gridCol w="429387">
                  <a:extLst>
                    <a:ext uri="{9D8B030D-6E8A-4147-A177-3AD203B41FA5}">
                      <a16:colId xmlns:a16="http://schemas.microsoft.com/office/drawing/2014/main" xmlns="" val="2686705479"/>
                    </a:ext>
                  </a:extLst>
                </a:gridCol>
                <a:gridCol w="458012">
                  <a:extLst>
                    <a:ext uri="{9D8B030D-6E8A-4147-A177-3AD203B41FA5}">
                      <a16:colId xmlns:a16="http://schemas.microsoft.com/office/drawing/2014/main" xmlns="" val="4229145394"/>
                    </a:ext>
                  </a:extLst>
                </a:gridCol>
                <a:gridCol w="3206090">
                  <a:extLst>
                    <a:ext uri="{9D8B030D-6E8A-4147-A177-3AD203B41FA5}">
                      <a16:colId xmlns:a16="http://schemas.microsoft.com/office/drawing/2014/main" xmlns="" val="2130591243"/>
                    </a:ext>
                  </a:extLst>
                </a:gridCol>
                <a:gridCol w="758584">
                  <a:extLst>
                    <a:ext uri="{9D8B030D-6E8A-4147-A177-3AD203B41FA5}">
                      <a16:colId xmlns:a16="http://schemas.microsoft.com/office/drawing/2014/main" xmlns="" val="699296464"/>
                    </a:ext>
                  </a:extLst>
                </a:gridCol>
                <a:gridCol w="758584">
                  <a:extLst>
                    <a:ext uri="{9D8B030D-6E8A-4147-A177-3AD203B41FA5}">
                      <a16:colId xmlns:a16="http://schemas.microsoft.com/office/drawing/2014/main" xmlns="" val="3787868078"/>
                    </a:ext>
                  </a:extLst>
                </a:gridCol>
                <a:gridCol w="758584">
                  <a:extLst>
                    <a:ext uri="{9D8B030D-6E8A-4147-A177-3AD203B41FA5}">
                      <a16:colId xmlns:a16="http://schemas.microsoft.com/office/drawing/2014/main" xmlns="" val="3226474395"/>
                    </a:ext>
                  </a:extLst>
                </a:gridCol>
                <a:gridCol w="731343">
                  <a:extLst>
                    <a:ext uri="{9D8B030D-6E8A-4147-A177-3AD203B41FA5}">
                      <a16:colId xmlns:a16="http://schemas.microsoft.com/office/drawing/2014/main" xmlns="" val="273401483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73717110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xmlns="" val="216837187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xmlns="" val="2847309712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xmlns="" val="229990559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xmlns="" val="339722804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2015Q2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2015Q4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2016Q2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2016Q4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ReportDate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6180565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1047469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ADSW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InterestExpense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3.50E+07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7.10E+07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1.04E+08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18757000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7645000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6.20E+07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9.30E+07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19336000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20161031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24672661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1047469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ADSW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SalesRevenueNet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2.01E+09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6.13E+09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162830000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2390875000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825662000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5.79E+09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8.91E+09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2392175000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20161031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3146742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1047469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ADSW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SellingGeneralAndAdministrativeExpense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3.07E+09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6.13E+09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9.10E+09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536821000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2.00E+09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2.04E+09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1.07E+09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540199000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20161031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18061192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1062993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CashAndCashEquivalentsPeriodIncreaseDecrease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-10204000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3492534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2446491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-803965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-24193000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-1476118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-2011519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275427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20160831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37407602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1062993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Depreciation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76631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106280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23212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20160831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4136946421"/>
                  </a:ext>
                </a:extLst>
              </a:tr>
            </a:tbl>
          </a:graphicData>
        </a:graphic>
      </p:graphicFrame>
      <p:sp>
        <p:nvSpPr>
          <p:cNvPr id="20" name="Flowchart: Process 7"/>
          <p:cNvSpPr>
            <a:spLocks noChangeAspect="1"/>
          </p:cNvSpPr>
          <p:nvPr/>
        </p:nvSpPr>
        <p:spPr>
          <a:xfrm>
            <a:off x="10880035" y="1186201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Problem</a:t>
            </a:r>
          </a:p>
        </p:txBody>
      </p:sp>
      <p:sp>
        <p:nvSpPr>
          <p:cNvPr id="21" name="Flowchart: Process 8"/>
          <p:cNvSpPr>
            <a:spLocks noChangeAspect="1"/>
          </p:cNvSpPr>
          <p:nvPr/>
        </p:nvSpPr>
        <p:spPr>
          <a:xfrm>
            <a:off x="10880035" y="207322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2" name="Flowchart: Process 9"/>
          <p:cNvSpPr>
            <a:spLocks noChangeAspect="1"/>
          </p:cNvSpPr>
          <p:nvPr/>
        </p:nvSpPr>
        <p:spPr>
          <a:xfrm>
            <a:off x="10880035" y="1629712"/>
            <a:ext cx="1280160" cy="3657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23" name="Flowchart: Process 10"/>
          <p:cNvSpPr>
            <a:spLocks noChangeAspect="1"/>
          </p:cNvSpPr>
          <p:nvPr/>
        </p:nvSpPr>
        <p:spPr>
          <a:xfrm>
            <a:off x="10880035" y="2571037"/>
            <a:ext cx="1280160" cy="36576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Earnings Event</a:t>
            </a:r>
          </a:p>
        </p:txBody>
      </p:sp>
      <p:sp>
        <p:nvSpPr>
          <p:cNvPr id="24" name="Flowchart: Process 11"/>
          <p:cNvSpPr>
            <a:spLocks noChangeAspect="1"/>
          </p:cNvSpPr>
          <p:nvPr/>
        </p:nvSpPr>
        <p:spPr>
          <a:xfrm>
            <a:off x="10883790" y="3537483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5" name="Flowchart: Process 13"/>
          <p:cNvSpPr>
            <a:spLocks noChangeAspect="1"/>
          </p:cNvSpPr>
          <p:nvPr/>
        </p:nvSpPr>
        <p:spPr>
          <a:xfrm>
            <a:off x="10874955" y="3030021"/>
            <a:ext cx="1280160" cy="3657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Market Event</a:t>
            </a:r>
          </a:p>
        </p:txBody>
      </p:sp>
      <p:sp>
        <p:nvSpPr>
          <p:cNvPr id="26" name="Flowchart: Process 16"/>
          <p:cNvSpPr>
            <a:spLocks noChangeAspect="1"/>
          </p:cNvSpPr>
          <p:nvPr/>
        </p:nvSpPr>
        <p:spPr>
          <a:xfrm>
            <a:off x="10883790" y="4044945"/>
            <a:ext cx="1280160" cy="365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Improvements and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0696-1463-4D3E-BA52-2AE697E54D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1183</Words>
  <Application>Microsoft Macintosh PowerPoint</Application>
  <PresentationFormat>Custom</PresentationFormat>
  <Paragraphs>401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Insider Trading Problem</vt:lpstr>
      <vt:lpstr>Presentation Overview </vt:lpstr>
      <vt:lpstr>Statement of Purpose</vt:lpstr>
      <vt:lpstr>Insider Trading: Statistics (SEC)</vt:lpstr>
      <vt:lpstr>Problem Layout</vt:lpstr>
      <vt:lpstr>Prepare Data from the SEC Edgar Database</vt:lpstr>
      <vt:lpstr>Prepare Data: Full Data Set</vt:lpstr>
      <vt:lpstr>Prepare Data: Line Item Variation Example</vt:lpstr>
      <vt:lpstr>Prepare Data : Summary</vt:lpstr>
      <vt:lpstr>PowerPoint Presentation</vt:lpstr>
      <vt:lpstr>Event Identification Process</vt:lpstr>
      <vt:lpstr>Financial Earnings Event</vt:lpstr>
      <vt:lpstr>Financial Earnings Event: Process </vt:lpstr>
      <vt:lpstr>Financial Earning Event: Line Item Forecast Example</vt:lpstr>
      <vt:lpstr>Financial Earning Event: Johnson Controls Example</vt:lpstr>
      <vt:lpstr>Financial Earning Event: Forecast Results</vt:lpstr>
      <vt:lpstr>Stock Market Event</vt:lpstr>
      <vt:lpstr>Stock Market Event: Process</vt:lpstr>
      <vt:lpstr>Stock Market Event: Positive Event Example (Microsemi Corporation)</vt:lpstr>
      <vt:lpstr>Stock Market Event: Positive Event Example (Microsemi Corporation)</vt:lpstr>
      <vt:lpstr>Stock Market Event Summary</vt:lpstr>
      <vt:lpstr>Summary</vt:lpstr>
      <vt:lpstr>Improvements &amp; Project Extensions</vt:lpstr>
      <vt:lpstr>Questions</vt:lpstr>
      <vt:lpstr>Recent Data Better Than Old</vt:lpstr>
      <vt:lpstr>SEC Data: Raw Data Example </vt:lpstr>
      <vt:lpstr>SEC Data: Missing Value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Fidelity’s Problem</dc:title>
  <dc:creator>muntasir kabir</dc:creator>
  <cp:lastModifiedBy>Bear Nash</cp:lastModifiedBy>
  <cp:revision>110</cp:revision>
  <dcterms:created xsi:type="dcterms:W3CDTF">2017-04-30T19:01:04Z</dcterms:created>
  <dcterms:modified xsi:type="dcterms:W3CDTF">2017-05-11T22:41:20Z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