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5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7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6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5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2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5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80D6-8AA7-4C26-9E2B-8C50B61DCC04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177697-68AA-4942-9DC4-1C033676224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widgets/i8iw-xf4u" TargetMode="External"/><Relationship Id="rId2" Type="http://schemas.openxmlformats.org/officeDocument/2006/relationships/hyperlink" Target="https://data.cityofnewyork.us/Public-Safety/Incidents-Responded-to-by-Fire-Companies/tm6d-hbz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1EEBF6-27AC-4466-8C7F-E5281C3A6832}"/>
              </a:ext>
            </a:extLst>
          </p:cNvPr>
          <p:cNvSpPr txBox="1"/>
          <p:nvPr/>
        </p:nvSpPr>
        <p:spPr>
          <a:xfrm>
            <a:off x="3685712" y="2644170"/>
            <a:ext cx="4820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NYC Fire Cases</a:t>
            </a:r>
            <a:endParaRPr lang="en-IN" sz="4800" dirty="0">
              <a:latin typeface="Algerian" panose="04020705040A02060702" pitchFamily="82" charset="0"/>
            </a:endParaRPr>
          </a:p>
          <a:p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8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AAF-7CC0-43D7-A64B-49670839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2848"/>
            <a:ext cx="2516739" cy="557614"/>
          </a:xfrm>
        </p:spPr>
        <p:txBody>
          <a:bodyPr>
            <a:normAutofit fontScale="90000"/>
          </a:bodyPr>
          <a:lstStyle/>
          <a:p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7687-2A60-432F-A1A4-9FA038A7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conclude that </a:t>
            </a:r>
          </a:p>
          <a:p>
            <a:r>
              <a:rPr lang="en-IN" dirty="0"/>
              <a:t>Most fire breakouts in NYC are due to food joints.</a:t>
            </a:r>
          </a:p>
          <a:p>
            <a:r>
              <a:rPr lang="en-IN" dirty="0"/>
              <a:t>This include kitchen fires or others due to high density of customers.  </a:t>
            </a:r>
          </a:p>
          <a:p>
            <a:r>
              <a:rPr lang="en-IN" dirty="0"/>
              <a:t>Hence fire department must express its concern for the issue and work for safety of people in the region. </a:t>
            </a:r>
          </a:p>
          <a:p>
            <a:r>
              <a:rPr lang="en-IN" dirty="0"/>
              <a:t>People must be aware about first aids</a:t>
            </a:r>
          </a:p>
          <a:p>
            <a:r>
              <a:rPr lang="en-IN" dirty="0"/>
              <a:t>Emergency equipment must be present in the food joint premises. </a:t>
            </a:r>
          </a:p>
        </p:txBody>
      </p:sp>
    </p:spTree>
    <p:extLst>
      <p:ext uri="{BB962C8B-B14F-4D97-AF65-F5344CB8AC3E}">
        <p14:creationId xmlns:p14="http://schemas.microsoft.com/office/powerpoint/2010/main" val="270145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A635-DC51-4534-A21E-6DAC242C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39524"/>
            <a:ext cx="9603275" cy="1049235"/>
          </a:xfrm>
        </p:spPr>
        <p:txBody>
          <a:bodyPr/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7955-AB72-4FCD-BE7C-A9C51DD5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778673" cy="2387592"/>
          </a:xfrm>
        </p:spPr>
        <p:txBody>
          <a:bodyPr/>
          <a:lstStyle/>
          <a:p>
            <a:r>
              <a:rPr lang="en-IN" dirty="0"/>
              <a:t>Hence, we have concluded that most fire breakouts in NYC are due to food joints. </a:t>
            </a:r>
          </a:p>
          <a:p>
            <a:r>
              <a:rPr lang="en-IN" dirty="0"/>
              <a:t>This include kitchen fires or others due to high density of customers.</a:t>
            </a:r>
          </a:p>
          <a:p>
            <a:r>
              <a:rPr lang="en-IN" dirty="0"/>
              <a:t>Hence fire department must express its concern for the issue and work for safety of people in the region. </a:t>
            </a:r>
          </a:p>
          <a:p>
            <a:r>
              <a:rPr lang="en-IN" dirty="0"/>
              <a:t>This will help tourist and residents for a better lifestyle.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0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95C6-E9E7-4FB1-8C77-6F555546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77381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Introduction to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9681-318E-4D68-AAD8-029BB71E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 tremendous increase in NYC food joints fire reports have also increases.</a:t>
            </a:r>
          </a:p>
          <a:p>
            <a:pPr marL="0" indent="0">
              <a:buNone/>
            </a:pPr>
            <a:r>
              <a:rPr lang="en-US" dirty="0"/>
              <a:t>It is necessary to have a full report of places with high chances of fire.</a:t>
            </a:r>
          </a:p>
          <a:p>
            <a:pPr marL="0" indent="0">
              <a:buNone/>
            </a:pPr>
            <a:r>
              <a:rPr lang="en-US" dirty="0"/>
              <a:t>This will help  fire department to be prepare in case of a </a:t>
            </a:r>
            <a:r>
              <a:rPr lang="en-US" dirty="0" err="1"/>
              <a:t>mishappening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will also keep the citizen and tourists safe.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16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30BC-728A-4268-843B-DF180423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6991085" cy="587136"/>
          </a:xfrm>
        </p:spPr>
        <p:txBody>
          <a:bodyPr/>
          <a:lstStyle/>
          <a:p>
            <a:r>
              <a:rPr lang="en-IN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F17E-03EE-4ABB-8784-A975C766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following dataset were used:</a:t>
            </a:r>
          </a:p>
          <a:p>
            <a:pPr lvl="0"/>
            <a:r>
              <a:rPr lang="en-IN" dirty="0"/>
              <a:t>Fire Department Dataset </a:t>
            </a:r>
            <a:r>
              <a:rPr lang="en-IN" i="1" dirty="0"/>
              <a:t>(To analyse past fire incidents) </a:t>
            </a:r>
            <a:r>
              <a:rPr lang="en-IN" u="sng" dirty="0">
                <a:hlinkClick r:id="rId2"/>
              </a:rPr>
              <a:t>https://data.cityofnewyork.us/Public-Safety/Incidents-Responded-to-by-Fire-Companies/tm6d-hbzd</a:t>
            </a:r>
            <a:endParaRPr lang="en-IN" i="1" dirty="0"/>
          </a:p>
          <a:p>
            <a:pPr lvl="0"/>
            <a:r>
              <a:rPr lang="en-IN" dirty="0"/>
              <a:t>Location Database </a:t>
            </a:r>
            <a:r>
              <a:rPr lang="en-IN" i="1" dirty="0"/>
              <a:t>(to extract Coordinates)          </a:t>
            </a:r>
            <a:r>
              <a:rPr lang="en-IN" dirty="0">
                <a:hlinkClick r:id="rId3"/>
              </a:rPr>
              <a:t>https://data.cityofnewyork.us/widgets/i8iw-xf4u</a:t>
            </a:r>
            <a:endParaRPr lang="en-IN" i="1" dirty="0"/>
          </a:p>
          <a:p>
            <a:pPr lvl="0"/>
            <a:r>
              <a:rPr lang="en-IN" dirty="0"/>
              <a:t>FOURSQUARE </a:t>
            </a:r>
            <a:r>
              <a:rPr lang="en-IN" dirty="0" err="1"/>
              <a:t>api</a:t>
            </a:r>
            <a:r>
              <a:rPr lang="en-IN" dirty="0"/>
              <a:t> </a:t>
            </a:r>
            <a:r>
              <a:rPr lang="en-IN" i="1" dirty="0"/>
              <a:t>(to determine food joints in the proximity of fire effected place)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4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E415-C660-47F2-B39B-272556E8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0334"/>
            <a:ext cx="3377873" cy="562642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82E5-5A00-4BBC-8E66-F19A5BBB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5833"/>
            <a:ext cx="9603275" cy="47046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From fire department dataset we only require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050" b="1" dirty="0">
                <a:latin typeface="Calibri" panose="020F0502020204030204" pitchFamily="34" charset="0"/>
                <a:cs typeface="Calibri" panose="020F0502020204030204" pitchFamily="34" charset="0"/>
              </a:rPr>
              <a:t>ZIP_COD</a:t>
            </a:r>
            <a:r>
              <a:rPr lang="en-IN" sz="1050" dirty="0">
                <a:latin typeface="Calibri" panose="020F0502020204030204" pitchFamily="34" charset="0"/>
                <a:cs typeface="Calibri" panose="020F0502020204030204" pitchFamily="34" charset="0"/>
              </a:rPr>
              <a:t>E </a:t>
            </a:r>
            <a:r>
              <a:rPr lang="en-IN" sz="1050" i="1" dirty="0">
                <a:latin typeface="Calibri" panose="020F0502020204030204" pitchFamily="34" charset="0"/>
                <a:cs typeface="Calibri" panose="020F0502020204030204" pitchFamily="34" charset="0"/>
              </a:rPr>
              <a:t>(Zip code of the place)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050" b="1" dirty="0">
                <a:latin typeface="Calibri" panose="020F0502020204030204" pitchFamily="34" charset="0"/>
                <a:cs typeface="Calibri" panose="020F0502020204030204" pitchFamily="34" charset="0"/>
              </a:rPr>
              <a:t>TOTAL_INCIDENT_DURATION</a:t>
            </a:r>
            <a:r>
              <a:rPr lang="en-IN" sz="105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050" i="1" dirty="0">
                <a:latin typeface="Calibri" panose="020F0502020204030204" pitchFamily="34" charset="0"/>
                <a:cs typeface="Calibri" panose="020F0502020204030204" pitchFamily="34" charset="0"/>
              </a:rPr>
              <a:t>(Time period for which the fire was not extinguished)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050" b="1" dirty="0">
                <a:latin typeface="Calibri" panose="020F0502020204030204" pitchFamily="34" charset="0"/>
                <a:cs typeface="Calibri" panose="020F0502020204030204" pitchFamily="34" charset="0"/>
              </a:rPr>
              <a:t>INCIDENT_TYPE_DESC </a:t>
            </a:r>
            <a:r>
              <a:rPr lang="en-IN" sz="1050" i="1" dirty="0">
                <a:latin typeface="Calibri" panose="020F0502020204030204" pitchFamily="34" charset="0"/>
                <a:cs typeface="Calibri" panose="020F0502020204030204" pitchFamily="34" charset="0"/>
              </a:rPr>
              <a:t>(Type of incident)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050" b="1" dirty="0">
                <a:latin typeface="Calibri" panose="020F0502020204030204" pitchFamily="34" charset="0"/>
                <a:cs typeface="Calibri" panose="020F0502020204030204" pitchFamily="34" charset="0"/>
              </a:rPr>
              <a:t>HIGHEST_LEVEL_DESC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050" b="1" dirty="0">
                <a:latin typeface="Calibri" panose="020F0502020204030204" pitchFamily="34" charset="0"/>
                <a:cs typeface="Calibri" panose="020F0502020204030204" pitchFamily="34" charset="0"/>
              </a:rPr>
              <a:t>ACTION_TAKEN1_DESC</a:t>
            </a:r>
            <a:r>
              <a:rPr lang="en-IN" sz="105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050" i="1" dirty="0">
                <a:latin typeface="Calibri" panose="020F0502020204030204" pitchFamily="34" charset="0"/>
                <a:cs typeface="Calibri" panose="020F0502020204030204" pitchFamily="34" charset="0"/>
              </a:rPr>
              <a:t>(Action taken by the authority)</a:t>
            </a:r>
            <a:endParaRPr lang="en-I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1600" dirty="0"/>
              <a:t>Extracting fire department dataset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1600" dirty="0"/>
              <a:t>Extracting relevant data and applying feature scaling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1600" dirty="0"/>
              <a:t>Group by the dataset on Zip Code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1600" dirty="0"/>
              <a:t>Clustering the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1600" dirty="0"/>
              <a:t>Extracting coordinate data and merging (plotting)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1600" dirty="0"/>
              <a:t>Calculating number of food joints using coordinates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1600" dirty="0"/>
              <a:t>Classifying data and preparing final data</a:t>
            </a:r>
          </a:p>
        </p:txBody>
      </p:sp>
    </p:spTree>
    <p:extLst>
      <p:ext uri="{BB962C8B-B14F-4D97-AF65-F5344CB8AC3E}">
        <p14:creationId xmlns:p14="http://schemas.microsoft.com/office/powerpoint/2010/main" val="25825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E195CCA-7EDD-4ABF-B2DD-BBF65034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 dirty="0"/>
              <a:t>Data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E7D080-5124-43F5-9758-6443E140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Fire department dataset has a lot of incident between 2016 and 2018.</a:t>
            </a:r>
          </a:p>
          <a:p>
            <a:r>
              <a:rPr lang="en-US" dirty="0"/>
              <a:t>Here is the plot of all the major breakouts with their Zip code.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21BC680-440F-4C16-A691-BDB8465F41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0315" y="581033"/>
            <a:ext cx="5731510" cy="17625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560611D-BF03-4C56-A05D-4D69D76F76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15" y="2619233"/>
            <a:ext cx="5731510" cy="2793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1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03CCD-6671-424D-B5F6-3EFBC41F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75" y="1600041"/>
            <a:ext cx="3557257" cy="4297680"/>
          </a:xfrm>
        </p:spPr>
        <p:txBody>
          <a:bodyPr anchor="ctr">
            <a:normAutofit/>
          </a:bodyPr>
          <a:lstStyle/>
          <a:p>
            <a:r>
              <a:rPr lang="en-IN" sz="2800" b="1" dirty="0"/>
              <a:t>number of kitchen fire-breakout with zip-code</a:t>
            </a:r>
            <a:endParaRPr lang="en-IN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FDBB4-3BD6-492E-8934-50783A71F1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334053"/>
            <a:ext cx="6130925" cy="2829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73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6BDF77-11C5-4876-9866-ECE9EA36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1049307"/>
            <a:ext cx="3830634" cy="614706"/>
          </a:xfrm>
        </p:spPr>
        <p:txBody>
          <a:bodyPr>
            <a:normAutofit/>
          </a:bodyPr>
          <a:lstStyle/>
          <a:p>
            <a:r>
              <a:rPr lang="en-IN" sz="2800" dirty="0"/>
              <a:t>Fire units deployed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54A75A-C63F-45DA-BB23-212DBDA2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166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fire outbreak is large if the time duration and fire units deployed to extinguished fire of the incident was large. 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82FEF54-815E-4B93-9D4E-4A32C1A0DE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8825" y="1419227"/>
            <a:ext cx="6153150" cy="31146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9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892F-5DE3-43B1-9EE0-B62EFDD2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6502813" cy="587136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Learning Modelling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001E-4D12-4DFF-AE6E-DCAF8C95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separating the zip-codes on the bases of fire-breakouts K-Means algorithms was used. </a:t>
            </a:r>
          </a:p>
          <a:p>
            <a:r>
              <a:rPr lang="en-IN" b="1" dirty="0"/>
              <a:t>K-means</a:t>
            </a:r>
            <a:r>
              <a:rPr lang="en-IN" dirty="0"/>
              <a:t> depends on two things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 metric used to compute the distance between two 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 the value of "k" the number of neighbours to consider.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 0: Zip-code with </a:t>
            </a:r>
            <a:r>
              <a:rPr lang="en-IN" b="1" dirty="0"/>
              <a:t>most chances</a:t>
            </a:r>
            <a:r>
              <a:rPr lang="en-IN" dirty="0"/>
              <a:t> of fire breakouts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 1: Zip-code with </a:t>
            </a:r>
            <a:r>
              <a:rPr lang="en-IN" b="1" dirty="0"/>
              <a:t>moderate chances</a:t>
            </a:r>
            <a:r>
              <a:rPr lang="en-IN" dirty="0"/>
              <a:t> of fire breakouts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 2: Zip-code with </a:t>
            </a:r>
            <a:r>
              <a:rPr lang="en-IN" b="1" dirty="0"/>
              <a:t>least chances</a:t>
            </a:r>
            <a:r>
              <a:rPr lang="en-IN" dirty="0"/>
              <a:t> of fire breakouts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2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5E332E-FDF6-4B4F-A1E2-AFB75B70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 fontScale="90000"/>
          </a:bodyPr>
          <a:lstStyle/>
          <a:p>
            <a:r>
              <a:rPr lang="en-US" sz="6000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6AF85AF-6C29-4D28-AB1E-CF0CC579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As from the dataset most fire breakouts were in the region with high number of food joints. Fire breakouts were less in the regions with less food joints.</a:t>
            </a:r>
          </a:p>
        </p:txBody>
      </p:sp>
      <p:pic>
        <p:nvPicPr>
          <p:cNvPr id="28" name="Content Placeholder 3">
            <a:extLst>
              <a:ext uri="{FF2B5EF4-FFF2-40B4-BE49-F238E27FC236}">
                <a16:creationId xmlns:a16="http://schemas.microsoft.com/office/drawing/2014/main" id="{4F93A3E7-1AA9-4EA6-8A5F-B91F938ADB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219993"/>
            <a:ext cx="4960442" cy="3831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81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Gill Sans MT</vt:lpstr>
      <vt:lpstr>Gallery</vt:lpstr>
      <vt:lpstr>PowerPoint Presentation</vt:lpstr>
      <vt:lpstr>Introduction to problem</vt:lpstr>
      <vt:lpstr>Data acquisition</vt:lpstr>
      <vt:lpstr>Data cleaning</vt:lpstr>
      <vt:lpstr>Data analysis</vt:lpstr>
      <vt:lpstr>number of kitchen fire-breakout with zip-code</vt:lpstr>
      <vt:lpstr>Fire units deployed</vt:lpstr>
      <vt:lpstr>Machine Learning Modelling </vt:lpstr>
      <vt:lpstr>Results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Kabir Nagpal [CSE - 2018]</dc:creator>
  <cp:lastModifiedBy>Kabir Nagpal [CSE - 2018]</cp:lastModifiedBy>
  <cp:revision>2</cp:revision>
  <dcterms:created xsi:type="dcterms:W3CDTF">2019-07-04T06:10:28Z</dcterms:created>
  <dcterms:modified xsi:type="dcterms:W3CDTF">2019-07-04T06:14:25Z</dcterms:modified>
</cp:coreProperties>
</file>