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9" r:id="rId9"/>
    <p:sldId id="280" r:id="rId10"/>
    <p:sldId id="288" r:id="rId11"/>
    <p:sldId id="289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0" r:id="rId21"/>
    <p:sldId id="291" r:id="rId22"/>
    <p:sldId id="276" r:id="rId23"/>
    <p:sldId id="292" r:id="rId24"/>
    <p:sldId id="293" r:id="rId25"/>
    <p:sldId id="277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50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559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9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hicago Crime rate"/>
          <p:cNvSpPr txBox="1">
            <a:spLocks noGrp="1"/>
          </p:cNvSpPr>
          <p:nvPr>
            <p:ph type="ctrTitle"/>
          </p:nvPr>
        </p:nvSpPr>
        <p:spPr>
          <a:xfrm>
            <a:off x="514350" y="4127500"/>
            <a:ext cx="7200900" cy="241300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Chicago Crime </a:t>
            </a:r>
            <a:r>
              <a:rPr lang="en-US" dirty="0" smtClean="0">
                <a:solidFill>
                  <a:schemeClr val="bg1"/>
                </a:solidFill>
              </a:rPr>
              <a:t>Dataset Insights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4" name="How Socioeconomic factors influence the crime ra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rPr lang="en-US" sz="2600" dirty="0"/>
              <a:t>Task</a:t>
            </a:r>
          </a:p>
          <a:p>
            <a:r>
              <a:rPr lang="en-US" sz="2600" dirty="0" smtClean="0"/>
              <a:t>Conduct </a:t>
            </a:r>
            <a:r>
              <a:rPr lang="en-US" sz="2600" dirty="0"/>
              <a:t>a complete data analytics study and from your analytics, advise the Chicago PD accordingly</a:t>
            </a:r>
          </a:p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32" y="844353"/>
            <a:ext cx="3049408" cy="28776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2" animBg="1" advAuto="0"/>
      <p:bldP spid="134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4" y="1636440"/>
            <a:ext cx="11089231" cy="590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349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3" y="1708448"/>
            <a:ext cx="11593288" cy="58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2587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20" y="6107138"/>
            <a:ext cx="1231336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From </a:t>
            </a:r>
            <a:r>
              <a:rPr lang="en-US" dirty="0"/>
              <a:t>the above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lot of crimes take place in the top locations mostly in the Night and </a:t>
            </a:r>
            <a:r>
              <a:rPr lang="en-US" dirty="0"/>
              <a:t>M</a:t>
            </a:r>
            <a:r>
              <a:rPr lang="en-US" dirty="0" smtClean="0"/>
              <a:t>orning</a:t>
            </a:r>
            <a:r>
              <a:rPr lang="en-US" dirty="0" smtClean="0"/>
              <a:t>, which </a:t>
            </a:r>
            <a:r>
              <a:rPr lang="en-US" dirty="0"/>
              <a:t>means the police need to step up patrol during in the </a:t>
            </a:r>
            <a:r>
              <a:rPr lang="en-US" dirty="0" smtClean="0"/>
              <a:t>mornings </a:t>
            </a:r>
            <a:r>
              <a:rPr lang="en-US" dirty="0"/>
              <a:t>and at night.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Across </a:t>
            </a:r>
            <a:r>
              <a:rPr lang="en-US" dirty="0"/>
              <a:t>all the top most location crimes is generally more at night which means that more lighting is required in </a:t>
            </a:r>
            <a:r>
              <a:rPr lang="en-US" dirty="0" smtClean="0"/>
              <a:t>location to </a:t>
            </a:r>
            <a:r>
              <a:rPr lang="en-US" dirty="0"/>
              <a:t>reduce the prevalence of crimes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0" y="439763"/>
            <a:ext cx="12313368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5913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736" y="4774399"/>
            <a:ext cx="11881321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From the above most of the crimes happens in the morning and night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Worthy of note is that Burglary happens mostly in </a:t>
            </a:r>
            <a:r>
              <a:rPr lang="en-US" dirty="0" smtClean="0"/>
              <a:t>the morning, </a:t>
            </a:r>
            <a:r>
              <a:rPr lang="en-US" dirty="0"/>
              <a:t>because most people are out of their residence during the </a:t>
            </a:r>
            <a:r>
              <a:rPr lang="en-US" dirty="0" smtClean="0"/>
              <a:t>period for </a:t>
            </a:r>
            <a:r>
              <a:rPr lang="en-US" dirty="0"/>
              <a:t>work and other engagements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Battery and Theft crime is present all day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 chart also Which shows that a lot of crime activities takes place mostly in the morning and </a:t>
            </a:r>
            <a:r>
              <a:rPr lang="en-US" dirty="0" smtClean="0"/>
              <a:t>Night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Will </a:t>
            </a:r>
            <a:r>
              <a:rPr lang="en-US" dirty="0"/>
              <a:t>examine the crime pattern across the weekdays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6" y="340296"/>
            <a:ext cx="11881321" cy="443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2318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728" y="6028928"/>
            <a:ext cx="12097343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From the above there is no significant change in crimes on a weekday </a:t>
            </a:r>
            <a:r>
              <a:rPr lang="en-US" dirty="0" smtClean="0"/>
              <a:t>basis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But battery is higher on Sunday and Saturday due to that fact </a:t>
            </a:r>
            <a:r>
              <a:rPr lang="en-US" dirty="0" smtClean="0"/>
              <a:t>that </a:t>
            </a:r>
            <a:r>
              <a:rPr lang="en-US" dirty="0"/>
              <a:t>it is the day family members and community share time </a:t>
            </a:r>
            <a:r>
              <a:rPr lang="en-US" dirty="0" smtClean="0"/>
              <a:t>together </a:t>
            </a:r>
            <a:r>
              <a:rPr lang="en-US" dirty="0"/>
              <a:t>and engage more on a casual basis 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Will examine crime data on a monthly basis and Day type and see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" name="AutoShape 2" descr="data:image/png;base64,iVBORw0KGgoAAAANSUhEUgAABD0AAAGbCAYAAADHiessAAAAOXRFWHRTb2Z0d2FyZQBNYXRwbG90bGliIHZlcnNpb24zLjUuMSwgaHR0cHM6Ly9tYXRwbG90bGliLm9yZy/YYfK9AAAACXBIWXMAAAsTAAALEwEAmpwYAACo10lEQVR4nOzdd3gU1dvG8e+mkACBhEACISA9QXoJIL13Qu+9SFO6IEWkKEjvRYrSBSkqNdIRBCw0QaSpFOkECElISN/3D97dX5YUsiEBxPtzXV6SM2fOPLOZzO48e4rBaDQaERERERERERF5w9i86gBERERERERERFKDkh4iIiIiIiIi8kZS0kNERERERERE3khKeoiIiIiIiIjIG0lJDxERERERERF5IynpISIiIiIiIiJvJLtXHYCIJN2NGzeoWbNmgtvt7e1xcnIid+7cVKtWjY4dO+Lk5GRRp1OnTvz666/06dOHwYMHp0hcUVFRXL9+nTx58li13+bNm1m+fDlXr17F3t6e4sWL8+WXX6ZITC/q8OHDbN++nVOnTnHnzh2io6PJkiULxYoVo3HjxtSqVStZ7c6bN4/58+dTqlQp1q1bl8JRp74aNWpw8+bNeLfZ2dmRNm1aPDw8KFeuHF26dCFnzpxWtR/7Gt+9eze5cuV64Zj/rb799ltGjhxp9X5ly5Zl9erVqRBR6vv0009Zs2YNGTJk4MiRIzg4ODx3n9DQUCpWrEhoaChjx46lffv2KR5XQte9jY0NDg4OODs7ky9fPurUqUPTpk1xdHRM8RheB/7+/kyZMoWjR48SFBREpkyZmDhxIlWqVHnuvn///Td58+bFYDCYy1Lj/chagYGBvPPOO8TExDBz5kwaNmwYb73ffvuNNm3aAJA5c2aOHDlicS6xvffee+zbt4+6desyd+7cVIs9Id7e3gAsX76cChUqpGjbQ4YM4ejRo+zatQtnZ2fgf79Ha2zevJm33347RWJ69OgRkZGRuLm5mctep/faxO7l9vb2pE2blmzZslGmTBlatmxJoUKFUiWOO3fu4OTkFOdzYXKMHDmS/fv3s23bNtzd3VMgOpHUpaSHyL+Ul5dXnDeuyMhIHj58yKlTpzh16hTr169nxYoVqfrgePjwYSZMmEDdunWt+tC6a9cuhg8fDoCbmxtZs2a1+gE5Ndy7d49hw4bx888/A+Dg4ED27Nmxt7fnxo0b7Nq1i127dlG2bFlmz55N5syZX3HEr4aHhwceHh4WZdHR0QQHB3P58mUuXbrE+vXrmTNnDjVq1HhFUf67Zc6cmVKlSsUpv337Nrdv3yZNmjQUKVIkznYvL6+XEV6qaNmyJWvWrCE4OJgDBw5Qr1695+6ze/duQkNDcXR0xNfXN1Xje/a6NxqNhIaGcvv2bY4cOcKRI0dYvnw5c+bMoWDBgqkay8sWExPDu+++y4ULF7Czs6NAgQJERkbi6emZ6H6PHz9m5syZrF+/ntOnT2Nn93p99HR2dqZQoUKcPXuWkydPJpj0+PHHH83/fvDgAWfPnqVo0aJx6hmNRk6cOAGQ4gmHV2379u3s2LGDMWPGmBMesWXOnDnJnzfSpUuXIjGtWLGChQsXMnv2bIukx+vq2Xt6VFQUAQEB/PXXX1y6dIl169bRrVs3PvzwwxQ7ZkREBJ9//jnLli1j69atKZL0+OCDD9i1axcjR458bb6sEknM6/XOIyJJNnr0aMqVKxfvtl9++YX33nuPW7duMXz4cL7++utUi2Px4sVcuXLF6v2+//57AEqXLs2qVateiw/Cf//9Nx07duThw4fkzp2bAQMGUK9ePWxtbYGnH062bNnCjBkz+PXXX+nSpQtff/21VR8gOnToQIMGDUibNm1qncZL0aJFC/r37x/vtuvXr9OvXz8uXLjA8OHD2bVrF66urklqN2vWrPj5+QGQPXv2FIv336hq1apUrVo1TrnpG0w3N7dX/g1mSnv77bcpVKgQ586dY9u2bUlKenz33XcA1K1blwwZMqRqfAld90ajkZ9//plx48Zx9epV3n33XdatW/daJHJTypUrV7hw4QIAixYtonLlykna748//uCrr75KzdBeWIUKFcxJj4SYkh758+fnr7/+4scff4w36fHnn3/y6NEjACpWrJgq8b4KwcHBTJo0idy5c5t7vDyrSpUqTJ48+aXGNWnSpHjLX9f32oTu2QEBASxZsoTly5fz5ZdfYmNjw9ChQ1PkmPfu3WPhwoUp0pZJlixZ6NmzJ7Nnz2b79u00atQoRdsXSWma00PkDVSuXDmGDBkCwKlTpzh79uwrjiiugIAA4GnS43VIeERERDBkyBAePnxIoUKFWL9+PQ0bNjQnPODp8I0WLVqwYsUKHB0d+fPPP5k9e7ZVx3F1dSVfvnxv9AN9zpw5mTFjBgBBQUFs3rw5yfva29uTL18+8uXLh729fSpFKK+zli1bAnDw4EECAwMTrXv79m1zt/pWrVqlemwJMRgMlC9fnq+++ops2bLh7+/PJ5988sriSQ2mezaQYML936p8+fIAXLx4kcePH8fZ/ujRI37//XfSpUtH9+7dAcueH7EdO3YMgFy5cr1RSa/Fixdz//59+vbt+1q8Zz/Pv+29NlOmTAwfPpxBgwYBsHTpUk6fPv1qg3qOTp06kSFDBqZPn05ERMSrDkckUUp6iLyhateubf736/jGGRMTA0CaNGlecSRPrVixggsXLmBjY8O0adNwcXFJsK6XlxedOnUCYOPGjfF+SP6vy58/P7lz5waejoUXSSpfX18cHByIjIxk165didbdsmULMTEx5M6dmzJlyrykCBOWJUsWRowYAcChQ4c4c+bMK44o5URHR5v//brct1NK6dKlcXBwIDo6Ot7f2dGjR4mJiaFs2bJUq1YNg8HAmTNnCA4OjlPXlPR4k3p5PHz4kDVr1uDs7Ez9+vVfdThvtF69epmHKM6fP/8VR5M4JycnfH19uX37Nps2bXrV4YgkSkkPkTdU7G7eISEhSdonLCyMFStW0Lp1a0qVKkXRokWpVasWY8aM4erVqxZ1v/32W7y9vc3fsi5atAhvb2/zB/6EjBgxwmK/+fPn4+3tbZ54zSQwMJD58+fTtGlTSpYsSfHixalfvz5Tpkzh3r17cdo1xTN48GBOnDhBkyZNKFKkCJUqVWLFihXPPfeNGzcCUL16dfLnz//c+p06dWLatGn4+flZDG+pUaMG3t7eXLhwgQkTJlCmTBlKlixJ8+bNefToEfPmzcPb25t27dpZtGfa79q1axw+fJiuXbvi4+NDqVKlaNu2LT/88APwdIjNF198QaNGjShWrBjlypWjX79+/P333/HGGR0dzXfffUfnzp0pW7YsRYoUoUaNGnz88cdxfqcpzXQNxr7+TOc/ffp09u7dS926dc0x7dixgxs3bpivh2vXrsXZb9asWfj7+zN27FiqVKlivkZnzZpl/qbpl19+oUePHpQpU4ZixYrRrFmzBHubREVFsXnzZvr06UPlypUpWrQoJUuWpG7duowZMybeoVudOnXC29ubgwcPsmDBAipUqEDx4sVp1KgRK1euxNvbm3LlyhEZGRnvMW/fvm0exnH37t3kvrwJmjFjBt7e3onOb3H8+HG8vb0pU6YM4eHhAObX3dQ7p1mzZhQvXpxKlSrRp0+fRCcqjIiIYOXKlbRp04bSpUtTrFgx6taty6RJk+L9e01MxowZzUnbbdu2JVp3y5YtwNNhJ886ffo0gwcPpm7duhQrVowyZcrQunVrlixZkqqJyrp165IpUyYA9u7dG2f7vXv3mDVrFi1btqRs2bIULlyYsmXL0rZtW5YtW0ZYWJi57uXLl82/lz/++CPBY9apUwdvb2/z0LCk+P333xk2bBjVqlWjSJEilC1blk6dOrFp0yaLBIfpb7Jz587mMlNM8+bNS/QYNWrUsNivcOHCeHt7c+PGjTh1L126xJAhQ6hYsSJFixalRo0ajB8/Hn9//wTbP3bsGAMGDKBSpUoUKVKEChUq8N577/HTTz8l+XWAp3M3lSxZEiDeIS6mXh2VKlUic+bMFCxYkKioKI4cORKn7vHjx4H4kx7JjXfv3r306tWL8uXLU6RIESpXrswHH3yQ6DURn2vXrlG5cmW8vb3p0qULT548SdJ+mzZt4smTJ9SrVy9JkwtbK/b7d2hoKLNnz6Zu3boULVqUcuXK0adPH/PramL6LGHSrVs3vL29+fbbbwGe+16b0Hu0yfXr1xk3bhy1a9emaNGi+Pj40L59ezZu3Gjx95HSbGxszL3Wfvrppzif34xGI/v27WPAgAFUr16dYsWKUaxYMWrUqMGwYcP4/fffLep36tTJYgJ8073il19+MZcl533QpGnTpgCsWbPmRU9dJFUp6SHyhor9wJgtW7bn1r9z5w7NmjVj0qRJnD59Gjc3NwoUKIC/vz/r16+ncePGFh+oTZMsmh74PTw8KFWqlPnb/YTkzp073v1iT+518eJFGjVqxLx587h48SKenp7kyZOHf/75h2XLltGoUSOLN+zYLl++zLvvvsvNmzcpUKAAQUFBz01iXL9+nX/++QdI+rdzWbNmpXHjxglO4jd+/HhWr16Nu7s7mTJlIk2aNIn2HjFZuXIlPXr04I8//jB3jT516hR9+vRhz549dO/enWnTphEUFESePHkICgpiz549tG/fPs4DdEhICO+++y4jRozgl19+wdHRES8vLx49esSGDRto0qQJu3fvTtL5WstoNJpf02cnPIX/ffgPCgoiX7583Lt3L0kz+V+7do0mTZqwYcMGnJ2dyZIlC9evX2fRokWMGDGCdevW0aVLF06ePEmOHDlwcHDg3Llz8c5tExYWRvfu3Rk+fDgHDhzA3t4eLy8vnJ2duXr1KuvXr6d58+acO3cu3lgWLVrE3LlzSZ8+PdmyZePx48c0b94cR0dHHj16xMGDB+Pdz9Q7oWLFimTNmvW552wtUwLg0qVL5jkY4osBoGHDhnEeYubOncvw4cO5evUq+fPnJyoqigMHDtC5c+d4J6y7d+8erVu35rPPPuP06dM4OzuTP39+bt++zYoVK/D19TVP7JhUpiEux44d4/bt2/HWOX36NJcvX8bOzo7mzZtbbNu9ezft27fHz8+PwMBA8ufPj6urK2fOnGHGjBm0bds21RIfNjY2lChRAiBOoui3336jYcOGLFq0iEuXLuHu7k6BAgWIiYnh1KlTTJkyhR49epgfqvLmzWt+GDf9zp518uRJrl27hrOzc5JXlVq6dCmtW7dm69atBAcH4+3tjZOTE7/++isfffQRXbt2NfdicHBwoFSpUhYT5Jru2fH9bcdWpEiRePd79po7evQoLVq0MM//kzVrVm7dusXatWtp1qwZ9+/fj9P29OnT6dixI7t27SIiIgIvLy9sbGzYt28fXbt2Zdq0aUl6LUxMk47Gl/Q4fPgw8DTpEfv/zw5xuXr1Kv7+/tjZ2fHOO++8cLxRUVEMHTqU999/n4MHD2IwGPD29iYiIoLt27fTqlWrJD9sXr9+nc6dO3Pv3j0qVarE4sWLkzzfhem9P745hlJSUFAQbdq04fPPPyc0NJT8+fMTGhpqvv+Ykv/wv88SJl5eXpQqVSrJk4sn9h69Z88eGjVqxLp167h37x558+bF1dWVEydOMHr0aHr06JHkL5OSo3Tp0sDTyelPnTplLjcajQwdOpT33nuPXbt2ER0dTYECBXBzc+P27dts3bqVtm3bWrz3eHl5WUx4XbhwYUqVKmX+UuJF3weLFi2Ki4sLf//9d4LvNyKvBaOI/Gtcv37d6OXlZfTy8jL+/PPPidb98MMPjV5eXsbChQsb/f39zeUdO3Y0enl5GWfOnGkui4qKMjZp0sTo5eVlrFu3rvH8+fPmbcHBwcaPPvrI3NZvv/1mcZz42ksK035z5861KA8ODjZWqlTJ6OXlZWzTpo3xn3/+MW/z9/c39u7d2+jl5WUsXbq0xbZvvvnG/Nq0bt3aGBQUZDQajcaHDx8aY2JiEo3lhx9+MO977Ngxq87jWdWrVze3tWPHDnP5gwcPjEaj0Th37lyjl5eXsW3btgnu9+mnnxqfPHliNBqNxsDAQKOvr6/Ry8vLWLBgQWPZsmWNhw4dMu93/vx5Y8mSJY1eXl7GefPmWbQ5ePBgo5eXl7Fhw4bG06dPm8vDwsKMM2fONHp5eRmLFi1qvHjxotXn9+zv7VmbNm0yn8+ePXvM5abz9/LyMr7//vvG8PBwi9cn9jV+9erVePerX7++8cqVK+Ztc+bMMW8rWLCgcdKkSeZ2Q0NDjT169DB6eXkZq1evbhGjqc1y5cpZvD5Go9F4+vRpY8WKFY1eXl7G/v37W2wzXbteXl7GJUuWmMtN5zB06NB49zOpW7eu0cvLy+jn55foa5gQU9zPnk9s7dq1M3p5eRknT54cZ1tYWJixdOnSRi8vL4vzNp2Tl5eX8YMPPjAGBwcbjcan94d58+YZvby8jN7e3sYTJ06Y94mJiTG2adPG6OXlZWzXrp3x77//Nm8LCgoyjhw50vwa37t3L8nnGBMTY6xRo4bRy8vLuHjx4njrjBs3zujl5WV87733LMqjo6PNv7ulS5cao6KizNvOnj1rfOeddxJtNz5Jve5NPv30U6OXl5excuXK5rKoqChjrVq1zDE/evTIvC0iIsK4ePFi8+t/4MAB87YNGzYYvby8jBUqVDBGRkbGOdbHH39s9PLyMo4bNy5Jse3cudN8nNmzZ5v/VoxGo/Gnn34yVqhQwejl5WXs06ePxX4///yzeT9rxN7v2fhj/y117drVeOfOHYtYihQpYvTy8jJOnTrVYr9169YZvby8jD4+PsYtW7aYy2NiYow7duwwlihRwujl5WXcsGFDkuM8ffq00cvLy1iyZEmLa+b8+fNx/t6OHj1q9PLyMlapUsWiDdPv6tn7e3LjnT59uvk4se/7UVFRxlWrVhkLFSpk9Pb2Nh4+fNhiP9NreuTIEaPRaDTeuHHDfA336tXL4nf+PA8ePDB6e3sbvby8jAEBAfHWMf0ehw8fnuR2Y4v9/l2xYkXjjz/+aN529+5d83tg48aN4+z77LmaJOW9Nr736PPnzxuLFCli9Pb2Ns6aNcsYFhZmrvPHH38Y69SpY/Ty8jIOHTo0WeeXFI8ePTLXj31NmNopVqyY8YcffrDY56+//jI2bNjQ6OXlZWzevLnFtoTeV43G5L8Pxmb6XPbFF18k6fxEXgX19BB5g4SFhXHu3DnGjh1r7s7ftWtXsmTJkuh+O3fu5Pz58zg4OLB06VKLpRadnJyYMGEClStXJjIyklmzZqXmKbB27Vru3btHlixZWLx4scVEcFmyZGHu3Ll4eXkRHBzMokWL4m1j0KBB5m8xMmXKhMFgSPSYsSdLTOoqI8/j4+NDgwYNrG43f/78jBo1CkdHR+BpV/8OHToAT+dB+fDDDy1WTShYsCB169YFsOjqfOHCBXbs2EHatGn58ssvKVasmHmbg4MDgwcPpn79+oSHh6fYrO6RkZFcv36dL7/8kgkTJgBQsmTJBJesHT58uHluAGted9MKAiY9e/Y0TzhbunRpRowYYW43bdq09OrVC4CbN29a/K6PHj2KjY0N/fr1s3h9AIoVK2buFn3p0qV44/D09OTdd981/2w6B1NPiwMHDsSZiPO3337jypUruLi4WHQ5TmmmGLZt2xanK/bevXsJDg6mQIECcc4bnn5zN3XqVHNvLFtbW/r160ejRo0wGo0sWLDAXHffvn2cOnUKd3d3vvjiC/LmzWveliFDBiZOnEjx4sUJCAhI0jAzE4PBQLNmzczn8KyIiAjzt8/PTmD68OFD85CI1q1bW0xGXLhwYQYPHkytWrWS1PMqudKnTw9g0V3+woULPHr0iDRp0jBhwgSLJT/t7e3p1auX+X4X+5pr0KAB6dKl4/79+3GGU4SHh5tXwnq2t0tCTPfwNm3aMHDgQIv5Od555x3zPAL79++PM6QgtWTKlIl58+ZZ9Hx65513zF3nY/cUioiIMA+r+eyzz2jcuLF5m8FgoEGDBgwbNgx4OsQhKioqSTEUKVKEjBkzEhISYvH6xx7aYlK6dGnSpk3LnTt3LOrGN59HcuN98OCB+W9m4cKFFvd9W1tbOnXqRNeuXTEajYlOqH379m06d+7MzZs3qV27NvPmzbNqTpZff/0Vo9GIm5vbc/9mvvvuO/PQp8T+S2xY1JgxYyxea3d3d/r16wc8/RtKqR4WCb1Hz5s3j4iICDp27MigQYMseiUVKlSIuXPnYmtry7Zt2/jrr79SJJZnme4fYDmB8JEjR7Czs6N9+/Zxet3ky5fP/H6U0HtWfF70fRD+t0z6zz//nOTjirxsSnqI/Et17tw5zgeJ4sWL06xZM3M3/latWjFw4MDntrV//37g6VjXhGab79atG/D0A1B8k7elFFMsTZs2tXgoMEmTJo15EtH9+/djNBotttvY2Ji7gydVunTpzP9O6gfk5zF1T7VWlSpVsLGxvDXHHkITX/did3d3AIvu+nv27AGgbNmyCQ6haNKkCfB0wkVrxyjHnovF9F+RIkWoVasWU6dOJTQ0lJIlSzJ37tw45wPg5uaWrJUNXFxcKF68uEVZ2rRpzR9Yq1SpEmcf0+sDlq/RunXrOHPmDG3bto33WKau37HnWIitZMmS8SbUypUrR86cOYmIiDA/kJqYlldt1KhRqk4GWb9+fdKlS4e/vz9Hjx6NN4aEHpI7d+4c7+/M9Dr98ssv5tfRNGdFrVq1LP6OTAwGg/kh78CBA1adQ4sWLbCxseHSpUtcvHjRYtsPP/zAo0ePyJo1a5ylUzNlymS+dwwdOpRTp06ZJ06Gp4mQBQsW0Lp1a6visYZpPpfY10fhwoU5duwYx44dM8/5EVtERIQ57thzLaRPn968dO+zQ1z27dtHUFAQXl5e8S6f+qyrV6+ax+d36dIl3jolS5Y030P37dv33DZTQoUKFeJd+ts0Z8PDhw/NZadOneL+/fukT58+wcRh48aNsbGx4e7duwl2y3+WjY0NZcuWBSyHuJiSHrGvszRp0pgnzo3992VKEsV+aE9uvAcPHiQiIoL8+fNTuHDhePcz3cPPnDnDgwcP4my/e/cunTt35saNG9SsWZPZs2dbfd8xzb+SK1eu59Y1DXt93n8JDYuytbWN9x6eL18+879TalhafO/RERERHDp0CMAiORWbt7c3BQsWxGg0Wn1PS6rY80HFvofMmDGDM2fOMHjw4Hj3M71nRUREWNzzEvOi74MAefLkAZ4OoRJ5Xb3+a06JSLy8vLwsPiQaDAYcHBxwcXHB29ubWrVqJWlCTsD8ITihD1axt0VHR3Pt2jWLMaIpyZpYHj58yKNHjyweIDJmzGjuJZFUbm5u5n/H/lblRcRu0xrxzb8Se+nW+HpExLd84J9//gnA2bNn40zkZmKawDIkJIS7d+9atbSfh4dHnA+u9vb2ZMiQgbx581KhQgXzMpDxiZ2IsEZCH5YT6zES+/V5Nklmb29PcHAwJ0+e5OrVq1y/fp2rV69y/vx58zwCCX14TOh3bOqlMHfuXLZs2WL+MBk7CZLUb+WTK126dNSvX59vvvmGLVu2mB/YTEkQOzu7BD/Ux9f7A/73ABoZGcnNmzfx9vY2f/t34MCBBMdzBwUFAU8fuI1G43N7Xpl4eHhQoUIFDh8+zLZt2ywmLTQlbpo1a2bRkwOePjgNHTqUjz/+mIMHD3Lw4EGcnZ0pV64cFStWpFq1akma5+hFmB7MMmbMGGebo6MjV69e5ezZs/zzzz9cv36dv/76i4sXL5r/Jp+95lq0aMG3337Lvn37ePz4sfneb+rRl9Tr6fLly8DTB5nYD5LPKlKkCKdOnUp0AsOUlFBi1pRIi/3AZbq3RUZGmnvBxcfW1paYmBguX76c4DX9rAoVKrB3715OnjxJhw4dCA0N5eTJk/HO0VGpUiUOHTrEL7/8QteuXbl16xY3b94kY8aMFgmo5MZr2u/OnTsJ3sNj388uX74cZz6LcePGmV+7Bw8eJPlvLzZTMiX25OgJqVKlCpMnT7b6GCbOzs7xvn/H7m2RUl9MxHf/vnr1qnlC7PHjxyeYILp16xbwv7+nlBb7i6Vnv/yxtbUlIiKCn376icuXL5vfsy5cuGAx/1FMTEy8yev4vMj7IPzv2oidnBR53SjpIfIvNXr0aMqVK5cibZk+oCf2oSZ2giU1J/BKTiyxkx7JmVn+rbfewtbWlujoaP78888kv67nz5+nQIEC8SYdrE28mMT3bXlsSf0QY/rQ9ODBg3i/AXxWUFCQVUmPFi1a0L9//yTXf1ZyVwB43sR7SX194Om1NnPmTL777jtCQ0PN5fb29hQuXJi33347zkSFsSV2Ds2bN2f+/PmcPHmS69evkzNnTvbv309gYCDe3t6JJvVSSosWLfjmm2/Yu3cvISEhpE+fnq1btxIdHU2NGjUSHPYWXw8rsLw2TdeX6e/19u3bCU44ahIdHU1ISEi83+gndg6HDx9m+/btfPDBBxgMBh4+fMiPP/6IwWAwT3j6rNatW5MrVy6WL1/O0aNHCQwMZPfu3ezevRuDwUC1atUYN25cqiU/TKspPZtYOH36NNOnT48zwWmmTJmoWrUq586di3dlEx8fH3Lnzs3Vq1fZtWsXLVq0wN/fn8OHDyeawHqW6ff1vN+BqXt9at7rY7Om94Hp2ouIiIh30tFnmZJuSWFK1Jra/fnnn4mMjLSY+NHE1Jvj+PHjxMTEmIe2vPPOOxaJuOTGG/tvLLnnGRYWRo0aNTh69Ci//fYby5cvtxiSlxSmdpM66emLiJ3gT8izievkiu89Onay4ezZs89tI7V6vcZejS32kMHIyEgWLFjAunXrLIbO2dra4uXlRbFixZ67zPezXvR9EP733mDN35rIy6akh4iYP+Am9gYe+80s9njT1IglMDAw0Vhiz5OQErFkypSJUqVKcezYMY4cOULHjh2fu8/du3dp1qwZadOmZcaMGQnOW/GqmD6gmmZll7jee+8986o23bp1o3jx4hQoUIBcuXJhb2/Phg0bnvthLyHP9lJ47733zEMTUruXh0np0qXJkycPV65cYe/evTRp0iTRJV5Nnjx5Eu/wi9h/k6YeNabr7OOPP07S3421THNv3L59m+PHj1OmTBm2b99OZGQk5cuXT3SIVLly5ShXrhxhYWEcP36cY8eO8eOPP/LHH39w4MABbt++zebNm5P17XdiwsPDzUMUYq8u8ffff9O5c2fCwsLInz8/LVq0oGDBguTLl8/c06Ft27bxJj3g6XUzc+ZMtm3bRosWLdixYwfR0dHUrFkzyStWmO6XzxsiYLrfp+a9PrlM11zhwoXNy5OmlLx585ItWzZu3bplMTQs9nAVk3z58uHh4cHt27e5dOmSed6RZ1cAS268pv3q1q3L3Llzk3U+zZo147PPPmP58uVMnTqVuXPnUr169UR7+TzLlNz9LzzQxk7snjx58pVd/6Ykl4ODg0WCfMyYMXz77bfY2trSpk0bypQpQ4ECBcidOzeOjo4cOXLE6qRHSrwPmj6TpcZyxiIpRXN6iIj5m4TYE2E+y7T2u8Fg4K233nqlsZi+gXF2do734Sw5GjZsCDwdR52UScDWrl2L0WgkMjIyyV2nXybTGFtTF+n4BAQEcOLECW7dupVi3579W/z222/mZY8XL17MiBEjqF+/Pvnz5zd/23jnzp0XOoYpsbBnzx6ePHnCkSNHsLe3T/K38inBlGDZs2cP169f5+LFi7i6uia69GRC14xp+Eq6dOnM88wk5Tq7ffs2v/32G/fu3bM6/jRp0phfrx07dlj8/9kJTE0iIiL4+++/OX36NPD0G91KlSoxePBgvv32W2bOnGk+n2fnCkkJ27dvN39jarqvwNPlqMPCwsibNy+bNm2ie/fuVKhQwWJox7PLTsfWtGlTbG1tOXbsGI8ePTLP22NNEs10f33y5InFt8nPMt1jkzKPw8tmuuauXr2a4FAHo9HIzz//bDFcIalMvT3OnDlj7r3x7LwxJqZlbs+fP59g0iO58Sblb+vJkyf8+uuvXL9+Pd55mUxzhXTt2pUiRYoQHh7OqFGjrJrDydQjLKWGfr7OcubMae6lk9gkpWfOnOHixYup0hMqJibGnByrWbOmOfl19+5d87C+Tz/9lE8++QRfX18KFixo7rVi7XtWSr0Pmq6NpCZfRV4FJT1EhOrVqwNPJwZNaCKqVatWAVCiRAmLceop/S2pKZbNmzfHWfkCnj7QrFu3Dkj4g2hytGrVCi8vL6Kjoxk1apRF19FnnTlzhmXLlgFPv5l93uo4r4Lpdfzpp58SfLiZMWMG7du3p1OnTkme9OxNEfvb9Pjmp3ny5In54draSV5NTL0Uzp07x/r16wkPD6datWoptkJQUjRr1gw7OzvzEBF4+iCUWDfyTZs2xVtu+rurXr26+Rs903Xm5+eX4DCqUaNG0aZNG4YMGZKsczANYdm7dy83b97k9OnTuLi4ULt27XjrHzp0iAYNGtCrV694H3hND6qQ/N9tQh48eGBeHaVOnToW36jfvHkTeNpDIL6hAkeOHDHPFRBfXKZJW6Oiovj22285deoUmTNnplq1akmOL0+ePOaH6ZUrV8Zb5+TJk5w5cwaIf2Jga8UecpYSydUyZcqQIUMGQkJCEuw5sW3bNrp06UL9+vWtfhA0zd3x008/cenSJVxcXBKcw8rUA+TYsWP8/fffvPXWW3F6HyU33qpVq2Jra8vly5fjrNpjsmLFCjp16kSTJk0sJr99lq2tLRMnTsTOzs48zCWpTNdLYgm5V8n0GSQlri0nJyfzZLamzzzPun79Ou3bt6dx48bs3LnzhY/5rM8//5wbN25gY2NjXnkMsPhyIr7hkbGTJWB5D0nobzCl3gdN10bsoTgirxslPUSEevXq4e3tTXh4OD179rSYkPDx48d8/PHH5rHjQ4cOtdjX1B3U9IH+RbVr146sWbNy//59evfubZGEefDgAQMHDuTSpUukT5/+heaUeJadnR0TJ04kQ4YM/P7777Rp04adO3davNGHh4ezdu1aunbtSkREBF5eXsl+kEttPj4+5geknj17WowJj4iIYOHChWzcuBGwXPL1vyL2h7MFCxZYfAP7119/0bNnT65evQqQ6MNEYtKkSYOvry8Ac+bMAV7e0BYTNzc3KleuzJMnT1iyZEmSYti9ezdz5swxvyampap37dpFmjRpzMtHwtPlVL28vAgKCqJHjx4W30o/fvyYcePGcfToUQwGg8UHeGuYVgby9/dn6tSpGI1GfH19E5wHokqVKmTKlIlHjx4xfPhwiwRmSEgIU6ZMAZ4OQSpQoECyYnpWVFQUP/zwA+3atcPf3x93d3dGjx5tUcf08HjkyBGLpWCjoqLYvn27xYoMCa2UYOo9NG/ePKKjo2ncuHG8cwolxrSi1/r165k7d65FYuiXX35hwIABwNOkcuwEUXLFHjJgSuq8aHuma2nixIl88803FknbvXv3MnbsWODpKkbW9kw0nfO3335LTEwMFSpUSHCuINO277//HqPRGKeXx4vE6+npae7NNGTIEPPKZvD0AXfjxo3m5YU7dOjw3HlaChYsaJ7PY+7cuYn29InNNETr/v37r+XqHKbrKyWuLYD+/ftja2vL9u3bmTRpkkVvjkuXLtGrVy8iIyPx9PQ0399Twp07d5g4caJ5Od/33nuPt99+27w9V65c5vfppUuXWrwv3bp1i4EDB1rcV2JvT+hvMKXeB02fL5K7ap3Iy6A5PUQEOzs7Fi5cSM+ePbl8+TJNmjQhd+7cpE+fnr///puwsDAcHR0ZP348Pj4+FvsWKlSIAwcOsG3bNi5evIiPj4/5A1xyZMyYkUWLFtGrVy9OnTpFnTp1yJ8/P3Z2dvz5559ERkbi4uLC9OnTyZ079wueuaVixYrx1Vdf0adPH65evcrAgQNJly4dOXPmxMbGhsuXL5tXV6hQoQIzZ8587sSjr9K0adPo3bs3p0+fpl27duTIkQNnZ2euX79uHp/dpUuXBJeqe5MVKlSI+vXr8/3337Ns2TK+++47PD09efTokfnbr4oVK3LkyBFCQkIsVsywRsuWLVm9ejWhoaFkyZIlRb45T04MBw4cIDQ0lMKFC1usghIfLy8vFi5cyNq1a8mZMyfXr1/n0aNHODg4MHnyZIsPyvb29ixcuJB3332X8+fP06hRI/LkyUPatGm5evWqeZjHyJEjX+jcW7ZsydmzZ83frCY0tAWeJpvmzJlDjx498PPzY9++fbz11lvY2Nhw/fp1QkNDSZs2LZMnT7Z6+c5vvvnGYonSmJgYQkJCuH79ujlRkTdvXhYsWBBnRZLu3buzfft2AgIC6NChg/kee+PGDQIDA0mXLh0lS5bk1KlTCfZOqF69Oq6uruZVEpKTRKtfvz7//PMPs2bNYsGCBaxcuZI8efLw8OFDc/K6bNmyTJs2LUV68uXOnZt06dIRGhpK69atyZEjBxMnTqRgwYLJbrNnz55cv36dDRs2MGrUKKZNm0aOHDm4e/eueRhVqVKlmDBhgtVtu7u7ky9fPnNSIL75PExcXFwoXLiwefhnQnWTG++oUaO4e/cuBw4coG/fvri7u5M1a1Zu3rxpvgbq1q3LoEGDknRu77//Prt27eLKlSuMHDmSdevWPTfhnTVrVry9vbl48SInTpxIdB6dQ4cOJbjSzLOqVq1Knz59klQ3MYUKFeLYsWN88sknrFu3jvbt2yc4wXFSlC5dmk8//ZSxY8eyYsUKvv76a/Lly0dISAjXrl3DaDSSJUsWvvzyy2QtO/7s6xMeHs7Dhw/NE0Hb2trSp0+fOF/quLq60q1bN7744gu2b9/OwYMHeeuttyziKleuHCdOnCAqKoo7d+7g4uICPL1OPT09uXnzJu+//z558+Zl4MCBVKlS5YXfByMjI809wxIbNinyqinpISIA5MiRg2+++YZ169axc+dO/v77b+7cuYOHhweVK1c2f0h/Vs+ePbl37x579uzh6tWrSVrW7nkKFSrE9u3bWblyJfv27eOff/7BYDCQJ08eatSoQfv27RNc4vBFeXt78/333/Pdd9+xf/9+Lly4wOXLlzEYDLi5uVGsWDGaNm1qVZfyVyVTpkx89dVXfPvtt2zfvp2LFy9y584dMmbMSNWqVWnTpg01a9Z81WG+MjNmzKBChQps2LCBf/75h4sXL5IpUyaqV69O27ZtqVatGjVq1ODmzZvs378/WXNxFCxYkIIFC3LhwoVkfSufEqpVq0amTJkICAhIdAJTk+HDh3Pt2jXWrVvHxYsXyZw5MzVq1ODdd9+NdwLEnDlz8t1337Fu3Tp27dplTpRmypSJypUr06lTJ8qUKfNC59CoUSMmT55MWFgYxYoVe27iply5cmzcuJHly5dz4sQJrl69ip2dHdmyZaNSpUp0797dqtWKTOJbpSZt2rRkyZKFggULUrt2bRo2bBjv8KHs2bOzdetWFi5cyE8//cTt27extbXFw8ODxo0b06VLF27evEmXLl345ZdfCA0NjZNUtbe3p1GjRqxatYoiRYrg5eVl9TkA9O7dm/Lly7Ny5UqOHz/OhQsXyJgxI+XLl6dp06bmuSBSQvr06ZkzZw4zZszg8uXL3Lhxgxs3brxQ0sNgMPDpp59St25dvv76a3777TfOnz+Pg4MDJUqUoFGjRrRp0yZZD6XwNKmdlKSHafvvv/8e77K2Lxqvg4MDn3/+Od9//z3ffvstZ8+e5fz586RPn55y5crRvHlzq35XadKkYcKECXTs2JHTp0+zbNkyevbs+dz9mjRpwtSpUzl06BBNmzZNsF5SVwuDlJsv5rPPPmPcuHHmJZZNPRNeRIsWLShRogQrV67k6NGj/PnnnxgMBvLly0e1atXo3r17sueveHYlHjs7O5ycnChatChly5alRYsWCU40O2zYMIoWLcqqVau4cuUKFy9exNnZmfLly9OsWTN8fX3p1KkTx44d48CBAxZ/Y3PmzGHixImcP3+eq1ev8s8//wAv/j7466+/EhYWRoECBShUqFCyXhORl8Fg/K/NXiciIvKSREVFUbVqVe7fv8+OHTvInz//S48hICCAypUrYzAYOHz4cIJL0poSCcuXL0+RYQ2SOvr378/u3bsZM2YMHTp0eNXhyH9AcHAwNWrUICwsjEOHDqXYBOLy7zdw4EB27tzJlClTEk2IibxqmtNDREQklezfv5/79+9TsmTJV5LwgKeTAkdGRlKnTp0EEx7y7+Dv78+BAwdImzbtS10FSP7bMmTIQOfOnYmIiDAvey3y8OFD9u3bR65cuVJ0fhOR1KCkh4iISAq6fPkyN2/e5PDhw4wfPx6Abt26vdQYLl26xK1bt/Dz82Pu3LkAdO3a9aXGICnj7t27XLt2jfPnz9O/f38iIyNp0aJFigwlFEmqLl26kClTJlavXm31MsDyZlq5ciWRkZH069fvPzcZuvz7aE4PERGRFLRixQrWr19v/rlSpUrUrVv3pcYwZcoUDh8+bP65devWFC1a9KXGICnj2LFjfPDBB+af3dzcLFbQEXkZMmbMyPjx4xkwYABr1qyhe/furzokeYXu3LnDihUrqF69unqdyb+CenqIiIikoKJFi5IpUyYyZsxI8+bNzcvVvkwlS5YkQ4YMuLq60r17d8aMGfPSY5CUkS9fPjw9PUmbNi3ly5dn1apVmlNBXom6devi6+vLokWLLJaClv+eWbNmkTZt2mStkCTyKmgiUxERERERERF5I71Ww1s2btzImjVrzD/fuHGDJk2aUKtWLSZNmkR4eDj169dn8ODBAJw/f56PPvqIkJAQfHx8GD9+PHZ2dty6dYthw4bx4MED8uTJw/Tp00mfPj1BQUEMHTqU69ev4+rqyuzZs3Fzc3tVpysiIiIiIiIiqei17enx559/8v7777Ny5UratWvH6tWr8fDwoHfv3nTu3JmqVavSqFEjJkyYQIkSJRg1ahRFihShffv29O7dm8aNG9OwYUMWLFhAaGgow4YN45NPPiFbtmz06tWLzZs388MPPzB79uwkxxQQEEJMzGv5comIiIiIiIj8J9nYGMiUKX28216rnh6xjRs3jsGDB3P9+nVy5cpFzpw5AfD19WXnzp3kz5+fsLAwSpQoAUDz5s2ZO3curVq14tixYyxYsMBc3rFjR4YNG8YPP/zAV199BUCjRo345JNPiIyMxN7ePkkxxcQYlfQQERERERER+Zd4LScyPXr0KGFhYdSvX5979+5ZDEFxd3fn7t27ccrd3Ny4e/cuAQEBODk5YWdnZ1EOWOxjZ2eHk5MTDx8+fIlnJiIiIiIiIiIvy2vZ0+Prr7+mW7duAMTExGAwGMzbjEYjBoMhwXLT/2N79ufY+9jYJD3vkzmzkzWnISIiIiIiIiKv0GuX9IiIiODYsWNMnjwZgGzZsuHv72/e7u/vj7u7e5zy+/fv4+7ujqurK8HBwURHR2Nra2uuD097idy/f59s2bIRFRVFSEgILi4uSY7twYPHGt4iIiIiIiIi8hqxsTEk2EnhtRvecvHiRXLnzk26dOkAKF68OFeuXOHatWtER0ezfft2qlSpgqenJw4ODpw4cQKALVu2UKVKFezt7fHx8cHPzw+AzZs3U6VKFQCqVq3K5s2bAfDz88PHxyfJ83mIiIiIiIiIyL/La7d6i5+fH3v27GHWrFnmsp9++sm8ZG3VqlUZOXIkBoOBCxcuMHr0aB4/fkzhwoWZNGkSadKk4ebNm4wYMYIHDx7g4eHBzJkzcXZ25tGjR4wYMYLr16+TIUMGpk+fTo4cOZIcm3p6iIiIiIiIiLxeEuvp8dolPV5nSnqIiIiIiIiIvF7+VcNbRERERERERERSgpIeIiIiIiIiIvJGUtJDRERERERERN5ISnqIiIiIiIiIyBtJSQ8REREREREReSMp6SEiIiIiIiIibyQlPURERERERETkjWT3qgMQERERkTdHhoyOODrYJ7l+WHgkwUFhqRiRiIj8lynpISIiIiIpxtHBnvYffpXk+mundiAYJT1ERCR1aHiLiIiIiIiIiLyRlPQQERERERERkTeSkh4iIiIiIiIi8kZS0kNERERERERE3khKeoiIiIiIiIjIG0lJDxERERERERF5IynpISIiIiIiIiJvJCU9REREREREROSNpKSHiIiIiIiIiLyRlPQQERERERERkTeSkh4iIiIiIiIi8kZS0kNERERERERE3khKeoiIiIiIiIjIG0lJDxERERERERF5IynpISIiIiIiIiJvJCU9REREREREROSNZPeqAxARkdSRIaMjjg72Sa4fFh5JcFBYKkYkIiIiIvJyKekh8hqz9qEV9OAq/+PoYE/7D79Kcv21UzsQjK4dEREREXlzKOnxEujbVkkuax9aQQ+uIiIiIiLPk8k5DXZpHKzaJyoinIDAiFSKSFKLkh4vgb5tFREREREReX3YpXHgxNR3rdqn9IdfAEp6/Nso6SEiIiIWNLRORERE3hRKeoiIiIgFDa0TERGRN4WWrBURERERERGRN5J6eoiIiIiIyCunoXUikhqU9BARERERkVdOQ+tEJDVoeIuIiIiIiIiIvJGU9BARERERERGRN5KSHiIiIiIiIiLyRnrtkh779++nefPm1K9fnwkTJgBw9OhRfH19qVOnDrNmzTLXPX/+PM2bN6du3bp89NFHREVFAXDr1i06dOhAvXr16Nu3LyEhIQAEBQXRq1cv6tevT4cOHfD393/5JygiIiIiIiIiL8VrlfS4fv06Y8eOZeHChWzdupVz585x8OBBRo0axcKFC/Hz8+Ps2bMcPHgQgGHDhjFmzBh27dqF0Whkw4YNAIwfP5727duzc+dOihQpwsKFCwGYPXs2Pj4+fP/997Rq1YqJEye+snMVERERERERkdT1WiU99uzZQ4MGDciWLRv29vbMmjWLtGnTkitXLnLmzImdnR2+vr7s3LmTmzdvEhYWRokSJQBo3rw5O3fuJDIykmPHjlG3bl2LcoAffvgBX19fABo1asShQ4eIjIx8JecqIiIiIiIiIqnrtVqy9tq1a9jb29OnTx9u375NtWrVKFCgAG5ubuY67u7u3L17l3v37lmUu7m5cffuXQICAnBycsLOzs6iHLDYx87ODicnJx4+fEjWrFlf4lmKiIiIiIiIyMvwWiU9oqOjOX78OKtXryZdunT07dsXR0dHDAaDuY7RaMRgMBATExNvuen/sT37c+x9bGyS3tklc2YnK88o+dzcMry0Y8mbR9ePJJeuHXkRun4kuXTtSHLFREVaff3EREViY2efShHJm073q3+f1yrpkSVLFsqXL4+rqysAtWrVYufOndja2prr+Pv74+7uTrZs2SwmIr1//z7u7u64uroSHBxMdHQ0tra25vrwtJfI/fv3yZYtG1FRUYSEhODi4pLk+B48eExMjNHq80rOH4a/f7DV+8ibJ7k3VV0/Arr3SPLp3iMvQvceSa7kXDs2dvacmPquVfuU/vALXXOi97o3jI2NIcFOCq/VnB7Vq1fn8OHDBAUFER0dzY8//ki9evW4cuUK165dIzo6mu3bt1OlShU8PT1xcHDgxIkTAGzZsoUqVapgb2+Pj48Pfn5+AGzevJkqVaoAULVqVTZv3gyAn58fPj4+2NsryysiIiIiIiLyJnqtenoUL16cd999l/bt2xMZGUnFihVp164defPmpX///oSHh1O1alXq1asHwPTp0xk9ejSPHz+mcOHCdO7cGYCxY8cyYsQIPv/8czw8PJg5cyYAAwcOZMSIETRs2JAMGTIwffr0V3auIiIiIiIiIpK6XqukB0DLli1p2bKlRVn58uXZunVrnLoFCxZk06ZNcco9PT1ZvXp1nHIXFxcWLVqUcsGKiIiIiIiIyGvrtRreIiIiIiIiIiKSUpT0EBEREREREZE3kpIeIiIiIiIiIvJGUtJDRERERERERN5ISnqIiIiIiIiIyBtJSQ8REREREREReSMp6SEiIiIiIiIibyQlPURERERERETkjaSkh4iIiIiIiIi8kZT0EBEREREREZE3kpIeIiIiIiIiIvJGUtJDRERERERERN5ISnqIiIiIiIiIyBtJSQ8REREREREReSMp6SEiIiIiIiIibyQlPURERERERETkjaSkh4iIiIiIiIi8kZT0EBEREREREZE3kpIeIiIiIiIiIvJGUtJDRERERERERN5IdsnZ6cyZM0RERODj4wNAZGQkU6dOZevWrURHR1O1alVGjBiBm5tbigYrIiIiIiIi8qwMGR1xdLB/1WHIa8iqpIfRaGTEiBFs3bqVhg0bmpMeU6dOZfXq1eZ6fn5+nD17li1btuDo6JiyEYuIiIiIiIjE4uhgT/sPv0py/bVTO6RiNPI6sWp4y/bt29myZQsGgwEXFxcAQkJC2LBhAwaDgXbt2jF37lwKFizIP//8Y5EIERERERERERF5mazq6WFKeEyaNIkmTZoA8OOPPxIeHo6npydjx44FoEiRItSpU4c9e/bQs2fPlI9aREREREREROQ5rEp6nDt3Dnd3d3PCA+Dw4cMYDAaqVatmLsuePTs5c+bkypUrKRaoiIiIiLx5YqIicXPLYNU+URHhBARGpFJEIiLyJrEq6REcHEzBggUtyn766ScAypYta1GeNm1anjx58oLhiYiIiMibzMbOnhNT37Vqn9IffgEo6SEiIs9n1Zwebm5uPHz40PzztWvXuHnzJgaDwSLpERUVxY0bN8zzfoiIiIiIiIiIvGxWJT3y5MnDrVu3OH78OABff/01AMWKFSNTpkzmeitWrCAoKIgiRYqkYKgiIiIiIiIiIkln1fCW5s2bc+TIEd59913y5MnDhQsXMBgMtG7dGoArV64wZcoUDh48iMFgoFWrVqkStIiIiIiIiIjI81jV06Nhw4Z06dKFsLAwzp8/j9FopFGjRjRv3hyA0NBQfvjhBwAGDRpEzZo1UzxgEREREREREZGksKqnB8DIkSNp3bo1Fy9eJHfu3BQqVMi8LXfu3HTp0oXGjRtTuHDhFA1URERERERERMQaVic9APLly0e+fPnilKdPn56RI0e+cFAiIiIiIiIiIi8qWUkPgJiYGP744w8uX75McHAwHTt2JDIykjt37pAzZ86UjFFERERERERExGrJSnp88803zJs3j7t375rLOnbsyK1bt2jQoAH169dnwoQJODo6pligIiIiIiIiIiLWsDrpMWPGDL744guMRiM2NjbY2NgQHR0NwJ07d4iOjmbHjh3cuXOHFStWYGeX7M4k/1kxUZG4uWWwap+oiHACAiNSKSIRERERERGRfx+rMhI///wzS5cuJW3atAwfPpxGjRrRq1cvTp06BUC5cuWYOnUq48aN48SJE6xfv54OHTqkSuBvMhs7e05MfdeqfUp/+AWgpIeIiIiIiIiIiVVJj9WrV2MwGPjss8+oX79+vHUaN25MunTp6NevH9u2bVPSQ0TkX0K9zERERETkTWNV0uO3334jS5YsCSY8TGrVqoW7uzt//fWX1QF16tSJhw8fmofFfPLJJ4SEhDBp0iTCw8OpX78+gwcPBuD8+fN89NFHhISE4OPjw/jx47Gzs+PWrVsMGzaMBw8ekCdPHqZPn0769OkJCgpi6NChXL9+HVdXV2bPno2bm5vVMYq8zvTgKsmlXmbyInTvERF5c0RHRxEQ4E9U1L/nHn3vng29G3sluf4ff5zDpnIXq47xxx/niImJsTY0SUF2dmnIlMkNW9ukpzKsSnoEBgZSsGDBJNXNmjUr58+ft6Z5jEYjV69e5cCBA+akR1hYGPXq1WP16tV4eHjQu3dvDh48SNWqVRk2bBgTJkygRIkSjBo1ig0bNtC+fXvGjx9P+/btadiwIQsWLGDhwoUMGzaM2bNn4+Pjw5IlS9i8eTMTJ05k9uzZVsUo8rrTg6uIvAq694iIvDkCAvxxdExH+vTZMBgMrzqcJLGzsyEs5mGS62fP7kqIjXXHSJ8tF1FRSnq8KkajkZCQIAIC/MmSxSPJ+1n1a3ZxceH69etJCubGjRtkypTJmua5fPkyAN27d6dx48asWbOGM2fOkCtXLnLmzImdnR2+vr7s3LmTmzdvEhYWRokSJQBo3rw5O3fuJDIykmPHjlG3bl2LcoAffvgBX19fABo1asShQ4eIjIy0KkYREREREZE3WVRUBOnTZ/zXJDzkv8FgMJA+fUareyBZlfQoVaoUQUFB7NixI9F63333HQEBAZQsWdKqYIKCgihfvjwLFixgxYoVfP3119y6dctiCIq7uzt3797l3r17FuVubm7cvXuXgIAAnJyczD1FTOWAxT52dnY4OTnx8GHSs4EiIiIiIiL/BUp4yOsoOdelVcNbOnXqxO7du/nkk09wdHSkZs2aFttjYmL45ptvmDhxIgaDgbZt21oVTMmSJS0SJS1btmTu3LmULl3aXGY0GjEYDMTExFicsKnc9P/YEnphTMvuJlXmzE5JrvsqWDuWWiQ2XT+SXLp25EXo+pHk0rUjL0LXT+Lu3bPBzs7KsR+paNq0SZw5c5rIyEhu3LhOnjx5AWjTph0nT55kzJjx5rrnzv7GNxtW8fEnM9m0fiX79mzHxcXVor2hIz4l4O5lPvhgAJ7ZsllsGz5wAFPmzAXg3v37pHV0JIOTE/b29qxYvf61el3+q2xsbKz6G7Yq6VGmTBneffddvvjiC/r160f69OnNw0NatmzJ1atXCQkJwWg00rp1aypUqGBV8MePHycyMpLy5csDT5MSnp6e+Pv7m+v4+/vj7u5OtmzZLMrv37+Pu7s7rq6uBAcHEx0dja2trbk+PO0lcv/+fbJly0ZUVBQhISG4uLgkOb4HDx4TE2O06pzg5d1U/f2DX8px5OV5mW/Iun7ePLr3SHLp3iMvQvceSS7de14fMTExceauyJDREUcH+xQ/Vlh4JMFBYYnWGTx4OAC3b9+if//eLF++FgA/v20YjUaiomISTEbUrN2Ilm3iTlgacPcx3vnyMXPihDjblsyeBcCUOXMpXqQI9WrWMG/TnB6vXkxMTJy/YRsbQ4KdFKxKegAMHTqUHDlyMG/ePB48eGAuP3v2LAAZMmSgV69e9OzZ09qmCQ4OZu7cuXz99ddERkby3XffMX78eAYNGsS1a9fIkSMH27dvp0WLFnh6euLg4MCJEycoXbo0W7ZsoUqVKtjb2+Pj44Ofnx++vr5s3ryZKlWqAFC1alU2b95Mnz598PPzw8fHB3v7lP/DFREREREReZM4OtjT/sOvUrzdtVM7EEziSQ+RF2F10gOgbdu2tGjRglOnTvHnn38SHBxM2rRpyZMnD2XKlCFt2rTJCqZ69eqcPn2apk2bEhMTQ/v27SlZsiSTJ0+mf//+hIeHU7VqVerVqwfA9OnTGT16NI8fP6Zw4cJ07twZgLFjxzJixAg+//xzPDw8mDlzJgADBw5kxIgRNGzYkAwZMjB9+vRkxSkiIiIiIiKv3uHDh+jatT0GA0RERhMW9gRX1yzm7fv2bOfEsaPmn93cszHkw6fDYS7+/Te9Bg02b2vdrCm1qlZ9ecHLS5GspAeAvb09ZcuWpWzZsikZD4MGDWLQoEEWZeXLl2fr1q1x6hYsWJBNmzbFKff09GT16tVxyl1cXFi0aFGKxSoiIiIiIiKvTqVKVfjoo3HY2dlw+cZD85weJgkNbwESHN4ibxbNwiIiIiIiIiIibySre3ocPnyYpUuXcu7cOR4/fpxoXYPBwLlz55IdnIiIiIiIiIhIclmV9Dh48CB9+/bFaDRiNFq/iomIiIiIiIjIy/LsnB4A7Tv3IkfWTK8oInnZrEp6LFq0iJiYGAoVKkTnzp1xd3fHzi7Z04KIiIiIiIjIv0BYeCRrp3ZIlXaTysMjO5s2bTP/3KCBLw0a+FrUKVSkBIWKlACgZZsuCc7nkTeH63Pn8xg+cECSY5PXl1UZiwsXLpAuXTqWL1+Os7NzasUkIiIiIiIir5HgoDAtLSv/SlYlPWxsbMidO7cSHiIiIiIiIiLy2rNq9ZaCBQty48aN1IpFRERERERERCTFWJX06NKlC4GBgaxYsSKVwhERERERERERSRlWDW+pU6cOvXr1YurUqVy8eJEqVarg6uqKjU3CuZMyZcq8cJAiIiIiIiIiItZK9tIrmzdvZvPmzYnWMRgMnDt3LrmHEBERERERERFJNquSHitWrGDp0qUYjcYk1U9qPRERERERERGRlGZV0mPjxo0ANGvWjN69e+Pp6Ym9vX2qBCYiIiIiIiKvh0zOabBL45Di7UZFhBMQGJFonZMnjzN8+GA8PXNiNBqJioqkSZMWtG7dzlyna9cOpE3vzLCREwCYOXUs/vfuEBb2hEePHpItmycAjZu1Zet3X5PG3pb7/vcAcHVxAWDaJ+MZP2Uq/g8ekNbR0dx2JhcXpowby9Kli/juu29wdc0MQGRkBLa2tgwdOhJbWzuGDh3A6tXryZLFDYDw8DA6d27LgAEfULFi5ZR5wcRqViU9bty4QZYsWZg0aVJqxSMiIiIiIiKvGbs0DpyY+m6Kt1v6wy+AxJMeAN7ebzN//hIAQkND6NixNWXKlCNPnrz89def2Nun4Z9rf/Pg/j0yZ3FnyIfjATh39je+2bCKjz+ZaW6rfMXq5M3hysJZUwDo0q6txbE+eP99ShQtEm8cTZo0p0eP3uafN2xYy7x5s1i6dCUNGzZm5sypfPbZNAC++GIxxYuXVMLjFbNq9ZYMGTKQJUuW1IpFREREREREJFHh4eHY2Njg5OQEgJ/fVsqWLUfpMhXYv9fvpcURExPD3bt3yZjRGYCePftw+fLfHD58kD//vMjBg/sZOPCDlxaPxM+qnh7lypVjz549PHz4EFdX19SKSURERERERMTs4sXzdO3aHqMxhhs3rlOjRm2yZHEjKiqK3bt38vnnSzn/13XmzZpA81adsLW1TfaxZixYYDG8pWrFCnRo1QqALVu+5ccfDxIcHITRaKRChUqMHDkGAAcHR0aOHMNnn40jUyZXhg8fTfr0Ti924vLCrEp6DBgwgP379zNw4EBmzJiBu7t7asUlIiIiIiIiAlgObwkJecwHHwxgzZoVvPVWbjJnzkKePHmJsXPGYLDh5PGfKFOuUrKPlZThLQ8e3GfgwL4ULlzUYjRE8eIlKF68JEajkdKlyyQ7Bkk5ViU9jh07Rv369fn222+pUaMGBQsWxMPDg7Rp08Zb32AwMGXKlBQJVERERERERCR9eidq1KjN8eO/cPbsGe7evUPTpg2Jio7hyZMQ9u3Z/kJJj6TInDkLw4ePZsiQ/hQvXpLs2T3N27JmzZaqxxbrWJX0GD16NAaDAYCoqCjOnj3L2bNn49QzGAwYjUYlPURERERERCRFRUdHc+rUCdzds+Lnt53167/DwyMbl2885O7dWwwd0I27d2+RNWv2VI2jaNHiVKhQkYUL5zJhgp57X1dWJT2aNm1qTnqIiIiIiIiIvAymOT0MhqdfwOfP74Wra2bKl6+Am9v/pl3ImjU7pXzKs3/PDtp17JmsYz07pwfAzAkT4q3bu3c/OnZsxenTv1G8eIlkHU9Sl1VJj8mTJ6dWHCIiIiIiIvKaiooI///lZVO+3ecpVcqHPXt+THKbg4eNM/+7UJESFCpSIt56zy5VCzBzYvzJDXi6OktUVIxFWfbsnuzff9SiLPaStvLqWZX0EBERERERkf+egMAIIOJVhyFitQSTHjExTzNYNjY2ccqsEXt/EREREREREZGXJcGkR6FChbCxsWHHjh3kyZMHgMKFC1vVuMFg4Ny5cy8WoYiIiIiIiIhIMiQ6vMVoNCb6s4iIiIiIiIjI6yrBpMeqVasAyJ49e5wyEREREREREZHXXYJJj7Jly8YpMxgMvP322zg5OaVqUCIiIiIiIiIiL8qqWUZHjx5N1apVCQgISK14RERERERERMxCQh4zY8YUOnVqTdeu7enfvzcXL14A4PbtW1Sr9g6dOrVl5NDeDB/SkwF9O7Bp/Urz/u1b1gLA/94d2resxReLZ1m0/9flK9Rs2oyd+/YDMOSj0fz2+9mn+/bsxbKvvrKoP3HiOPz8tpl/joqKokmTusyaNTXRevFp2dKXjh1b0bVrezp2bMWgQe9x4cJ5izoJtf/ll4upVMmHs2fPWJTPmTODSpV8LMoOHz5EpUo+cdoG2L9/Lz17dqZDh5a0bt2ESZM+4fHjxwCcPHmc2rUr07Vre4v/Dh48kOh5vU6sWrL29u3b5M6dm0yZMqVWPCIiIiIiIvKayejsgEOaNCnebnhEBEGB4Qluj4mJYejQgZQq5cPy5Wuxs7Pj5MnjDB06gDVrNgCQJYsbq1d/zeUbDwEIeHifIf27Ur5iNTxz5LJozylDRs6cOkZ0dLS57Icjh3FxzphgDN9s3Ualcu9QMluueLf//PMR3n67MPv376Vv3wE4Ojom+fwBpk2bg4fH02kljh49zAcf9OOrr77BxcXlue27u2flwIF9FClSDHg6D+dvv52Icww/v21Ur16LLVu+pWDBj8zlu3fvZPnyJUyePJNcuXJjNBr5/PO5TJ78KRMmTAHA2/tt5s9fYtU5vU6sSnq4uroSHByM0WjEYDCkVkwiIiIiIiLyGnFIk4auywemeLsrus0BEk56nDx5nLt379CjR29sbJ4OVChVyodRo8YQExMT7z4BAQ8xGo04pk0XZ5ujY1py5c7Hb7+dpKCnOwDHT/1GqWLFE4yhfcsWTJ07l1XlKmMw2MbZvmPHNqpUqU5MjJG9e3fRqFGTxE45URUqVOLttwuzZ89OWrVq+9z2K1WqwuHDB+nffzAAp0+fonDhYvz55yVznUePHnHy5DGWL19Lt27t6ddvIOnTP52yYtmyJQwcOIRcuXIDT6e06NXrfdavt+zd8m9m1fCWvn37cvv2bT777DPCwsJSKyYRERERERERLl26SIECXuaEh0n58pXIlMkVgPv3/enUqS0fDOhGr27N2bhuOYM/HEfmzG7xtvlOhars378XgAt//kne3Lmxs0u4P0DNKlXxyJaNL7+M29shICCA48d/oVKlqtSsWZstW75N7qma5c2bj2vXriapfWdnF7Jn9+T8+T8A2LdvDzVr1raos3u3H2XKvIOHR3a8vQuxe/dOAIKCArlx4x+KFy9lUd/Ozo4OHbqYf7548Xyc4S2BgY9e+DxfFqt6egCUKlWKNWvWsHHjRt5++23c3NwS7L5jMBiYMmXKCwcpIiIiIiIi/z02NgbSpHFItI5peMtf/9znq5WLuHHjGkWLlU6wfmmfCozeuIo+Hdryw+EjVKtUkQM/Hk70GIP79qHXkKFUqlTNonz3bj9Kly5DxowZqVy5KlOmTOTSpQt4eRVM8jnGZcDBwSHJ7deoUZsDB/bh5VWQs2dPM3jwMIvW/Py2061bTwBq1qzNN99soFmzlv872v+P4rh9+xYjRw4F4NGjABYvXg78x4a3jB07FoPBgNFoJCwsjFOnTsVbz1RHSQ8RERERERFJroIFC/Hdd5viTLGwePECypQpZ54LA8DGxob2nXszcmhvdmzdiG/TNvG26Zg2LQUKeHH2/HlO/f47PTt3em7SwzVTJgYOHMJnn40jb9785nI/v+08eOBPy5a+/x+DgS1bvmXYsFHJPue///6L6tVrJLn9KlWq0bdvD8qWfYfixUtZ9Iq5ePECly//xZw505k3byYxMTHcv+/P2bO/U6RIUbJn9+T3309TtuzTniArVqwFnk6wmtDwoX8bq5IeTZs21VweIiIiIiIi8lIUL16STJlcWbZsCV27voutrS2//PITfn5badWqLeHhlvOB2Nra0qFzL+bM+JTKVWvj8v9DYJ5Vs2Ztlq5aiXe+fNjaxp2nIz716jVg3749HDy4n7Jl3+HChfPcu3eXzZv9cHB4Ovrh5MnjDB8+hPffT978J4cPH+LPPy/y6aeTkty+s7ML2bJ58MUXi+Ic189vK40bN2Po0JHmsokTx7FlyzcUKVKUnj37Mnv2NCZNmmGe1+P06VMEBQXFGVL0b2VV0mPy5MmpFYeIiIiIiIiIBYPBwOTJM5k3bwadO7fBzs4OZ2cXpk2bg6trZm7fvhVnn+Ily1LAqxAbv15Oz74fxNtupUpVmDhhHN3at7cqnqFDR9Kp09MeJH5+W2nQwNeckICnk6zmzPkWu3d/D8D06ZMslpqdPn0uxYuXtGhz2LCB2NnZA08TGDNmzCNduvRJat+kRo1aLFu21LyKC0BkZCR79+5i7tzFFnXbtOlA795d6d9/CLVr1yNt2nRMnvwpoaGhhIaGkCtXbiZOnErWrNm4efOGeU6P2GrWrEOnTl2teu1eFavn9BAREREREZH/lvCIiP9faSXl230eFxcXPv7403i3eXhkZ9OmbXHKR4753zQLazc9nbTUzT0bcz9/uipJunTp8Nuw3lxn+MAB5n/PnDjhf/sutZzLInPmLPj57QOgQQPfeGNatmwNAE2btuSjj8YleF5AvLGbDBkyPNH2Y2vUqCmNGjU1/3z48HEAduzYF6du/vwF2LfviPnnSpWqUKlSlXiPVaqUD3v2/JhgjP8GSU56/PTTT5QvXz7B7bNnz6ZIkSLUqlUrRQITERERERGR10NQYDiJLS0r8rp67iCdixcv0rx5c7p3786lS5firRMaGsoXX3xB//79ad68OX///XeKByoiIiIiIiIiYo1Ekx6///477du359y5cxiNRs6cORNvvTt37uDp6YnRaOTcuXO0adOGCxcuJDuoKVOmMGLECACOHj2Kr68vderUYdasWeY658+fp3nz5tStW5ePPvqIqKgoAG7dukWHDh2oV68effv2JSQkBICgoCB69epF/fr16dChA/7+/smOT0RERERERERefwkmPcLDwxk4cCAhISHky5ePpUuX0rJly3jr5s2bl127drFs2TJy5crF48ePGThwIBFJGJ/1rJ9++onvvvsOgLCwMEaNGsXChQvx8/Pj7NmzHDx4EIBhw4YxZswYdu3ahdFoZMOGDQCMHz+e9u3bs3PnTooUKcLChQuBp8NvfHx8+P7772nVqhUTJ060OjYRERERERER+fdIMOmxadMmbt26ReHChdm4cSOVK1d+bmMVKlRg3bp1vPXWW/zzzz9s2bLFqmAePXrErFmz6NOnDwBnzpwhV65c5MyZEzs7O3x9fdm5cyc3b94kLCyMEiVKANC8eXN27txJZGQkx44do27duhblAD/88AO+vk8nmmnUqBGHDh0iMjLSqvhERERERERE5N8jwaTHnj17MBgMDB8+nHTp0iW5QVdXV0aPHo3RaDQnHJJqzJgxDB48mIwZMwJw79493NzczNvd3d25e/dunHI3Nzfu3r1LQEAATk5O2NnZWZQ/25adnR1OTk48fPjQqvhERERERERE5N8jwdVbLl26hIuLC2XLlrW60SpVquDs7MzFixeTvM/GjRvx8PCgfPnyfPvttwDExMRgMBjMdYxGIwaDIcFy0/9je/bn2PvY2Dx3HlcLmTM7WVX/ZXNzy/CqQ5B/MV0/kly6duRF6PqR5NK1Iy9C10/i7t2zwc7Oumel/wq9Lq+ejY2NVX/DCSY9goKC8PLySnYgb731FufPn09yfT8/P/z9/WnSpAmBgYGEhoZy8+ZNbG1tzXX8/f1xd3cnW7ZsFhOR3r9/H3d3d1xdXQkODiY6OhpbW1tzfXjaS+T+/ftky5aNqKgoQkJCcHFxseqcHjx4TEyM0ap94OXdVP39g1/KceTleZlvyLp+3jy690hy6d4jL0L3Hkku3XteHzExMURFxViUuWRIg72jQ4ofKzIsnEfBic8Fefv2LVq1asysWfMpU+Ydc3nLlr7Mm7cYD4/sXLt2mQ4dWjNo6BjKvlPFXOfTMUN4+PA+jo5pAQgNDcE9qwdTJ0/F8f/r7D5wgM07/IiKiiLGaKRB7Vo0b9TI3MbegwdZ/91mjAYbDAYDNWrUpmPHrtjZ2TFy5FBu377FkyehPHz4AE/PnAD07dufBw/uc+rUCT76aBwAZ8/+ztKlC3n06BExMdEUL16K/v0H4eDgSEREBPPmzeK3305gY2ODk1MG+vUbxNtvF06BV/nNEhMTE+dv2MbGkGAnhQSTHg4ODgQGBiY7kKCgIOzt7ZNcf/ny5eZ/f/vtt/z666+MHz+eOnXqcO3aNXLkyMH27dtp0aIFnp6eODg4cOLECUqXLs2WLVuoUqUK9vb2+Pj44Ofnh6+vL5s3b6ZKlacXfNWqVdm8eTN9+vTBz88PHx8fq+ITERERERH5r7J3dMCvc7cUb7fBquXwnKQHPJ2iYMqUiaxa9TXp0qWPs33bti2UK1+Ffbt3WCQ9AHr2GUKhIiWApw/Mc6Z/wrp1a+jWsinbd+1m265dfDb6IzK7uvL4cQgfjh+Ho4MjDWrXYue+/WzaupVPRgynQMl3CAoKZsKEcUyb9hkjR45h0qTpAJw8eZxly5Ywf/4S83H9/LaZ//3XX3/y0UdD+eyzGRQuXISoqChmz57G1KkT+fjjT9mwYS1GYwyrVq3HYDBw5sxvjBgxhG++2WGevkGSJ8G+Obly5eLu3buEhoZa3ejjx4+5efOmuZdFcjk4ODB58mT69+9PgwYNyJs3L/Xq1QNg+vTpTJo0iXr16hEaGkrnzp0BGDt2LBs2bKBBgwYcP36cQYMGATBw4EB+++03GjZsyNq1axkzZswLxSYiIiIiIiIvR5YsbpQpU45582bH2RYVFcWuXd/Tul13rlz5k7t3biXYTnh4GMHBgWTM6AzAVxs30qtLZzK7ugLg5JSe4QMGkCfXWwCs+vpr+r37Ltk9PABIly49I0Z8zJ49u7hz53aS41+3bhUNGzahcOEiwNMkTt++/alcuRoADx8+IDIykqioKACKFSvByJFjiY6OTvIxJH4JpozKli3L+fPnWbduHT169LCq0U2bNhEVFUXRokWTFVTz5s1p3rw5AOXLl2fr1q1x6hQsWJBNmzbFKff09GT16tVxyl1cXFi0aFGy4hEREREREZFXq1+/QXTu3JZjx362GOZy9OhhPDw88MieA5+yFdm/ZwftOvU0b1+6aCYODo4EBT4ivVMGylesTrt2HfC/coF79+9TIG9ei+Pkyvl0iMqjwEDu+vtT0KuAxfaMGTOSJ09eLl48T7ZsHkmK/dKli1SpUt2iLH16J6pVqwlAq1btGDZsEI0a1aJkydKULl2W+vUb4eCQ8kOK/msS7OnRsmVLABYvXmzV3BwXLlxg3rx5GAwGGjZs+OIRioiIiIiIyH9e+vRODB8+milTJhIaGmIu9/PbSu3adQEoX6EaBw/sIioy0ry9Z58hTJ6xhEFDxxLyOJgy5Spib29vXvQiTZo08R7PtD2+3hZRUZFA/ItmxMfGxibB4wB4eGRn9er1zJq1gEKFirBz5w66dWtPcLDmn3lRCSY98ufPT4cOHQgKCqJr165s2LAh0a41RqOR9evX061bN0JDQylXrhzVq1dPsL6IiIiIiIiINcqWfcdimEtAwEN+/vkoa9euYUDfDiz9fAYhIcH8+svhOPt6FSxM3QZNmT/7M6KiosiYIQMeWbNy6a+/LOqdPnuWpatW4ZwxI9mzZePcM6uSPnr0iJs3b+DtXTDJcXt7v82FC5adCUJCHvPhh4OJjIxk8eIF3L/vT6FCRejcuTtffrmaLFmycOzYL0k+hsQv0fV2PvzwQ4oWLUpgYCBjx46lcuXKDBo0iEWLFrFhwwa++uor5s+fz8CBAylfvjzjxo0jICCA/PnzM3/+/Jd1DiIiIiIiIvIf0a/fIH799ScePLjP6dO/Ubp0WbZt28ncz79i7qK1NGnenn27t8W7bwPfljx5Esrmzd8A0KZZUxYtX8HDgAAAAoOCWLR8hXkOj24d2rPwyy+5decOAKGhoUyZ8ik1a9ZJ8tAWgDZtOvDdd5s4d+4s8HQekvnzZ+Pk5IS9vT3+/vdYseILIv+/h8qDB/cJCAggX778yXuRxCzRaWDTpEnDmjVrmDhxIhs2bODhw4fs2rWLXbt2xalrNBqxsbGhTZs2fPDBBzg5xb9cjIiIiIiIiEhymYa5DBnSj2XLljB27ASL7XXqNWH7lg3cvPlPnH3t7dPQul13vvjicyqXLIpvvXpERUXz4dhxGGxsMMbE0KhuXRrWrg1AjcqVsbW15dNp04kyPh3qUqtWXTp1sm4lm3z58vPxx58wZ84MwsLCiIqKxMenLIMGDQVgyJAPmTdvNu3aNcfRMS329k8nOs2VK3fyXiQxe+7aNw4ODnzyySe0aNGCDRs28NNPP3Hr1i2L7Xny5KFmzZo0aNCAfPnypWrAIiIiIiIi8nJFhoU/XV42Fdp9Hg+P7GzaZNlzo2zZdzh8+Hi89TM6u7Bi7Q4APv5kZpztlarUpHP7VoTcuQZAs0YNadYo4fkoq1aoQNUKFUifLRdRUTHx1ilVyodSpXwsyho08KVBA1/zz2XKlKNMmXLx7p8uXXqGD/8owRgk+ZK84G/x4sUpXrw4AGFhYQQGBpIuXToyZMiQasGJiIiIiIjIq/coOAKCI151GCJWS3LSIzZHR0ccHR1TOhYRERERERERkRST6ESmIiIiIiIiIiL/Vkp6iIiIiIiIiMgbKVnDW0RERERERP6NIqIicXNL+ryE4RERBAU+f7JNEXk9KekhIiIiIiL/GWns7Om6fGCS66/oNgdQ0kPk30pJDxEREREREXntXb78F507t2XChClUq1YTgDt37jBz5hTu3r1NeEQUnjneouu7/XF2zoTRaOSbDas49sthDAYDdvb2tGrTheIly5rbDAwKok2Pd+neoQOtmzYxl0+ZM5fiRYpQr2YNc9nSpYsA6NmzD02bNmThwqVkz54dgL/++pPx4z8G4O7dO6RNm46MGTNib2/PkiUrU/21kYQlmPQ4fPgwnp6e5MmT52XGIyIiIiIiIq8Z54xpSeOQ8t+ZR4RHERj0JEl1d+zYSvXqtdiy5Vtz0mPatM+oV68B9es34PKNh2z5di3LFs9h8Ifj+PnoD1z5+xKfTVuEra0tt2/dYNzogUyd9QXkcAVg36FDVChThh27d9OqSWMMBkOiMTwKDeLK/etExURzI+AW4WmiAbB1ceSTWdMA+HzWHAoVLULVWjXJkyUnUVExyX15JAUkeNWOGjUKZ2dntm3bZi6bP38+2bNnp3nz5i8lOBEREREREXn10jjY8dlHm1K83VETWyapXlRUFLt372TBgqX07dudmzdv4OmZg4cP7xMeHmauV6d+Uy7/dRGAR48CiImJITIyAlvbtHhkz8GgD8Zga/u/x+Bd+/bTt3t35i9dym+//07JYsVS9gTllUtw9ZaAgADs7e0tyubPn88333yT6kGJiIiIiIiImBw9ephs2bLx1lu5qFy5Glu2fAtA7979WLhwHr6+9fh83hROnfiFtws9TVxUrlqbJ09C6dO9JZM+Hc7W777GI3tOnJyeTmT795UrPHz0iKKF3qZapUps37X7lZ2fpJ4Ekx4ZM2bk0qVLHD16lMjIyJcZk4iIiIiIiIiZn99WatWqC0DNmrXx89tGZGQk77xTge++82PUqI/JmNGFdWuWMGv6eACcnDIwbuIcPpk0j2IlynDmt2N8OLgHd+/eAuD7ffuoWrECtra2VKtUkSO//MLDR48AsLGJb5iLEUO85fI6S3B4S/ny5dm+fTs9evQwlxkMBk6ePMnbb7+dpMYNBgPnzp178ShFRERERETkPykg4CE//3yUixcvsHHj1xiNRoKDgzhwYB8XLvzBgAEfUL58RbLmfJtmLTvwXs82BAU+4sdDeylStCS5cufjrVx5aejbkvmzP+PXn3/Ep5g3+w/9iK2tLUd/+dV8rF379tGuRQuc0jsREhJiEcfDhwFkdM/0sk9fXlCCSY8RI0bw559/cvHixZcZj4iIiIhIoiKiInFzy2DVPuEREQQFatlRkX+jnTv9KF26LDNmzDWXffnlYjZv3sT9+/4UKOCNr29jAG7c+Adnl0w4OWXgSWgIG79eQb+Bo3BMm5bQ0BDu3b1F1ep1+fHHQzhnzMDy+fP/d5x9+1mzYQNtmzenVLFirN6wgQZ1apPW0ZGHAQEcOfIjQ8eOfunnLy8mwaRHlixZ2Lx5M5cvXyYgIIDo6Gi6dOmCl5cXo0frFy0iIiIir0YaO3u6Lh9o1T4rus0BlPQQ+Tf6/vtt9Or1vkVZ8+atWbt2FYsWLWfJkgV8+eUibGzTkClTZoaO+BQbW1uatezIhrXLGP5BT9KkSYPBYEOdek0oWrw0C2aNo3G9+hZt1qxSmWVr1nDs1CnK+ZTm76tX6ffhhxgMNtgYDPTrN5Ccud4y1x/2Xn+ItdrLik3rU/eFkGRJdM0hg8FAvnz5LMoyZMhA2bJlE9hDRERERERE3jQR4VFJXmnF2nafZ9WquMmETJkysW/fEQCmTZuDnZ0Nl288tKhja2tLu049adepZ5z9Z8yYS8idaxZl9vb2bFi+zPxz+5YtaN+yhfnn9NlyceX+dQDmLVuaYLx9B1uXlJXUZdVCy/v27cPBwSG1YhEREREREZHXUGDQk1cdgkiyWJX08PT0NP/75MmT7N27lytXrhASEkL69OnJnTs3VapUoXz58ikeqIiIiIiIiIiINaxKegA8fvyY4cOHs3//fgCMRqN5m8FgYMWKFVSpUoWpU6fi7OyccpGKiIiIiIiIiFjBqqRHTEwMffv25fjx4xiNRkqWLEnhwoVxcnIiKCiIs2fPcubMGQ4dOsSAAQNYuXJlasUtIiIiIiIiIpIoq5Ie3333HceOHSNLlizMnz+fEiVKxKlz8uRJBgwYwK+//srWrVtp3LhxSsUqIiIiIiIiIpJkNtZU3rx5MwaDgZkzZ8ab8AAoVaoUM2bMwGg0snnz5hQIUURERERERETEelYlPS5duoSnp+dzl6wtV64cnp6eXLp06YWCExERERERERFJLquGt4SEhPDWW28lqa6rqysXL15MVlAiIiIiIiLy+nDOmIY0Dg4p3m5EeDiBQRGJ1gkNDeXzz+fx668/4eiYlvTp09O9ey98fMry999/8emnYzAY4Nbt2zg6OuLklBE7O3s+nTyfAX078PH4Gbi5ZzO39+mYIfR7vx8FPd2o2bQZ+XLntjheOZ/S9OjYkSEfjcb/wQPSOjoC8CQiEle3zLw/9ANcMrnEifPwgR/Y9s13RMdEY2Ow4Z1KFRnYdxBgw8mTxxk+fDCenjkt9vnyy9VMnvwpJ04cI2PG/y0EUr58RXr3fp9KlXzIn9/LYh/Ttn79euHunpUxYz6N1d5iAHr06M2dO3eYOXMKd+/eJiYmhty58zJkyIdkyuSKn9825s2bRdas2SzaHjZsFIULF0n09/FvY1XSw83NjatXrxIZGYm9vX2C9SIiIrhy5QqZM2d+4QBFRERERETk1Urj4MDMkb1TvN0hkxYDCSc9jEYjw4cPpkABL9as2Yi9vT2XLl1g2LBBjB07gVKlfFixYi12djZ8OGIEbxcuTtXqda2KYcnsWQlu++D99ylR9GkSIK17TgZ+0A+/zVto362LRb2De/exY/MWPvhoJFk9PHgSGsrns+YwZcpEhg//GABv77eZP39JvMd5990+NGjgG++2FSvWJhjfgQN7qV69JpUrV4uzbdq0z6hXrwG1a9cDYPXq5UybNonPPpsGQKVKVfjoo3EJtv2msGp4i4+PD48fP2bx4sWJ1lu8eDGPHz/Gx8fnhYITERERERGR/65Tp05w584d+vcfYv7i3curIF269GDlyi9faixPnjwhOCgIpwxOcbZtWvs1XXv1JKuHBwBp06Wj18D+7N69kzt3bqdaTF269GDGjCkEBQXG2fbw4X3Cw8PMP7do0ZoWLVqnWiyvK6t6enTp0oUdO3awYMEC7t+/T+fOncmbN695++XLl1m5ciUbNmzAxsaGzp07p3jAEr+IqEjc3DJYtU94RARBgeGpFJGIiIiIiMiLuXDhHAULvo3BYLAoL1GiJIsWzU9SG1M/G4Wd3f9GKty5c9Nie69Bgy1+7tmlM2VKlgRgxoIFODo68igwEGeXTPhUeIcGTSxXKA0KDOT+vXvk87IchuLk5ESePHm5ePE8GTJk5OLF83Tt2t68vX37TtSpUx+AL75YxIYN68zbFi5cSrp06QEs9gHo27c/5cqVB6BYsRIEBgYye/Z0i2EuAL179+OTTz7myy+XULp0Gd55pwLVq9cybz98+JBF2/b29ixdujLO6/dvZ1XSo0iRIgwePJgZM2awfv161q9f//9jppx4/PgxYWFPs0hGo5HBgwdTtGjRVAla4kpjZ0/X5QOt2mdFtzmAkh4iIiIiIvK6MhAdHR2nNDIyimfyIAn6cNRnceb0iC0pw1v+uHCB8dNmUKb8O9jFmerhaSDRMfHFGWnenhrDWwB6936frl3b8eOPP1iUv/NOBb77zo9Tp05w/PivLFw4l337djNp0gxAw1sS1LNnT+bMmUOuXLkwGo08efIEf39/njx5gtFoJHfu3MyePZtevXqlRrwiIvIaMfUys+a/jM4pPwmaiIiIvJkKFy7ChQvniIqKsig/e/YMBQsWenlxFCxI69ZtmTd9RpwkTEbnjGT1yMaf5y9YlAcFBnHz5g28vQumamyOjo6MHDmGGTOmEBwc9PTYQYHMnTsDBwcH3nmnAv36DWLVqvX8+uvPBAQEpGo8rxurenqY1K1bl7p163Lt2jUuX77M48ePSZ8+PXnz5iX3MzPfisjrz9rhURoaJSbqZSYvQvceERF5nuLFS5InTz7mzJnBwIEfYGdnx4UL51m16kvGjp34UmNp164jG7/ZwL7vd1KnUUOLba07dmDV0i/50DM7WbNlI+zJE5bOm0/t2nXJls2DW7duJtBqyihevCTVq9di8+ZNdOzYlfTpnTh8+BAFCnhTv34jAK5evYyra2YyZsyYqrG8bpKV9DDJlSsXuXLlSqlYROQVsfbBVQ+tIpISdO8REZGk+OyzqSxZspBOnVpja2tLhgwZ+fjjTylVKmUWznh2To/sHh6MG/5hnHpp0qShTaenyY1K1auRLn1687YKVatga2vLnMlTiYyIJCYmhgpVKzOo7+A47Vjr2Tk9cuTIwYQJU+PU6937fX766TAAtra2TJ8+h3nzZvHFF4twdHQkSxY3pkyZia2tLRB3Tg+ANm3am5Mkb4oXSnqIiIiIiIjImy8iPPz/l5dN+Xafx8HBkf79h9C//5BE6/XpFzdRMffzr+KUffzJTPLmcCXkzjX2bf4uwfZmTpwQp6xS9WpUql4t3vrlKlWkXKWKFmV2dnZERcVQqpRPgkmaxObVOHz4eILbnp0fxNHRka+//t/5vPVWbqZNmxPvvg0a+CY4h8ibRkkPERERERERSVRgUAQQ8arDELHaa5f0mDNnDrt27cJgMNCyZUu6devG0aNHmTRpEuHh4dSvX5/Bg592ETp//jwfffQRISEh+Pj4MH78eOzs7Lh16xbDhg3jwYMH5MmTh+nTp5M+fXqCgoIYOnQo169fx9XVldmzZ+Pm5vaKz1hEREREUlt0hHVzyABEhoXzKFgPeSIi/2avVdLj119/5eeff2br1q1ERUXRoEEDypcvz6hRo1i9ejUeHh707t2bgwcPUrVqVYYNG8aECRMoUaIEo0aNYsOGDbRv357x48fTvn17GjZsyIIFC1i4cCHDhg1j9uzZ+Pj4sGTJEjZv3szEiROZPXv2qz5tEREREUlltmns8evczap9GqxaDkp6iIj8q1m9ZG1qKlu2LKtWrcLOzo4HDx4QHR1NUFAQuXLlImfOnNjZ2eHr68vOnTu5efMmYWFhlChRAoDmzZuzc+dOIiMjOXbsGHXr1rUoB/jhhx/w9X06bqlRo0YcOnTo/9dNFhERkded6Zt6a/5zyZDmVYctIiIir9Br1dMDwN7enrlz57Js2TLq1avHvXv3LIaguLu7c/fu3Tjlbm5u3L17l4CAAJycnLCzs7MoByz2sbOzw8nJiYcPH5I1a9aXeIYiIv9t6mIuyaVv6kVERMRaViU9jh07RoYMGShYsOBz6x4+fJhr167RoUMHq4MaMGAAPXv2pE+fPly9ehWDwWDeZjQaMRgMxMTExFtu+n9sz/4cex8bm6R3dsmc2cnKM3n9WfvgIWKia0eSK7kPrm6ODqkUkbzpdL+SF6HrR+C/dx3cu2eDnd1rNSjgX02vZcqysbGx6m/SqqRHp06d8PHxYc2aNc+tO3v2bKuTHn///TcRERG8/fbbpE2bljp16rBz507zOsIA/v7+uLu7ky1bNvz9/c3l9+/fx93dHVdXV4KDg4mOjsbW1tZcH572Erl//z7ZsmUjKiqKkJAQXFxckhzfgwePiYkxJrm+yet8k/T3D37VIUgiXtdrJzoiEts09lbto2/qX77X9fpJLt2vXh5dO/IidP1Icr3O185/7TqIiYkhKirmVYdhdvLkcYYPH4ynZ06MRiNRUZE0adKC1q3b0a9fL7p370XZsmXN9RfNn8rbhYtTtXpdBvTtgIODA3Z2Tz+7hoQ8Jm8+L6ZMmmyuf/DIEdZv3syTJ0+IjIyieJEi9O3eDaf06dm5bz+nz55l+MAB8cZ24pdfmf7pRCbOnkHe/PnN5f2798TBIQ3pHNNhNMLjx8EULPg2H300ns8/n8vDhw+YMGGquf6vv/7MtGmTWLlyLenSpU/pl/CNEhMTE+dv0sbGkGAnhQSTHo8fPyYgICBOeVhYGNevX08wAKPRyM2bN7l8+TJGo3UJghs3bjB37lzWrVsHwL59+2jbti1Tp07l2rVr5MiRg+3bt9OiRQs8PT1xcHDgxIkTlC5dmi1btlClShXs7e3x8fHBz88PX19fNm/eTJUqVQCoWrUqmzdvpk+fPvj5+eHj44O9vXUPbiKiLuYiIiIi/zWZnNNilyblZ0eIiogiIPDJc+t5e7/N/PlLAAgNDaFjx9aUKVMuScf4cNRnuLlne3q8yEjGfTwIP7/t1KtYln0HD7Fq/Xo+HTWSt3LkwGg0smTlKmYsWMDYDz98btsH9+6jXKWK7Pt+F3n757fYNnzcGMoW9iEqKobIyEjee68HO3fuoE+f/nTp0pbDhw9SqVJVnjx5wvTpkxg58mMlPFJBgldtSEgIvr6+hIeHm8sMBgN//PEHderUSVLjpklGk6pq1aqcOXOGpk2bYmtrS506dWjYsCGurq7079+f8PBwqlatSr169QCYPn06o0eP5vHjxxQuXJjOnTsDMHbsWEaMGMHnn3+Oh4cHM2fOBGDgwIGMGDGChg0bkiFDBqZPn25VfCIiIiIiIv9FdmnsOL3whxRvt/h71azeJzw8HBsbG5ycrJ9+ICT0MU9CQ8iYMSMAK9d/zfvde/BWjhzA02feHh07sGnrtue2FRQYxB9nfmfy3FmMGDCYDj26kS5dunjrPn4czOPHj8mYMSPp0qXjww8/YtKkTyhduixffLGISpWqUKqUj9XnI8+XYNIja9asdOvWjc8//9xcZpozIymyZ8/O6NGjrQ6of//+9O/f36KsfPnybN26NU7dggULsmnTpjjlnp6erF69Ok65i4sLixYtsjomEREREREReXUuXjxP167tMRpjuHHjOjVq1CZLFrfn7whM/WwUNja2BAYGkDmzO3XqNaFWrTrc+esPbt66TbHChSzq29nZ0bZ5s+e2e/iHHyhasgRuWbOSN38+jvxwkNoN6pu3Txn3CY5pHHn48CHu7llp0aI1NWrUBqBMmXKUK1eezz4bz7VrV1i6dKUVr4ZYI9H+Se+99x4tW7YEng5bqVWrFkWLFmX27NkJ7mNjY0O6dOlwdnZO0UBFRERERETkvyn28JaQkMd88MEA1qxZEe/CFM8ubmEa3vLrz4dYs2IR5cpXtVzs4v//fefuPcZMmgTAo6Ag5k+ZkmhMh/bup0W7NgC8U7kyu7fvsEh6mIa37N27h3nzZlG9ei2L4/brN4gWLRrx2WfTcXBwtPIVkaRKNOlhb2+Pp6en+ecyZcrg7e1tUSYiIiIiIiLysqRP70SNGrU5fvwXMmTIwOPHjy22BwU+Ir1T3Ilxy75ThTOnT7B44XQWf76IjBky4JE1K3+cv4BPyRJky+rOktmzAGjfsxcxMQlP5nrlr7/559o1Vi79glVfLCMmJpqAhwH8eeEiBQp6W9StVq0mv/76M5MmfcL06XMtzsPJKQMeHtlf5OWQ57Bq7ZzVq1cna8iKiIiIiIiISEqIjo7m1KkTeHkVpHTpsuzcuYOoqCgAbt28zpXLf1LAq1C8+7Zq25VLF85y5MiPAHTv0IH5X3zBPzdumOuc+eMcwY8fx9uLxOSHvfuoWbcO85d/ybxlS1mwYhmVq1dj7/c7463fs2dfzpw5zdGjh5N51pJcKT/9roiIiIiIiEgKMs3pYTBAVFQU+fN70aFDF+zt7bl58wadOrUlKjoG+zQOvD9wJBkzxj/dgrNzJnybtmHevNksmTGNGlUq4+joyIwFCwh9EkZoaChv5cjBuBHDcXfLAsC+Q4c49NNPGAwGYoxGfFs04+ihQ3z82QSLths0bcKYocPo1LNHnONmyuRKhw6dWbhwDmXLvoOdnR7FXxarX+nz58+zYMECTp48SVBQENHR0QnWNRgMnDt37oUCFBERERERkVcrKiIqWSutJKXd5ylVyoc9e35McHv//oOxs/uAyzcextk29/Ov4pQ1bdGBIQP7E3LnGgAVypahQtky8bZdr2YN6tWsAUD6bLm4cv86AC3atY1TN1ee3Kz8ZiMA85YtjbO9S5cedOlimRDZtOn5q8TIi7Eq6XHp0iXat29PWFhYkldxERERERERkX+3gMAnrzoEkWSxKumxaNEinjx5QrZs2ejatSt58+bF0VGzzIqIiIiIiIjI68eqpMcvv/yCra0tK1asIHfu3KkUkoiIiIiIiIjIi7Mq6REUFISXl5cSHiIiIiIi8p8QHRGJm1vc5U8TExkWzqPgiFSKSESsYVXSw93dneDg4NSKRURERERE5LVim8Yev87drNqnwarloKSHyGvBqqRH9erVWbt2LefOnaNQofjXPZZ/D2WtRURERERE5E1mVdLj/fffZ8+ePQwdOpSZM2dSsGDB1IpLXgJlrUVERERERORNZlXSY/ny5fj4+LBjxw6aNWuGu7s7WbNmxd7ePt76BoOBNWvWpEigIiIiIiIi8mo4OzuSJk38z30vIiIiksDAsAS33759i1atGtO4cTM+/PAjc/mff16kW7cOjBo1lgYNfAH4fvs37NuzAxsbG2xtbalRqwG16zUB4OMR/YiKiuTx4yDCwsLI7uFBTGQEIwYNIm/uXHyzdRvbd+96uq+NLQ3r1KFJg/oA7Ny3n0XLl5PNIzsRUZFER0cTFRlJ++5dKVP+HXNMoaGhvN+lGzM+X4hrlszm8lOnTjBv3kyWLfuKSpV8yJ/fy+Icy5evSO/e79OvXy+6d+9FqVI+5m0TJ46jZMnSNGjga7HdaDSyfv1X7NzpB4CNjYH27TtTq1ZdACpV8uHw4eNxXs+WLX1xdHTEzu5/v0svL29GjRpr/nnHjq1s3Pg1AFevXiZHjpzY2dlTtGhx2rfvRP/+vdm0aZtFu6bjnTx5nOHDB+PpmdNie7duPalatXq85z9s2Chmz55GZGQkQUGBPHnyhKxZsz39vX38Cfny5Y9zHtawKumxZMkSDAYDAEajkbt373L37t0E65vqioiIiIiIyL9XmjT2zJgxI8Xb/eCDD4CEkx4Azs7O/PLLT0RHR2NrawvAvn17cHHJZK6zdOkiThz/lY/Hz8DZJRNBgY+YOXUswcHBNG/VkU8nzwfg4IFdnP/jNFMnTybkzjUAVq77mjPn/mDGhAm4urjwKDCQMZMmExQcTKc2rQEoX6YMn0yawZX71wE49tPPfLFgoUXSI126dJR55x2OHvqRRs2bmst37txBw4ZNzD+vWLE2+S/Y/1uyZCGXLl1k/vwlODk5ce/eXfr164WzswtlypRLdN9p0+bg4ZE9we0NGzamYcPGwNMkSez6t2/fem5s3t5vM3/+kgS3x3f+S5euBMDPbxunTp3go4/GPfc4SWVV0qNfv34pdmARERERERGR50mbNh0FCnhx+vQpcy+IX3/9GR+fsgCEhYXx1VermDLzC5z/PxGS0dmFd/sMYczIfjRs3BIHB8d42w4LD2fD5s18OXcuri4uALg4OzPk/ffoN+xDWjVtEu9+9+/54+QUd37EqrVr8tWXK8xJj/DwcI4ePcz77w96gVfAUmhoKBs2rGXlyq9xcnICwN09K+PHf5bgef6XKekhIiIiIiIir7Xq1Wtz4MA+SpXy4fz5P8ifvwBGoxGAK1f+Jm3atLi5Z7PYJ0fOXNjZ23Pr5nXy5C0Qb7tX//kHR0cHsmV1tyjPnTMn9vb2/HPjBgA/HTtGp05tCQwKJDw8nGIlSzD041Fx2itUtCghISHcunGD7DlycOjQD5QuXYaMGTOa63Tt2t5in759+1OuXHkApkyZQNq06czb7t69Q8mSpS3q//PPVezs7MiRw3IIydtvF473HJ81bNhAi+EtrVq1NffsSIr79/3jnENsFy+ej7N9zpyFODu7AJbnX6pUaQYM+CDJx04Oq5IeIiIiIiIiIi9bpUpVWLr0c2JiYti3bw81atRm377dwNNpFaKjo+PdLzo6isQmXXi6b0wC+0abp2wwDW/545+LTB33Kdk8PfHw9Iy3vSo1q3Pk4CFadWjP99/voFWrdhZ1EhveMnz46DhzesQ9hg329mkSOavEPW94y/NkyeIW5xwqVfpfzMkZ3pKabKypfOvWLav/ExEREREREXkR6dKlI3/+Apw58xsnTx4zD20ByJ07L1FRUdy6ed1inxvXr2KMMeLxzKSaseXKmZOoqCiu37xpUX71n3+IiYkh5zOJjXTp0vHekEFs3biJS+cvxNtm1Zo1+fnHwzwKeMQ//1yziDUl5M6dm/DwMO7cuWNRvnfvLjZsWJeix3oTWNXTo2bNmlY1bjAYOHfunFX7iIiIiIiIiDyrRo1aLFo0H2/vQtjZ/e9R1tHRka5de7Dk8+kMHjYOZ+dMBAYGsPTzmTRq0ibReS4cHRzo0Kol0+fPZ9zw4WRycSHg0SNmLFhIm2bNcHRwiLOPe7as1PVtyKolX/DpzGlxFvDI4u6Ga5YsbPpqLfXqNUjxBT4cHBxp3rw1M2ZMYty4iaRP78Tt27dYvHghw4aNTNFjvQmsSnqYxkw9j8FgwN3d/fkVRURERERERJKgYsUqTJ78Ke++2yfOts6duxEWacNn4z/EaDRiMEDN2r7UqR//RKSxtWvRAqf06Rk2dhxGYwwGDDSqV5emDRokuE+TVi05sHsvR344SKXq1eJsr1a7FgtnzKLfN1vjbHt2voscOXIwYcLU58YZW69e77FixRf07t0NW1s7bG1t6NOnH2XL/m81mdq1K5v/nTWrB2vWbADizunh6OjIokXLrDp+YuKb06NmzTp06tQ1xY5hDauSHvv27Utw25MnT7h37x67d+9m48aN1KxZkzFjxrxwgCIiIiIiIvJqRURE/v/ysinfbmI8PLKzadM24OnQkn37jpi3Pbusaa26vtSq65toe1Wr16Vq9bpxyn3r1cO3Xr1496lXswb1atawKEuXPj1L1q5O8DgVq1ahYtUqeGTJTlTU/+YMOXz4eIL7xDcPRuxzjL3d1taWHj1606NH73jbSug4ptcyqZ6tH/v3Ed/xSpXyYc+eHxNsL7HzB2jQwJcGDRL/HVrLqqSHZzwTtcSWP39+KlSoQJ48eZg8eTKlS5emYcOGLxSgiIiIiIiIvFqBgWFA2KsOQ8RqVk1kmlQdOnTA2dmZNWvWpEbzIiIiIiIiIiLPlSpL1trZ2eHp6cmlS5dSo3kRERERERGR157RaMTOzrq+BsYYI9ExSZtPU54vVZIe4eHh3LhxIzWaFhEREREREflXMBgMBF65atU+znlyg5IeKSbFh7c8fPiQjz76iMDAQN5+++2Ubl5EREREREREJEms6ulRrVq1BLcZjUYiIiIIDAz8/yWCDLRr1+5F4xMRERERERERSRarkh537txJWqN2drz77rtauUVERERERESS7fbtW7Rr15zcufMCEB4eRtGixenTpx+urpnN2/PkyUtEZLR5v+o1G1CnfhOMRiN+27/h8ME9wNPhJo2atCFv2xYAtO/ZCwcHB+zt/vdonD9vXj4c0J8pc+by2++/k8HJCYAoI1SvV4e6vg2ZMeEz/O/eIyzsCY8CHpHNwwOAdl078ygggHO/n6VZm9b0ateRtfOXkiZNGnP7ew4e4KcTv9KrUzd6DO7HWzlyWJxz81ZtaNq0lUVZy5a+ODo6Ymdnj9FoxNbWln79BlGqlA9ffrmYLVu+xdU1MwCRkRHY2toydOhIihUrYW5j3rxZ7Nq1g2+/9bOIJyTkMYsWLeC3305ga2tHhgwZ6NdvMN7eBZkxYwq//36aqKhIbty4bv49tGrVFg+P7CxbtsS8lO4//1xlwYI53LlzG6PRSN68+Rk0aBguLi74+W1j3rxZZM2azeK8hg0bReHCRZJ0LSSXVUmPSZMmJbrd1taWTJkyUbx4cTJmzPhCgYmIiIiIiMjrIZOLA3b2aZ5f0UpRkREEPApPtE6WLG6sWLEWeDrCYPHiBYwePZyFC78wb1+9+msu33gYZ9/1a5dx7cpffDx+BunSO/HggT+fjhmCV94cFH7r6QP4pI8/JltW93iP3aVdO+rVrAFAmL0TzVv4UqREMT4YPQqAc2d+Z9ParxkzeaJ5n4N79wGQLbsH+fLl55dTJ6hcrrx5+94ff6B5A18AMmfKxOf/196dx1VV538cf1+4gIoiqOCCppYK5kIlU65QWAoqkkuuo9kyLrllabmN6zRjqZlaaqbTNjWJK2pI5h5imsvoz3LMMsktBCQCUuRy7+8Ph5sIKBeBC9fX8/Hw4b3nfs85nyNfD4c33/M9c97Mtc+qDRvIZDLnqWXu3IWqXbuOJCk2do9mzpyiqKgvJEkRET313HPDrG0jIz/V4sUL9N57H0qSTCaTdu7cpubNW2rXrh3q1ClUkmQ2mzV+/Fg99FCg3n//UxmNRh0+fFDjx4/Rv/4VqZdfflXS9fBp9Ohh1q+DJB0+fND6OikpUaNHD9eECZPVvn2QLBaLPv74fU2ePN76dWrfPkhTpszI99+5JNkUevTo0aOk6gAAAAAAlFFGF1ft2Tyj2Lcb1G2GpFuHHjcyGAx67rlhCg/vpB9+OCV3d/cC2169ckUxn6/TnPnLVcn9+miN6tW9NXrcFNWoUcPmWqtXr646dX117uez8q1Xr1DrdOvWXTu3fmENPRKTk3Tu4gUFPvCgEpOTba4hx0MPBSo5OVmpqb/m+cxsNishIUEeHlWty/bti1WdOr4KDe2q1as/s4Yehw8fVELCL3ruuWFycnKybnvy5Gkym/MGLwVZv36NWrX6k9q3D5J0/es0cODTql27jkwmU5GPszjc8dNbUlNTlZGRIXd3d1WtWvX2KwAAAAAAUEQuLi6qV6+e4uPP6P77mykpKVGDBvXLdXvLiNGvypSVJWejs2rV9s21/n2N/HVv3WrK+CVekjRp9uxct7f0DO+m0I4d8+z31KnvlXDxF93b6L5C19qxYyctXrhAGb9nyL2Su3bE7lHHDsFydnKWJCWnpGjExJdyrTPrtdfVoMGt9/HllzGqW/ceVa3qKUmKilqnr77arbS032SxWNS2bXtNmjTN2j46epNCQp5Qmzbt9Pe/z9JPP51Ww4b36vvvT6px4ybWwCNHmzbtC32MknTq1Ek99FBgrmXOzs564olQ6/vY2D0aMmSA9b2Li4t1JEpJKlLocf78eS1btkw7duzQ5ct/DCHy8PBQcHCwRo0apXvuuafYigQAAAAA4A8Gubm5SSr49pafTp+Si/H2t+Tc6vaWD//9b63btElms1kVK3vo+VEvyLtmzUJXWbFiRT3yUKBiD3ytzo921PbY3Zr+0qvWz225vWXChLEyGl1kMmXJx6eWZs/+Y/qJnNtbkpOTNHbsCDVr1sI6miUl5bIOHPhar7wyVW5uFdSuXQdFRa3Tiy+Ol5OTQa6uboU+noIYDLffTrm4vUWSDhw4oFGjRiktLU0WS+5nB6empmrTpk3asWOHFi1apLZt2xZboQAAAAAAZGVl6ezZeDVseO8t2/n63qPMa1eVlJigGt5/BBVxsTv1jSFT3YLb3XZfN87p4V6rvn5KOmtzvZ0f7ah/rV2le+s3kEflKvL937wctrpxTo+CVK9eQ6++OlUvvTRaAQEPqk4dX33xRbQsFukvfxksScrMzFRWVpZGjBglf//7tX79GusTWHO8++47+tOfHskzeqMg/v7367///S7XMrPZrKlTX9X48RNtPNLi5XT7Jn9ITEzU6NGj9dtvv6lx48aaPXu21q1bp61bt2r16tWaPn26GjVqpPT0dL300ktKTEwsqboBAAAAAHcZs9mslSvf1f33t5Cvb91btnV1c1On0Aj9872F+v33DElS4qVftOrTlWrQoGFplCtJau7fVMkpl7X5yxh1fjTvbTPFrUWLALVt205LliySJG3ZsllTpkzXmjWbtGbNJkVFxcjDw0Pbt3+pgIAH5eVVTf/853JlZ1+/PWj//n2Kjt5o079R9+49tG/fXu3bFyvp+oSzH3ywQikpl61PlbEXm0Z6/POf/1RqaqpCQkK0cOFCubi45Pq8RYsW6t27t8aMGaNdu3bp3//+t8aMGVOsBQMAAAAA7h5JSYnWuSDM5mw1buynGTNey/X5zXN6+DdtoaefG6W+/Z/VujX/0vTJo+XsbJSTk5P6//l5PfJImwLn9HBzc9Pi1+cU6zF0bB+syE3rNeLp53Mtz29Oj1YPt9bYsePvaH/Dho3Sn//8lI4e/Y9+/TVFwcEh1s+cnJzUp09/bdiwVl26hGvOnDe1ePF8DR7cV0ajUVWremru3IU2hRXVq9fQvHmLtGTJQi1dulhms1lNmvjrH/+Yb21z85wektS37wCFhXW7o2O9HZtCj927d8toNOpvf/tbnsAjh4uLi/72t78pODhY27ZtI/QAAAAAgHLOlHXtf09aKf7t3krt2nW0a9fXt/3caHTK95G1Ts7O6t33afXu+3S+63/63vICt/3q2Nv/LHt/yxaa1rJFrmXBj3dU8OO5R3T0e7KX+j3ZK9eyWt4++vxfkXm2md+cHmvWbCqwhhsfVZujTh1f7dgRJ0nWx9reqHfvfurdu58kydPTU3/96+wCty9d/3e+uYaHHgrMdfuLn5+/Fi5cmu/6XbqEq8v/HtNb2mwKPS5cuKAmTZqoWrVqt2xXvXp1NWnSRPHx8XdUHAAAAADA/lJ+zZQtj5YFygqb5vQwGAzKysoqVNusrCybnuub4+2331bXrl3VtWtXvfHGG5KkuLg4hYeHq1OnTlqwYIG17YkTJ9SzZ0917txZU6ZMsT7/98KFCxo4cKBCQ0M1YsQIZWRcv3/rt99+09ChQxUWFqaBAwcy5wgAAAAAAA7MptCjQYMGOn36tM6fP3/LdufOndOPP/6o+vXr21RMXFycYmNjtX79em3YsEHffvutNm/erMmTJ2vJkiWKjo7W8ePHtXv3bknShAkTNG3aNH3xxReyWCyKjLw+NGjmzJkaMGCAYmJi1Lx5cy1ZskSS9NZbbykwMFBbtmzRU089pddee63AWgAAAAAAQPlmU+jRsWNHZWdna8KECUpLS8u3TVpamsaPHy+LxaKOHW2bmdbb21sTJ06Uq6urXFxcdN999+nMmTOqX7++6tWrJ6PRqPDwcMXExOj8+fO6evWqHnjgAUlSz549FRMTo6ysLH3zzTfq3LlzruWStGvXLoWHX7+PqFu3btqzZ0+hR64AAOzHlJUtb+8qhf5T1aOivUsGAKBcs1gs9i4ByKMo/dKmOT0GDx6sVatW6ciRIwoLC1OPHj3UrFkzValSRWlpafr222+1fv16JSUlycfHR08/nf9kMQVp3Lix9fWZM2e0ZcsW/fnPf5a3t7d1uY+PjxISEnTp0qVcy729vZWQkKCUlBRVrlxZxv/NvpuzXFKudYxGoypXrqzLly+rZs0/ntkMACh7jC7O+vuUNYVuP/m13iVYDQAAjs3JyVnZ2SYZjfk/vAKwl+xsk5ycnG1ax6bQw8PDQytWrNDzzz+vxMRErVixIk8bi8WimjVratmyZfLw8LCpmBynTp3SsGHD9Morr8jZ2VlnzpzJtX2DwSCz2SyDwZBnec7fN7r5/Y3rODkVfrBL9eqVbTsQB+XtXcXeJaAcyvlNva3rGF1sO6kBOThXIQd9AXeC/oOiKs99x2KprrS0VHl51ZDBYNPNASgmRiP/7jezWMxKTU2Vt3d1m/5/2RR6SJKfn59iYmL0ySefaOfOnTp9+rQyMjLk7u6uhg0bKiQkRP3791eVKkX7T37o0CGNGTNGkydPVteuXXXgwIFcE44mJibKx8dHtWrVyrU8Z3RJtWrVlJaWpuzsbDk7O1vbS9dHiSQlJalWrVoymUzKyMiQp6dnoWtLTk6X2Wz7cJryfMLLT2Ji/rc2ofg5Ut+x9Tf10vXf1tPfis6R+k9R0HeKztH6Dn2hdNF/UFT0nbKkgkymNJ0//7Ok8nGbi5OTk9JTMwrd/oJTmq79lmzTPlLNUnp63sfi3nI/18y6kmbbfjIuGIr0UBDHZ5CrawVJFfL8/3JyMhQ4SMHm0EOS3N3dNXToUA0dOrQoqxfo4sWLGjlypBYsWKA2bdpIkgICAvTTTz8pPj5edevW1ebNm9WrVy/5+vrKzc1Nhw4dUqtWrRQVFaWgoCC5uLgoMDBQ0dHRCg8P14YNGxQUFCRJCg4O1oYNGzR8+HBFR0crMDBQLi4M2QIAwFEVZZTZtUyTUn+7UkIVAUDZZzAYVK2aj73LsIm3dxUNeOWTQrf/9I2BOvTG8zbto9krKzTk/bE2rfPBMwsVPfgZm9bp8tH75Tw0K1uKFHrkx2QyWefRKKqVK1cqMzNTc+bMsS7r16+f5syZo9GjRyszM1PBwcEKDQ2VJM2bN09Tp05Venq6mjVrpsGDB0uSpk+frokTJ2rp0qWqXbu23nzzTUnS2LFjNXHiRHXt2lVVqlTRvHnz7qjeu5GtF49cOAIA7Kmoo8wAieseAHAEhUopvvvuO73//vuaPXu2KlSokG+bbt26qVGjRnrhhRd0//33F6mYqVOnaurUqfl+tnHjxjzL/P39tWZN3gsZX19fffzxx3mWe3p6atmyZUWqDdcxmSAAALhbcN0DAOXfbUOPRYsW6d1335XZbFbPnj2tt53c6Pz58zpz5ozi4+O1c+dOjRo1SiNGjCiRglG+mLKyijCsOFOpv10roYoAAABKBtc9AFD23DL0WLZsmZYuXSqLxaLatWsX2K5SpUoaN26cVq9erXPnzmnRokVyc3PTs88+W+wFo3wxurjozUnDbFrnpX+8K4lv/uDiEUVH3wFgD1z3AEDZU2DocebMGb399tuSpJEjR2r48OEFTvrp5eWlYcOG6dlnn9W8efP04Ycf6q233tITTzyhevXqlUzlABweF48oKvoOAAAApFuEHp999plMJpMGDhyo0aNHF2pjLi4umjRpkpKTk/X5559r1apVGj9+fLEVCwAAUNIYKQQAgOMoMPTYt2+fjEZjkebmGDdunDZv3qy4uLg7Kg4AAKC0MVIIwJ3icdm4Ezw5qngVGHqcPXtWNWvWVI0aNWzeqK+vr+rXr6+ff/75jooDAAAAHJnZZPsPx6ZrJqWk8gNOWcbjsnEneHJU8Sow9Lh27ZqqVq1a5A17eHjo/PnzRV4fdy+++QMAgLuFk9FZR5fssmmdgBceLZFaAMARFRh6eHp66sKFC0Xe8MWLF+Xu7l7k9XH34ps/AHsgcMWdsLX/0HcA3Iz5hICSUWDo4efnp7i4OP3444+67777bNroDz/8oKSkJLVs2fKOCwQAW/CDB4qKwBV3wtb+Q98BcDPmE0JREZjdWoGhx2OPPaa9e/dqyZIlmj9/vk0bXbp0qQwGgx5++OE7LhAAbMEPHgAAALibEJjdmlNBHzz55JPy9PRUdHS03n777UJvcNmyZfr888/l7OysPn36FEuRAAAAAAAAtiow9KhcubL+8Y9/yGKx6J133lG/fv20Y8cOZWRk5Gmbnp6ubdu2qX///lq4cKEMBoPGjx+ve+65p0SLBwAAAAAAKEiBt7dI129xeeWVVzR//nwdPXpUI0eOlLOzs3x9feXl5SWTyaSUlBQlJCQoOztbFotFBoNBw4YN05AhQ0rpEAAAAAAAAPK6ZeghSc8++6wCAgL017/+VadPn5bJZFJ8fLzi4+PztA0ICNDkyZMVEBBQIsUCAAAAAAAU1m1DD0lq1aqVoqOjdfDgQe3bt0+nT59WamqqKlasKG9vbzVs2FAdO3ZU3bp1S7peAAAAAACAQilU6JEjMDBQgYGBJVULAAAAAABAsSlwIlMAAAAAAIDyjNADAAAAAAA4JEIPAAAAAADgkAg9AAAAAACAQ7JpIlMAAAAA9mUymeTtXcWmda5dy1Jq6tUSqggAyi5CDwAAAKAcMRqNmj9/vk3rjHtxjE1BiSnrmlJ+zbS1NAAocwg9AAAAAAfn5OyiPZtnFLp9ULcZkgg9yjqzKdu2MOuaSSmpV0qwIqDsIfQAAAAAgHLIyeiso0t2Fbp9wAuPllgtQFnFRKYAAAAAAMAhEXoAAAAAAACHROgBAAAAAAAcEqEHAAAAAABwSIQeAAAAAADAIRF6AAAAAAAAh0ToAQAAAAAAHBKhBwAAAAAAcEiEHgAAAAAAwCERegAAAAAAAIdE6AEAAAAAABwSoQcAAAAAAHBIhB4AAAAAAMAhlbnQIz09Xd26ddO5c+ckSXFxcQoPD1enTp20YMECa7sTJ06oZ8+e6ty5s6ZMmSKTySRJunDhggYOHKjQ0FCNGDFCGRkZkqTffvtNQ4cOVVhYmAYOHKjExMTSPzgAAAAAAFBqylTocfToUfXv319nzpyRJF29elWTJ0/WkiVLFB0drePHj2v37t2SpAkTJmjatGn64osvZLFYFBkZKUmaOXOmBgwYoJiYGDVv3lxLliyRJL311lsKDAzUli1b9NRTT+m1116zyzECAAAAAIDSUaZCj8jISE2fPl0+Pj6SpGPHjql+/fqqV6+ejEajwsPDFRMTo/Pnz+vq1at64IEHJEk9e/ZUTEyMsrKy9M0336hz5865lkvSrl27FB4eLknq1q2b9uzZo6ysrNI/SAAAAAAAUCqM9i7gRjePvrh06ZK8vb2t7318fJSQkJBnube3txISEpSSkqLKlSvLaDTmWn7ztoxGoypXrqzLly+rZs2aJX1YAAAAAADADspU6HEzs9ksg8FgfW+xWGQwGApcnvP3jW5+f+M6Tk62DXSpXr2yTe1Rury9q9i7BJRT9B3cCfoPioq+g7KOPuqY+Loix93SF8p06FGrVq1cE44mJibKx8cnz/KkpCT5+PioWrVqSktLU3Z2tpydna3tpeujRJKSklSrVi2ZTCZlZGTI09PTpnqSk9NlNltsPo67pTPZW2Jimr1LKHb0ndLhiH1Hov+UFkfsP/Sd0uGIfUei/ziS0u6j9J3SwbkHORypLzg5GQocpFCm5vS4WUBAgH766SfFx8crOztbmzdvVlBQkHx9feXm5qZDhw5JkqKiohQUFCQXFxcFBgYqOjpakrRhwwYFBQVJkoKDg7VhwwZJUnR0tAIDA+Xi4mKX4wIAAAAAACWvTI/0cHNz05w5czR69GhlZmYqODhYoaGhkqR58+Zp6tSpSk9PV7NmzTR48GBJ0vTp0zVx4kQtXbpUtWvX1ptvvilJGjt2rCZOnKiuXbuqSpUqmjdvnt2OCwAAAAAAlLwyGXrs2LHD+rpNmzbauHFjnjb+/v5as2ZNnuW+vr76+OOP8yz39PTUsmXLirdQAAAAAABQZpXp21sAAAAAAACKitADAAAAAAA4JEIPAAAAAADgkAg9AAAAAACAQyL0AAAAAAAADonQAwAAAAAAOCRCDwAAAAAA4JAIPQAAAAAAgEMi9AAAAAAAAA6J0AMAAAAAADgkQg8AAAAAAOCQCD0AAAAAAIBDIvQAAAAAAAAOidADAAAAAAA4JEIPAAAAAADgkAg9AAAAAACAQyL0AAAAAAAADonQAwAAAAAAOCRCDwAAAAAA4JAIPQAAAAAAgEMi9AAAAAAAAA6J0AMAAAAAADgkQg8AAAAAAOCQCD0AAAAAAIBDIvQAAAAAAAAOidADAAAAAAA4JEIPAAAAAADgkAg9AAAAAACAQyL0AAAAAAAADonQAwAAAAAAOCRCDwAAAAAA4JAIPQAAAAAAgEMi9AAAAAAAAA6J0AMAAAAAADgkQg8AAAAAAOCQCD0AAAAAAIBDIvQAAAAAAAAO6a4LPTZt2qQuXbqoU6dO+uSTT+xdDgAAAAAAKCFGexdQmhISErRgwQKtW7dOrq6u6tevnx555BE1atTI3qUBAAAAAIBidleN9IiLi1Pr1q3l6empSpUqqXPnzoqJibF3WQAAAAAAoATcVSM9Ll26JG9vb+t7Hx8fHTt2rNDrOzkZirzvGl7uNrV39ahu+z4qV7N5nYo1bN9PVc9KNrX38LR9Hy5VKti8zp18fcoyW/uOVDr9pzT6jlQ6/cdR+47EucdWnHv+wLmHc8+d4Nxjm6Kcezw8PGxex62ip03t7dFHOfdw7rkTnHts40h94VbHYrBYLJZSrMWuli5dqszMTL344ouSpMjISB0/flyzZs2yb2EAAAAAAKDY3VW3t9SqVUuJiYnW94mJifLx8bFjRQAAAAAAoKTcVaFH27ZttW/fPl2+fFlXrlzR1q1bFRQUZO+yAAAAAABACbir5vSoWbOmxo0bp8GDBysrK0u9e/dWy5Yt7V0WAAAAAAAoAXfVnB4AAAAAAODucVfd3gIAAAAAAO4ehB4AAAAAAMAhEXoAAAAAAACHROgBAAAAAAAcEqEHAAAAAABwSIQeyNe5c+fk5+enadOm5Vp+4sQJ+fn5ad26dXaqDOXFzJkzFRERoS5duqh58+aKiIhQRESE1q5da+/SUEY988wz2rZtm/X966+/rgcffFDXrl2zLmvfvr3OnTtXqO2tW7dOEydOLPY6Ubbd6tyzePFiLV682N4lohw4d+5crv6T8+fixYt52v7lL39RQkKCHapEWRQTE6OePXuqe/fuCg8P14oVK267TmRkpDZv3lwK1aGsKkq/QeEZ7V0Ayi5PT0999dVXys7OlrOzsyQpOjpa1apVs3NlKA+mT58u6fqF4+DBgxUVFWXnilDWtW7dWocOHdLjjz8uSYqLi9MDDzygQ4cOqU2bNoqPj1elSpVUt25dO1eKsuxW5x4CD9jCx8enUN+73nvvvVKoBuVBQkKCXn/9da1bt05eXl7KyMjQoEGD1LBhQ3Xs2LHA9Q4fPqyHH364FCtFWVLUfoPCY6QHCuTu7q6mTZvqm2++sS7bu3ev2rZta32/c+dORUREKDw8XC+88IKSkpIkSSEhIXrrrbfUu3dvde3aVcePHy/1+lF2hYSEWH9bv3//fg0aNEiSFB8fr2eeeUY9evRQ//799d1339mzTJSyNm3a6MiRI5KuXwC4urqqc+fOio2NlSQdPHhQ7dq1kyRt2LBBPXr0UEREhCZPnqzMzEzr8s6dO6tXr17atWuXXY4DZduxY8fUr18/PfbYY9YQ5OZRQYMGDdL+/fvtVSLKuIkTJ2r48OEKCwvTjh07cn1Pw90tJSVFWVlZunr1qqTr19Jz5sxRo0aNJElbtmxRnz591L17d4WGhurw4cOKi4vTjh07tGjRIn311Vf2LB92crt+U9B186BBg/TGG2+ob9++euKJJ7R79277HEA5QOiBWwoLC9MXX3wh6fqFop+fn1xcXCRJycnJmjZtmt555x1t2rRJDz30kGbNmmVd19PTU2vWrFG/fv307rvv2qV+lC+vvvqqJkyYoPXr12v27NkaN26cvUtCKWrWrJl+/vlnZWZmKjY2Vu3atVO7du3yhB6nTp1SZGSkPvvsM0VFRal69epauXKlEhISNG/ePH3yySdatWqVMjIy7HxEKIuSk5P10Ucfae3atVq5cqXS09PtXRLKqEuXLuW6teXG4eaenp7asmWLQkJC7Fghyhp/f3917NhRjz/+uHr37q25c+fKbDarfv36MpvN+uyzz7Rs2TJt3LhRzz//vJYvX662bdsqJCREY8aMUYcOHex9CLCDW/Wb28nKytKqVas0adIkLVy4sBSqLZ8IPXBLISEh2rNnj8xms7Zs2aKwsDDrZ8eOHVPLli2tQ8379u2rr7/+2vp5zom7cePG+vXXX0u1bpQ/GRkZOn78uCZNmqSIiAi9/PLL+v3335WSkmLv0lBKnJ2dFRAQoP/7v/9TbGys2rdvr3r16unq1atKTU3VkSNH1Lp1a+3fv1/x8fHq06ePIiIitH37dp0+fVpHjhzRgw8+qBo1ashoNCo8PNzeh4QyqEOHDnJ1dVW1atXk5eWl1NRUe5eEMirn9pacP88//7z1s5YtW9qxMpRlM2fO1I4dO9S/f39duHBBffr00datW+Xk5KR33nlHsbGxWrhwodavX084D6uC+s3t8PNW4TCnB27J3d1d/v7+OnTokL7++mu9/PLLio6OliSZzeZcbS0Wi0wmk/W9m5ubJMlgMJRewSg3LBaLJFn7jNlslqura677p3/55Rd5enraozzYSevWrXX48GEdO3ZMc+fOlXT9tpft27fLy8tLlStXVnZ2tsLCwjR16lRJ1wOz7Oxs7du3z9qvJMlo5Fsc8rqxXxgMBlksFuvfObKysuxRGsqRChUq2LsElEG7du3S77//ri5duqhXr17q1auXIiMjtWbNGrVr1069e/dW9+7d9ac//Ul+fn765JNP7F0yyoBb9ZtOnTpJynvdnIOftwqHkR64rbCwMM2fP1/NmzfPdbEYEBCgo0ePWu8xW7VqlR555BF7lYlyxMvLSz/88IMkafv27ZKkKlWqqEGDBtbQY+/evRo4cKDdaoR9tGnTRlFRUWrSpIn1fNOuXTu9//771vk8HnnkEX355ZdKTk6WxWLRjBkz9OGHH6pVq1b6z3/+o4SEBJnNZmtAC9yOl5eXfvzxR1ksFp09e1YnT560d0kAyqEKFSpo/vz51mtji8WiEydOqGnTpjpz5owMBoOGDx9u/T6WnZ0t6fpIx5zXuPvcqt9I+V83wzb8Ggy39dhjj2nKlCkaO3ZsruU1atTQrFmzNGrUKGVlZalOnTp67bXX7FQlypMxY8Zo9uzZevvtt9W+fXvr8rlz52rGjBlasWKFXFxctGDBApLru0yTJk3066+/asCAAdZlrVu31osvvmidRNnf31+jRo3S008/LbPZrKZNm2ro0KFyc3PT1KlTNWTIEFWsWNE6ARhwO23bttXatWsVGhqqhg0bqlWrVvYuCUA51Lp1a40aNUrDhw+3jhjr0KGDRo4cKWdnZzVt2lRhYWEyGAxq3769Dh06JOn6OejNN99UlSpVFBoaas9DgB3cqt9IBV83o/AMlhvHcwIAAAAAADgIbm8BAAAAAAAOidADAAAAAAA4JEIPAAAAAADgkAg9AAAAAACAQyL0AAAAAAAADonQAwAAOIxz587Jz89Pfn5+io+Pt3c5AADAzgg9AAAAAACAQyL0AAAAAAAADonQAwAAAAAAOCRCDwAAAAAA4JCM9i4AAADAVt99951WrlypgwcPKiUlRfXr11e/fv0UFBRU4DoHDhzQ6tWrdeTIESUlJclkMsnLy0sPPPCABgwYoDZt2ljbzp8/X8uXL1eTJk20adOmfLd38OBBDRw4UB4eHoqNjZWbm1uxHycAALgzjPQAAADlysaNG9WnTx9t3rxZV65cUePGjZWYmKhZs2Zp8uTJ+a4zf/58DRo0SBs3blRGRobuvfde1alTR5cvX9bWrVs1ZMgQrVq1ytq+V69ekqTvv/9e//3vf/PdZlRUlCSpa9euBB4AAJRRhB4AAKDcOHv2rKZOnaqsrCw988wzio2N1dq1a7V37169/PLLOnDgQJ519u/fr+XLl8vJyUl///vftXfvXq1bt05bt27V9u3b9fDDD0uSFi1aJLPZLElq0KCBWrVqJemPcONGmZmZ2rJliySpZ8+eJXW4AADgDhF6AACAcmPFihXKzMzUww8/rIkTJ8rV1VWS5OzsrKFDh+YbQHz11VdydXXVE088oV69esnJ6Y/Ln1q1amns2LGSpKSkJCUnJ1s/yxntsWnTJmVnZ+fa5rZt25SWlqbGjRurZcuWxX6cAACgeBB6AACAcmP37t2SCh5d0b9//zzLxo8fr2PHjmnu3Ln5rlOhQgXr66tXr1pfh4WFqVKlSkpMTFRcXFyuddavX3/LOgAAQNnARKYAAKBcuHr1qi5evChJaty4cb5t/P39ZTAYZLFYci03GAxycnLSwYMH9cMPP+js2bP6+eefdfLkScXHx1vb5dzeIkmVKlVSWFiY1q5dq6ioKHXo0EGSrCGI0WhU9+7di/swAQBAMSL0AAAA5UJqaqr1daVKlfJt4+rqqooVK+r333+3LrNYLPrwww+1cuVKXbp0ybrcYDCoYcOGioiIyHfeDun6LS5r167Vtm3blJGRIXd3d23cuFHZ2dkKCQlRjRo1iunoAABASSD0AAAA5YKXl5f1dXp6er5tLBaLrl27lmvZO++8o8WLF0uSunTpoqCgIDVq1Ej33nuv3N3ddebMmQJDj1atWqlhw4b66aeftG3btlwBSc6cHwAAoOxiTg8AAFAuuLq6ytfXV5J04sSJfNucPn1aJpPJ+j4rK0srV66UJI0cOVILFixQjx491KJFC7m7u0uSfvnll1vuN2feji+//FJnz57VyZMnVa1aNQUHB9/xMQEAgJJF6AEAAMqNTp06SZJWrVqV54kqkrR69epc71NSUqy3ujRr1izfbd64zo2BSY4ePXrIaDQqNjZWmzdvliR1795dLi4uRTsIAABQagg9AABAufHcc8/J09NT3377rSZNmmS9zcVisejTTz/VRx99lKt9tWrV5OnpKUn64IMPcs0LcvnyZc2YMcMaZEi5n96Sw9vbWx06dNCVK1e0fPlySTy1BQCA8sJguXl6cwAAgDJs3759GjVqlNLT01WpUiXdd999+uWXX5SYmKiQkBDt3r1b2dnZ2rp1q+rXr69PP/1UM2fOlCRVrFhRDRo00LVr1xQfHy+TyaT7779fFy9eVEpKipYsWaKOHTvm2ee2bds0cuRISddHjKxbt65UjxkAABQNIz0AAEC50qZNG61fv159+/aVl5eXTp48qYoVK2r06NFatGhRnvYDBgzQBx98oHbt2qlKlSo6deqUkpOTFRAQoGnTpikyMtI6P8fOnTvz3eejjz5qnUiVCUwBACg/GOkBAABwGykpKerQoYMMBoNiY2NVtWpVe5cEAAAKgZEeAAAAt7FhwwZlZWWpU6dOBB4AAJQjRnsXAAAAUBZ9//33qly5sv7zn/9Yb5sZMmSIfYsCAAA2IfQAAADIx+uvv67Y2Fjr+z59+qhFixZ2rAgAANiK0AMAACAfDz74oI4ePSoXFxc9+eSTeumll+xdEgAAsBETmQIAAAAAAIfERKYAAAAAAMAhEXoAAAAAAACHROgBAAAAAAAcEqEHAAAAAABwSIQeAAAAAADAIRF6AAAAAAAAh/T/035tycGdk2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84312"/>
            <a:ext cx="1209069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0338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97743" y="6028928"/>
            <a:ext cx="1141862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From the above there is more crimes during the weekdays than on weekends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We examine the data on an monthly 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basis for better insight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8" y="556320"/>
            <a:ext cx="1202533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6131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722" y="4984730"/>
            <a:ext cx="11881319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From the above crime peaks at around July and August which indicates that </a:t>
            </a:r>
            <a:r>
              <a:rPr lang="en-US" dirty="0" smtClean="0"/>
              <a:t>Chicago is </a:t>
            </a:r>
            <a:r>
              <a:rPr lang="en-US" dirty="0"/>
              <a:t>an heavily into Agriculture and </a:t>
            </a:r>
            <a:r>
              <a:rPr lang="en-US" dirty="0" smtClean="0"/>
              <a:t>harvesting, or some kind of income generation activity as it coincide with the rain pattern in Chicago and is </a:t>
            </a:r>
            <a:r>
              <a:rPr lang="en-US" dirty="0"/>
              <a:t>around that time of the </a:t>
            </a:r>
            <a:r>
              <a:rPr lang="en-US" dirty="0" smtClean="0"/>
              <a:t>year and </a:t>
            </a:r>
            <a:r>
              <a:rPr lang="en-US" dirty="0"/>
              <a:t>a lot of money is in circulation, hence increase in crime.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Also battery also peaks at around July and August from a low in </a:t>
            </a:r>
            <a:r>
              <a:rPr lang="en-US" dirty="0" smtClean="0"/>
              <a:t>January, which </a:t>
            </a:r>
            <a:r>
              <a:rPr lang="en-US" dirty="0"/>
              <a:t>correlate with my initiate </a:t>
            </a:r>
            <a:r>
              <a:rPr lang="en-US" dirty="0" smtClean="0"/>
              <a:t>assertion </a:t>
            </a:r>
            <a:r>
              <a:rPr lang="en-US" dirty="0"/>
              <a:t>of money level being highest in July and August and goes down with as the year </a:t>
            </a:r>
            <a:r>
              <a:rPr lang="en-US" dirty="0" smtClean="0"/>
              <a:t>ends. less </a:t>
            </a:r>
            <a:r>
              <a:rPr lang="en-US" dirty="0"/>
              <a:t>fighting among family members when there is plenty of money to go round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Will examine on a Yearly basis to get better insight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2" y="412304"/>
            <a:ext cx="11881319" cy="457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8714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31" y="5740896"/>
            <a:ext cx="12025335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From the above: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 downward trend in crime rate year on year for </a:t>
            </a:r>
            <a:r>
              <a:rPr lang="en-US" dirty="0" smtClean="0"/>
              <a:t>Chicago </a:t>
            </a:r>
            <a:r>
              <a:rPr lang="en-US" dirty="0"/>
              <a:t>is observed which suggest: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1. Increase in the quality of policing and increased policing activities</a:t>
            </a:r>
          </a:p>
          <a:p>
            <a:pPr algn="l"/>
            <a:r>
              <a:rPr lang="en-US" dirty="0"/>
              <a:t>2. Notice the complete absence of some crimes type in Chicago </a:t>
            </a:r>
            <a:r>
              <a:rPr lang="en-US" dirty="0" smtClean="0"/>
              <a:t>as </a:t>
            </a:r>
            <a:r>
              <a:rPr lang="en-US" dirty="0"/>
              <a:t>the years goes by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 will explore the level of arrests to determine if there is increase in the quality of policing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" y="988368"/>
            <a:ext cx="1202533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05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027" y="7541096"/>
            <a:ext cx="12097344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From the above, there is downward trend in arrest and non-arrest in criminal engagement with the </a:t>
            </a:r>
            <a:r>
              <a:rPr lang="en-US" dirty="0" smtClean="0"/>
              <a:t>police. This </a:t>
            </a:r>
            <a:r>
              <a:rPr lang="en-US" dirty="0"/>
              <a:t>is in line with findings when plot of Crime </a:t>
            </a:r>
            <a:r>
              <a:rPr lang="en-US" dirty="0" smtClean="0"/>
              <a:t>type </a:t>
            </a:r>
            <a:r>
              <a:rPr lang="en-US" dirty="0" err="1" smtClean="0"/>
              <a:t>Vs</a:t>
            </a:r>
            <a:r>
              <a:rPr lang="en-US" dirty="0" smtClean="0"/>
              <a:t> Year </a:t>
            </a:r>
            <a:r>
              <a:rPr lang="en-US" dirty="0"/>
              <a:t>was </a:t>
            </a:r>
            <a:r>
              <a:rPr lang="en-US" dirty="0" smtClean="0"/>
              <a:t>done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Plot of Crime </a:t>
            </a:r>
            <a:r>
              <a:rPr lang="en-US" dirty="0"/>
              <a:t>Type </a:t>
            </a:r>
            <a:r>
              <a:rPr lang="en-US" dirty="0" err="1"/>
              <a:t>Vs</a:t>
            </a:r>
            <a:r>
              <a:rPr lang="en-US" dirty="0"/>
              <a:t> Arrests to get better insight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412304"/>
            <a:ext cx="11744611" cy="676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0614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736" y="4444752"/>
            <a:ext cx="12097344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From the above you see that the most of the major crimes are solved within the year of being </a:t>
            </a:r>
            <a:r>
              <a:rPr lang="en-US" dirty="0" smtClean="0"/>
              <a:t>reported. This </a:t>
            </a:r>
            <a:r>
              <a:rPr lang="en-US" dirty="0"/>
              <a:t>suggests there is adequate </a:t>
            </a:r>
            <a:r>
              <a:rPr lang="en-US" dirty="0" smtClean="0"/>
              <a:t>Police </a:t>
            </a:r>
            <a:r>
              <a:rPr lang="en-US" dirty="0"/>
              <a:t>workforce.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lot of cases of Theft and Battery linger for very long and up to 16 years. </a:t>
            </a:r>
            <a:r>
              <a:rPr lang="en-US" dirty="0" smtClean="0"/>
              <a:t>Crime of </a:t>
            </a:r>
            <a:r>
              <a:rPr lang="en-US" dirty="0"/>
              <a:t>Theft and Battery require </a:t>
            </a:r>
            <a:r>
              <a:rPr lang="en-US" dirty="0" smtClean="0"/>
              <a:t>painstaking investigation </a:t>
            </a:r>
            <a:r>
              <a:rPr lang="en-US" dirty="0"/>
              <a:t>which may be the reason some of </a:t>
            </a:r>
            <a:r>
              <a:rPr lang="en-US" dirty="0" smtClean="0"/>
              <a:t>the reported investigation go beyond </a:t>
            </a:r>
            <a:r>
              <a:rPr lang="en-US" dirty="0"/>
              <a:t>one year to </a:t>
            </a:r>
            <a:r>
              <a:rPr lang="en-US" dirty="0" smtClean="0"/>
              <a:t>resolve. Assault </a:t>
            </a:r>
            <a:r>
              <a:rPr lang="en-US" dirty="0"/>
              <a:t>crimes are mostly solved within the year of arrest.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Narcotics cases take the longest time to solve due to delicate and meticulous nature of the investigations involved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Will examine crimes across districts for more insights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7" y="340296"/>
            <a:ext cx="12097344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1973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naly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Data </a:t>
            </a:r>
            <a:r>
              <a:rPr dirty="0" smtClean="0">
                <a:solidFill>
                  <a:schemeClr val="accent4">
                    <a:lumMod val="75000"/>
                  </a:schemeClr>
                </a:solidFill>
              </a:rPr>
              <a:t>Analyst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8" name="Christopher Habib…"/>
          <p:cNvSpPr txBox="1"/>
          <p:nvPr/>
        </p:nvSpPr>
        <p:spPr>
          <a:xfrm>
            <a:off x="957784" y="2753594"/>
            <a:ext cx="11449272" cy="31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11200" indent="-571500" algn="l" defTabSz="457200">
              <a:buSzPct val="75000"/>
              <a:buFont typeface="Arial" pitchFamily="34" charset="0"/>
              <a:buChar char="•"/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smtClean="0"/>
              <a:t>KABIR OLAWALE MOHAMMED</a:t>
            </a:r>
          </a:p>
          <a:p>
            <a:pPr marL="457200" indent="-317500" algn="l" defTabSz="457200">
              <a:buSzPct val="75000"/>
              <a:buFont typeface="Helvetica Neue"/>
              <a:buChar char="•"/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711200" indent="-571500" algn="l" defTabSz="457200">
              <a:buSzPct val="75000"/>
              <a:buFont typeface="Arial" pitchFamily="34" charset="0"/>
              <a:buChar char="•"/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smtClean="0"/>
              <a:t>COHORT 13 – DATA ANALYTICS</a:t>
            </a:r>
          </a:p>
          <a:p>
            <a:pPr marL="711200" indent="-571500" algn="l" defTabSz="457200">
              <a:buSzPct val="75000"/>
              <a:buFont typeface="Arial" pitchFamily="34" charset="0"/>
              <a:buChar char="•"/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711200" indent="-571500" algn="l" defTabSz="457200">
              <a:buSzPct val="75000"/>
              <a:buFont typeface="Arial" pitchFamily="34" charset="0"/>
              <a:buChar char="•"/>
              <a:defRPr sz="39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smtClean="0"/>
              <a:t>PRESENTED TO ONE CAMPUS ACADEMY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  <p:bldP spid="138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" y="412304"/>
            <a:ext cx="11351244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" y="4876800"/>
            <a:ext cx="11351243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3993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736" y="4804792"/>
            <a:ext cx="11953328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District "3 - 11" and "25" has as lot of crime types and the predominant crimes are Theft, Battery and </a:t>
            </a:r>
            <a:r>
              <a:rPr lang="en-US" dirty="0" smtClean="0"/>
              <a:t>Narcotics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which may suggest: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Presence </a:t>
            </a:r>
            <a:r>
              <a:rPr lang="en-US" dirty="0"/>
              <a:t>of a lot of gangs and gang related </a:t>
            </a:r>
            <a:r>
              <a:rPr lang="en-US" dirty="0" smtClean="0"/>
              <a:t>crimes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2. Police will be very busy in this Districts considering the level of </a:t>
            </a:r>
            <a:r>
              <a:rPr lang="en-US" dirty="0" smtClean="0"/>
              <a:t>crime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Theft is the highest in District 1.0, 18.0 and 19.0</a:t>
            </a:r>
          </a:p>
          <a:p>
            <a:pPr algn="l"/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7" y="435459"/>
            <a:ext cx="11953328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4126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 and Advice for the Police of Chicago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2" name="The Areas with poverty do not have high Thef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There has </a:t>
            </a:r>
            <a:r>
              <a:rPr lang="en-US" dirty="0" smtClean="0"/>
              <a:t>to be increased </a:t>
            </a:r>
            <a:r>
              <a:rPr lang="en-US" dirty="0"/>
              <a:t>police presence on </a:t>
            </a:r>
            <a:r>
              <a:rPr lang="en-US" dirty="0" smtClean="0"/>
              <a:t>foot patrol </a:t>
            </a:r>
            <a:r>
              <a:rPr lang="en-US" dirty="0"/>
              <a:t>during the Nights and Morning especially on the </a:t>
            </a:r>
            <a:r>
              <a:rPr lang="en-US" dirty="0" smtClean="0"/>
              <a:t>streets, residential </a:t>
            </a:r>
            <a:r>
              <a:rPr lang="en-US" dirty="0"/>
              <a:t>Area to prevent crimes of theft and assault</a:t>
            </a:r>
          </a:p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hicago </a:t>
            </a:r>
            <a:r>
              <a:rPr lang="en-US" dirty="0"/>
              <a:t>City has to provide more </a:t>
            </a:r>
            <a:r>
              <a:rPr lang="en-US" dirty="0" smtClean="0"/>
              <a:t>elimination for </a:t>
            </a:r>
            <a:r>
              <a:rPr lang="en-US" dirty="0"/>
              <a:t>the </a:t>
            </a:r>
            <a:r>
              <a:rPr lang="en-US" dirty="0" smtClean="0"/>
              <a:t>streets </a:t>
            </a:r>
            <a:r>
              <a:rPr lang="en-US" dirty="0"/>
              <a:t>to prevent crimes especially at night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largest </a:t>
            </a:r>
            <a:r>
              <a:rPr lang="en-US" dirty="0"/>
              <a:t>portion of crimes in Chicago happens at </a:t>
            </a:r>
            <a:r>
              <a:rPr lang="en-US" dirty="0" smtClean="0"/>
              <a:t>night and on the streets.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Continue</a:t>
            </a: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needs to be increased Police presence on the street of Chicago from </a:t>
            </a:r>
            <a:r>
              <a:rPr lang="en-US" b="1" dirty="0"/>
              <a:t>around May till July </a:t>
            </a:r>
            <a:r>
              <a:rPr lang="en-US" dirty="0"/>
              <a:t>as </a:t>
            </a:r>
            <a:r>
              <a:rPr lang="en-US" dirty="0" smtClean="0"/>
              <a:t>crimes </a:t>
            </a:r>
            <a:r>
              <a:rPr lang="en-US" dirty="0"/>
              <a:t>on the </a:t>
            </a:r>
            <a:r>
              <a:rPr lang="en-US" dirty="0" smtClean="0"/>
              <a:t>streets peaks </a:t>
            </a:r>
            <a:r>
              <a:rPr lang="en-US" dirty="0"/>
              <a:t>at around that period of the year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Particular focus should be given to District 1 and 18 as there is high incidents of theft in these Districts.</a:t>
            </a:r>
          </a:p>
          <a:p>
            <a:r>
              <a:rPr lang="en-US" dirty="0" smtClean="0"/>
              <a:t>Others </a:t>
            </a:r>
            <a:r>
              <a:rPr lang="en-US" dirty="0"/>
              <a:t>to focus on are district 8, 12, 14 and 19. This is because Theft accounts for a sizable portion of crimes in </a:t>
            </a:r>
            <a:r>
              <a:rPr lang="en-US" dirty="0" smtClean="0"/>
              <a:t>Chicago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4926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Continue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Detectives </a:t>
            </a:r>
            <a:r>
              <a:rPr lang="en-US" dirty="0"/>
              <a:t>have to drafted into investigation of Theft and it takes </a:t>
            </a:r>
            <a:r>
              <a:rPr lang="en-US" dirty="0" smtClean="0"/>
              <a:t>sometimes </a:t>
            </a:r>
            <a:r>
              <a:rPr lang="en-US" dirty="0"/>
              <a:t>up to 16years to conclude </a:t>
            </a:r>
            <a:r>
              <a:rPr lang="en-US" dirty="0" smtClean="0"/>
              <a:t>investigations on </a:t>
            </a:r>
            <a:r>
              <a:rPr lang="en-US" dirty="0"/>
              <a:t>theft although a sizable portion of theft investigation is conclude within the first year of being reported.</a:t>
            </a:r>
          </a:p>
        </p:txBody>
      </p:sp>
    </p:spTree>
    <p:extLst>
      <p:ext uri="{BB962C8B-B14F-4D97-AF65-F5344CB8AC3E}">
        <p14:creationId xmlns:p14="http://schemas.microsoft.com/office/powerpoint/2010/main" val="27702785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ank You !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chemeClr val="accent4">
                    <a:lumMod val="75000"/>
                  </a:schemeClr>
                </a:solidFill>
              </a:rPr>
              <a:t>Thank </a:t>
            </a:r>
            <a:r>
              <a:rPr b="1" dirty="0" smtClean="0">
                <a:solidFill>
                  <a:schemeClr val="accent4">
                    <a:lumMod val="75000"/>
                  </a:schemeClr>
                </a:solidFill>
              </a:rPr>
              <a:t>You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!</a:t>
            </a:r>
            <a:r>
              <a:rPr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b="1" dirty="0" smtClean="0">
                <a:solidFill>
                  <a:schemeClr val="accent4">
                    <a:lumMod val="75000"/>
                  </a:schemeClr>
                </a:solidFill>
              </a:rPr>
              <a:t>Q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&amp; A</a:t>
            </a:r>
            <a:endParaRPr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port Pack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Import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Packages</a:t>
            </a:r>
          </a:p>
        </p:txBody>
      </p:sp>
      <p:sp>
        <p:nvSpPr>
          <p:cNvPr id="147" name="The above Packages for executing our analysi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above Packages for executing </a:t>
            </a:r>
            <a:r>
              <a:rPr lang="en-US" dirty="0" smtClean="0"/>
              <a:t>my</a:t>
            </a:r>
            <a:r>
              <a:rPr dirty="0" smtClean="0"/>
              <a:t> </a:t>
            </a:r>
            <a:r>
              <a:rPr dirty="0"/>
              <a:t>analysis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 t="35057" r="8051" b="33923"/>
          <a:stretch/>
        </p:blipFill>
        <p:spPr bwMode="auto">
          <a:xfrm>
            <a:off x="885776" y="1924472"/>
            <a:ext cx="1149994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animBg="1" advAuto="0"/>
      <p:bldP spid="147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54" name="Find crime types and obtain data from the right source…"/>
          <p:cNvSpPr txBox="1"/>
          <p:nvPr/>
        </p:nvSpPr>
        <p:spPr>
          <a:xfrm>
            <a:off x="914284" y="2323246"/>
            <a:ext cx="10916708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40266" indent="-440266" algn="l">
              <a:buSzPct val="100000"/>
              <a:buAutoNum type="arabicPeriod"/>
            </a:pPr>
            <a:r>
              <a:rPr lang="en-US" dirty="0" smtClean="0"/>
              <a:t>Download and Upload the crime dataset from the given link</a:t>
            </a:r>
            <a:endParaRPr dirty="0"/>
          </a:p>
          <a:p>
            <a:pPr marL="440266" indent="-440266" algn="l">
              <a:buSzPct val="100000"/>
              <a:buAutoNum type="arabicPeriod"/>
            </a:pPr>
            <a:r>
              <a:rPr dirty="0" smtClean="0"/>
              <a:t>Analyze </a:t>
            </a:r>
            <a:r>
              <a:rPr dirty="0"/>
              <a:t>and clean </a:t>
            </a:r>
            <a:r>
              <a:rPr dirty="0" smtClean="0"/>
              <a:t>data</a:t>
            </a:r>
            <a:endParaRPr lang="en-US" dirty="0" smtClean="0"/>
          </a:p>
          <a:p>
            <a:pPr marL="440266" indent="-440266" algn="l">
              <a:buSzPct val="100000"/>
              <a:buAutoNum type="arabicPeriod"/>
            </a:pPr>
            <a:r>
              <a:rPr lang="en-US" dirty="0"/>
              <a:t>Extracting the Day, Month and Period from the "Date" feature from the crime </a:t>
            </a:r>
            <a:r>
              <a:rPr lang="en-US" dirty="0" smtClean="0"/>
              <a:t>data</a:t>
            </a:r>
          </a:p>
          <a:p>
            <a:pPr marL="440266" indent="-440266" algn="l">
              <a:buSzPct val="100000"/>
              <a:buAutoNum type="arabicPeriod"/>
            </a:pPr>
            <a:r>
              <a:rPr lang="en-US" dirty="0" smtClean="0"/>
              <a:t>Extracting </a:t>
            </a:r>
            <a:r>
              <a:rPr lang="en-US" dirty="0"/>
              <a:t>Year the Crime was updated on Police database and </a:t>
            </a:r>
            <a:r>
              <a:rPr lang="en-US" dirty="0" smtClean="0"/>
              <a:t>appending </a:t>
            </a:r>
            <a:r>
              <a:rPr lang="en-US" dirty="0"/>
              <a:t>to the crime </a:t>
            </a:r>
            <a:r>
              <a:rPr lang="en-US" dirty="0" smtClean="0"/>
              <a:t>data</a:t>
            </a:r>
          </a:p>
          <a:p>
            <a:pPr marL="440266" indent="-440266" algn="l">
              <a:buSzPct val="100000"/>
              <a:buAutoNum type="arabicPeriod"/>
            </a:pPr>
            <a:r>
              <a:rPr lang="en-US" dirty="0" smtClean="0"/>
              <a:t>Extract the Day type from the Crime data</a:t>
            </a:r>
          </a:p>
          <a:p>
            <a:pPr marL="440266" indent="-440266" algn="l">
              <a:buSzPct val="100000"/>
              <a:buAutoNum type="arabicPeriod"/>
            </a:pPr>
            <a:r>
              <a:rPr lang="en-US" dirty="0" smtClean="0"/>
              <a:t>Extracting </a:t>
            </a:r>
            <a:r>
              <a:rPr lang="en-US" dirty="0"/>
              <a:t>Length of time taken by Police to conclude investigation of the crime and appending to crime data</a:t>
            </a:r>
            <a:endParaRPr dirty="0"/>
          </a:p>
          <a:p>
            <a:pPr marL="440266" indent="-440266" algn="l">
              <a:buSzPct val="100000"/>
              <a:buAutoNum type="arabicPeriod"/>
            </a:pPr>
            <a:r>
              <a:rPr dirty="0"/>
              <a:t>Find the most frequently committed crime</a:t>
            </a:r>
          </a:p>
          <a:p>
            <a:pPr marL="440266" indent="-440266" algn="l">
              <a:buSzPct val="100000"/>
              <a:buAutoNum type="arabicPeriod"/>
            </a:pPr>
            <a:r>
              <a:rPr lang="en-US" dirty="0" smtClean="0"/>
              <a:t>Find the most frequent Location for crime</a:t>
            </a:r>
          </a:p>
          <a:p>
            <a:pPr marL="440266" indent="-440266" algn="l">
              <a:buSzPct val="100000"/>
              <a:buAutoNum type="arabicPeriod"/>
            </a:pPr>
            <a:r>
              <a:rPr lang="en-US" dirty="0" smtClean="0"/>
              <a:t>Find the District that has the most crime </a:t>
            </a:r>
            <a:r>
              <a:rPr lang="en-US" dirty="0" err="1" smtClean="0"/>
              <a:t>viz</a:t>
            </a:r>
            <a:r>
              <a:rPr lang="en-US" dirty="0" smtClean="0"/>
              <a:t> the top crime and top location</a:t>
            </a:r>
          </a:p>
          <a:p>
            <a:pPr marL="440266" indent="-440266" algn="l">
              <a:buSzPct val="100000"/>
              <a:buAutoNum type="arabicPeriod"/>
            </a:pPr>
            <a:r>
              <a:rPr dirty="0" smtClean="0"/>
              <a:t>Analy</a:t>
            </a:r>
            <a:r>
              <a:rPr lang="en-US" dirty="0" smtClean="0"/>
              <a:t>z</a:t>
            </a:r>
            <a:r>
              <a:rPr dirty="0" smtClean="0"/>
              <a:t>e </a:t>
            </a:r>
            <a:r>
              <a:rPr dirty="0"/>
              <a:t>impact of indicators on </a:t>
            </a:r>
            <a:r>
              <a:rPr lang="en-US" dirty="0" smtClean="0"/>
              <a:t>crime Level in Chicago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ata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Data </a:t>
            </a:r>
            <a:r>
              <a:rPr dirty="0" smtClean="0">
                <a:solidFill>
                  <a:schemeClr val="bg1"/>
                </a:solidFill>
              </a:rPr>
              <a:t>Cleaning</a:t>
            </a:r>
            <a:r>
              <a:rPr lang="en-US" dirty="0" smtClean="0">
                <a:solidFill>
                  <a:schemeClr val="bg1"/>
                </a:solidFill>
              </a:rPr>
              <a:t> Process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7" name="Changed  combined thefts, robberies and auto-thefts into a single THEFT category…"/>
          <p:cNvSpPr txBox="1">
            <a:spLocks noGrp="1"/>
          </p:cNvSpPr>
          <p:nvPr>
            <p:ph type="body" idx="1"/>
          </p:nvPr>
        </p:nvSpPr>
        <p:spPr>
          <a:xfrm>
            <a:off x="508000" y="2457291"/>
            <a:ext cx="11988800" cy="550312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Check for Missing values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Check for Duplicates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Drop missing values and duplicates if present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Since Modeling is not part of the project the following will NOT be done:</a:t>
            </a:r>
          </a:p>
          <a:p>
            <a:pPr marL="0" indent="0">
              <a:buNone/>
            </a:pPr>
            <a:r>
              <a:rPr lang="en-US" dirty="0" smtClean="0"/>
              <a:t>       1. 	Data Transformation</a:t>
            </a:r>
          </a:p>
          <a:p>
            <a:pPr marL="469900" lvl="1" indent="0">
              <a:buNone/>
            </a:pPr>
            <a:r>
              <a:rPr lang="en-US" dirty="0" smtClean="0"/>
              <a:t>2.	Checking for outliers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Select the Data features to be used for Visualization and insights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Plot chats to visualization and insights</a:t>
            </a:r>
          </a:p>
          <a:p>
            <a:pPr>
              <a:buFont typeface="Wingdings" pitchFamily="2" charset="2"/>
              <a:buChar char="v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y using this syntax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spcBef>
                <a:spcPts val="1200"/>
              </a:spcBef>
              <a:defRPr sz="4200"/>
            </a:pPr>
            <a:r>
              <a:rPr dirty="0">
                <a:solidFill>
                  <a:schemeClr val="bg1"/>
                </a:solidFill>
              </a:rPr>
              <a:t>By using this syntax</a:t>
            </a:r>
          </a:p>
          <a:p>
            <a:pPr defTabSz="438150">
              <a:spcBef>
                <a:spcPts val="1200"/>
              </a:spcBef>
              <a:defRPr sz="4200"/>
            </a:pPr>
            <a:r>
              <a:rPr dirty="0">
                <a:solidFill>
                  <a:schemeClr val="bg1"/>
                </a:solidFill>
              </a:rPr>
              <a:t>We determined the most committed Crime</a:t>
            </a:r>
          </a:p>
        </p:txBody>
      </p:sp>
      <p:sp>
        <p:nvSpPr>
          <p:cNvPr id="161" name="df['Primary Type'].value_counts()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13859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b="1" dirty="0" err="1">
                <a:solidFill>
                  <a:srgbClr val="333333"/>
                </a:solidFill>
              </a:rPr>
              <a:t>df</a:t>
            </a:r>
            <a:r>
              <a:rPr b="1" dirty="0">
                <a:solidFill>
                  <a:srgbClr val="333333"/>
                </a:solidFill>
              </a:rPr>
              <a:t>[</a:t>
            </a:r>
            <a:r>
              <a:rPr b="1" dirty="0"/>
              <a:t>'Primary Type'</a:t>
            </a:r>
            <a:r>
              <a:rPr b="1" dirty="0">
                <a:solidFill>
                  <a:srgbClr val="333333"/>
                </a:solidFill>
              </a:rPr>
              <a:t>]</a:t>
            </a:r>
            <a:r>
              <a:rPr b="1" dirty="0">
                <a:solidFill>
                  <a:srgbClr val="666666"/>
                </a:solidFill>
              </a:rPr>
              <a:t>.</a:t>
            </a:r>
            <a:r>
              <a:rPr b="1" dirty="0">
                <a:solidFill>
                  <a:srgbClr val="333333"/>
                </a:solidFill>
              </a:rPr>
              <a:t>value_counts()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5" t="27947" r="57001" b="5372"/>
          <a:stretch/>
        </p:blipFill>
        <p:spPr bwMode="auto">
          <a:xfrm>
            <a:off x="7158731" y="691111"/>
            <a:ext cx="5492469" cy="843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Rectangle"/>
          <p:cNvSpPr/>
          <p:nvPr/>
        </p:nvSpPr>
        <p:spPr>
          <a:xfrm>
            <a:off x="7319267" y="756345"/>
            <a:ext cx="5331933" cy="310258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9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1" grpId="2" animBg="1" advAuto="0"/>
      <p:bldP spid="163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213" y="5988279"/>
            <a:ext cx="12169352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From the above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 common crime in Chicago is Theft, Battery, Criminal Damage, Narcotics and </a:t>
            </a:r>
            <a:r>
              <a:rPr lang="en-US" dirty="0" smtClean="0"/>
              <a:t>Assault.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 These </a:t>
            </a:r>
            <a:r>
              <a:rPr lang="en-US" dirty="0"/>
              <a:t>kinds of crime are Associated with areas that there is </a:t>
            </a:r>
            <a:r>
              <a:rPr lang="en-US" dirty="0" smtClean="0"/>
              <a:t>affluence, </a:t>
            </a:r>
            <a:r>
              <a:rPr lang="en-US" dirty="0"/>
              <a:t>which could suggest the income level of Chicago is </a:t>
            </a:r>
            <a:r>
              <a:rPr lang="en-US" dirty="0" smtClean="0"/>
              <a:t>high, Also This could suggest high income disparity and also presence of some type of gangs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will examine the common locations and crime description to have better </a:t>
            </a:r>
            <a:r>
              <a:rPr lang="en-US" dirty="0" smtClean="0"/>
              <a:t>insights</a:t>
            </a:r>
          </a:p>
          <a:p>
            <a:pPr algn="l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" name="AutoShape 2" descr="data:image/png;base64,iVBORw0KGgoAAAANSUhEUgAAA9QAAAIzCAYAAADh4lEKAAAAOXRFWHRTb2Z0d2FyZQBNYXRwbG90bGliIHZlcnNpb24zLjUuMSwgaHR0cHM6Ly9tYXRwbG90bGliLm9yZy/YYfK9AAAACXBIWXMAAAsTAAALEwEAmpwYAAEAAElEQVR4nOzdd1gU1/s28HupCqjYsJd8Ndg71hhUbCBiwS62aFTUqNFYsIFdQdTYsGKNESwIagBLrEms0cRujC02mqBSlDrvH7y7v12auntmxOT+XFeusLPrObM7uzPznPIclSRJEoiIiIiIiIjogxh97B0gIiIiIiIi+hQxoCYiIiIiIiLSAwNqIiIiIiIiIj0woCYiIiIiIiLSAwNqIiIiIiIiIj0woCYiIiIiIiLSg8nH3gEiIqK83LhxA4GBgbhw4QKeP38OY2Nj2NrawsXFBX369IGJCS9l+rpw4QICAwNx9epVREREoECBAqhRowZ69uwJFxcXqFSq9yrHw8MD+/fvR3BwMGrUqCHzXotVrVq1937tokWL4OrqKuPeEBHRp0bFdaiJiCg/ysjIwKpVq7B27VqYmprC3t4eFStWRHx8PH755Rc8f/4cTZo0wcaNG1GgQIGPvbuflJSUFMydOxd79uyBpaUlWrVqhbJlyyI2NhbHjx/Hy5cv4ezsDF9fXxgZvXsw27Fjx3Dr1i307dsXJUuWVOAdiLNq1Sqdx0+fPsX+/ftRvXp1tGvXTue5du3afXINBkREJC8G1ERElC/5+flhxYoVqF+/PlauXIlSpUppnktJScH06dNx8OBBODk54fvvv/94O/oJmjFjBvbu3QsHBwcsWrQI1tbWmucSEhIwZswYnDt3Dl9//TUmT5788Xb0Izh//jwGDRqE7t27Y/HixR97d4iIKJ/jHGoiIsp3Hjx4AD8/PxQrVgwbN27UCaYBwMzMDIsWLUK5cuUQHh6Oe/fufaQ9/fScO3cOe/fuxeeff44VK1boBNMAYGVlhRUrVsDCwgI7d+5EXFzcx9lRIiKiTwADaiIiyneCg4ORmpoKNzc3FC5cOMfXmJqaYtasWVi4cCGKFi2q81xoaCj69u2L+vXro0GDBujbty9++umnbGVUq1YNM2bMwIULF9C/f3/Uq1cPLVu2xLJly5Ceno6///4bw4YNQ4MGDfDll19i3rx5ePPmjebfnz9/HtWqVUNISAh2794NJycn1KlTB46OjggJCQEA/Pzzz3B1dUW9evXQsWNH7Ny5M9t+xMfHw8fHB+3atUPt2rXRokULfPfdd3jw4IHO64KCglCtWjWcPXsW/v7+6NChA+rUqYN27dph7dq1SE9Pf+dnu3fvXgDA119/DTMzsxxfY21tjdmzZ2PBggUwNTXVqTssLAzDhg1DnTp10KZNGzx+/BgeHh6oVq0abt26BQB48uQJqlWrBj8/Pxw5cgTdu3dH3bp14eDggC1btgAAfv/9d/Tv3x/169eHg4MDVq1ahbS0NJ39kCQJu3bt0vz7xo0bw93dHTdv3sy2z7/88gsGDx6M5s2bo169enBxccH69euRkpLyzs/kfbVv3x716tVDQkJCtudWr16NatWq4bfffgOQ+d2aNGkSzp07h549e2re//Lly5GcnJzt3z969AiTJk1CixYtULt2bTg5OWH9+vVITU3VeV1iYiIWLlwIR0dH1KlTB82bN8c333yDGzduCHufRET0/hhQExFRvnPmzBkAwJdffpnn69q0aQNXV1cUK1ZMs83b2xsTJkzAkydP0LlzZzg7O+PJkyeYOHEilixZkq2MP//8E0OHDkWxYsXQr18/mJmZYf369fD09ES/fv2QkZGBfv36oUiRIvjhhx+wfPnybGVs2bIFixYtQqNGjdCzZ09ERERgypQp8Pb2xvjx4/HZZ5+hT58+ePXqFebOnYtjx45p/m1cXBx69eoFf39/FC9eHG5ubqhfvz5CQ0PRs2dP/Pnnn9nqW7JkCVavXo1GjRqhf//+ePv2Lb7//nusX7/+vT/bli1b5vm6rl27wtnZGVZWVjrb58+fj9jYWAwcOBB16tRBhQoVci3jyJEjmDhxIqpUqYI+ffogMTERixcvxvz58zFkyBAULVoU/fr1gyRJWL16dbbGhqlTp2L27NlITU1F37594ejoiEuXLqFv3744e/as5nWXLl2Cu7s77t+/j06dOsHNzQ3GxsZYtmwZZs+e/c7P5H117doVb9++1Tl+agcPHoSNjQ2aNWum2Xbnzh18/fXXKFiwINzc3FCkSBGsW7cOI0aMQEZGhuZ1N27cQI8ePRAeHo5mzZphyJAhKFKkCJYtW4ZRo0bpNJR8++232LZtGypXrozBgwejVatWOH36NNzc3HD//n1h75WIiN6TRERElM80b95csrW1lV6+fPlB/+7ixYuSra2t1K1bN+nFixea7S9evJA6d+4s2draShcuXNBst7W1lWxtbaUtW7Zott27d0+zffHixZrt8fHxUsOGDaXmzZtrtp07d06ytbWVatSoIV27dk2zPSAgQFPGiRMnNNvPnz8v2draSuPHj9dsmzZtmmRraystX75c572cPHlSqlatmtShQwcpLS1NkiRJ2rdvn2Rrays1atRIevjwoea1jx8/lmrVqiW1atUqz8/nzZs3kq2trdSwYcM8X5cTdd329vZSUlKSznNTp06VbG1tpZs3b2r2R/3+jx49qnndmTNnNNt/+OEHnf23tbWVevbsqdkWGhoq2draShMnTpRSU1M12//55x+pSZMm0pdffiklJydLkiRJY8eOlWxtbaV//vlH87qUlBSpa9euUo0aNaTXr1+/9/tUH9OpU6dme+6ff/6RqlWrJg0bNkxn+59//inZ2tpK3t7emm3q9zlnzhzNttTUVGnMmDGSra2ttG/fPkmSJCkjI0Pq3LmzVKdOHZ3vkCRJ0sKFC3U+qzt37ki2trbSlClTdF4XFhaW7ftKRETKYA81ERHlO69fvwYAWFpaftC/CwoKAgBMmTJFp9e6WLFi+O677wAA+/bt0/k3ZmZm6N+/v+bx//73P80Q8qFDh2q2W1lZoUqVKnjx4gXevn2rU0ajRo1Qu3ZtzeOGDRsCAD777DO0bt1as71evXoAMjNJA5nJ1X766SeUK1cO48aN0ymzVatW6NChAx4+fIhLly7pPNehQwdUqlRJ87h8+fKoUqUKnj9/nuNwYjV9P9es+1WwYMH3em25cuV0MmWrPxcLCwv07dtXs718+fIoUaKE5nMB/m9o+owZM3SWRqtQoQL69u2LyMhIzfBqdW/v77//rnmdqakpNm7ciPPnz6NQoUIf+jZzVKFCBTRq1Ahnz55FbGysZvuBAwcAZPZga7OwsMD48eM1j01MTDBlyhQAmT3aQOYIib/++gs9e/bU+Q4BwPjx42Fqaqr5Xqvf599//42XL19qXteuXTscO3YMkyZNEvI+iYjo/XHxTiIiynesra0RHR2N169f6wTG73L79m0YGRmhUaNG2Z5Tb7t9+7bO9jJlymSbS2xhYYGkpKRsS0CZm5sDyAyEtZfq0g5uAWgCzvLly+f674HM5Gtv375Fw4YNc1yeqlGjRjh8+DBu376Npk2barZXrlw522vVQWNKSoqmnqzUCcjUgbU+ypUr996vzfq5WFhYAABKly4NY2NjnefMzc119uvGjRswNzfPcc65em75rVu30Lp1a/Tq1QvHjh3D1KlTsXbtWnz55Zewt7dHs2bNcp0nrq9u3brh0qVLCAsLg5ubG9LT0xEWFobq1atnW9O6WrVqKFKkiM62ihUrwtraWvM9VM99/ueff7It4QVkNn7cuXMHkiShWrVqaNCgAa5cuYJWrVqhSZMmsLe3R5s2bfIcek9ERPJhQE1ERPlOhQoVEB0djUePHuUZUMfHx+PNmzewsbEBkLnkk7m5eY5BVKFChVCwYEGdpGIAcu1t/ZBATN8y1MmtcutBVb+vrD3iOZWrUqkAZCbyyo2ZmRlKlSqFyMhIREVFacrPyYsXL2BsbJwtC3huwXpODPls4+PjkZaWhtWrV+f6mlevXgHI7DXfvn07/P398dtvv2HHjh3YsWMHrK2t8c0332DgwIHvvc/v4uTkhPnz5+PQoUNwc3PDr7/+ipiYGAwbNizba7Nmp1crUaIEHj16BOD/GjfOnDmjmd+ek8TERFhZWcHf3x+bNm3CgQMHcPr0aZw+fRrz589HixYtMG/evGyNOEREJC8O+SYionxHnYzs119/zfN1gYGB+PLLLzXrUFtaWuLNmzeIj4/P9trk5GS8ffs2W0bwj0k99DoqKirH59XBVtag1hDv+9muXr0azZs3x+7du4XV/SEsLCxQpkwZ3LlzJ9f/PDw8NK9v0qQJ1q9fj/Pnz2Pjxo1wc3NDSkoK5s+fj1OnTgnbLysrK7Rt2xZXrlxBZGQkwsLCYGxsjM6dO2d7bW7D71+/fq35Hqp77RcsWJDne1Unh7O0tMT48ePx888/Izw8HLNmzUL9+vXx22+/YcKECcLeJxERvR8G1ERElO+4uLjA1NQUP/zwQ47BMQC8efMGe/bsAQB88cUXAIDq1asDQLY5x0Dm/FpJklC1alWZ9vrD/e9//4O5uTmuXr2a4/JOFy9eBACh+9y9e3cAwMaNG7MtU6UWExOD0NBQqFQqNG/eXFjdH6JatWqIiIhAdHR0tudOnDiB5cuXa4ZNb9u2TdOoYmFhAXt7e3h6esLLywuA7txqEbp27QpJkvDzzz/j9OnTaN68eY69/devX9fJ5g1kzp+PiorSzKdXDxO/fv16tn+fmpqKxYsXY8eOHQAypyt4e3vjjz/+AJA5R3/AgAH48ccfUbly5Vy/R0REJB8G1ERElO9UqFABQ4YMQVxcHL7++utsPbjx8fGYNGkSHj58iDZt2qBx48YAAFdXVwDAsmXLdJJGxcbGwsfHB0D2xFEfk5mZGZydnREVFYWVK1fqPHf69GmEhYWhUqVKmmReItjZ2aFTp064d+8exo4dm63BIioqCt988w1evnyJ/v37f7S5ud27d4ckSZg3b55OkBgVFYXZs2djw4YNmt7dX375BevWrdMEmmrqJGdly5YVum8tW7ZEyZIlsWnTJsTExOT6nYqOjsamTZs0j9UBMgD06NEDANC4cWOUL18ee/fuxZUrV3T+/YYNG7BlyxbNPOuUlBRs3rwZfn5+OkP7ExIS8OrVK5QsWVL4nHEiIsob51ATEVG+NGHCBLx48QJBQUFo27YtWrdujYoVKyIyMhK//vorYmNj0bBhQ02gDGQGJ1999RW2bNmCLl26oE2bNgAyezSjo6MxfPhwTfCdX0yePBmXL1/Gxo0bcfHiRTRo0ACPHz/G8ePHYWlpiSVLlmjmR4uycOFCxMfH4/jx42jVqhXatGmD0qVL4+nTpzh9+jQSExPRvn17TUbqj8HV1RXHjx/H4cOHcefOHXz55ZdIS0tDWFgYXr58ie+++w4VK1YEAIwdOxbnz5/HoEGD4OjoiFKlSuHvv//GiRMnUKVKFXTp0kXovhkbG8PFxQWbN2+GhYUF2rdvn+PrLC0tsXLlSpw/fx5VqlTB2bNn8ddff6Fr166a76axsTG8vb0xfPhwDBgwAG3btkWFChVw/fp1nDt3DuXLl8fEiRMBAHXr1kXHjh1x+PBhdO/eHc2aNUNaWhqOHTuGuLg4LFiwQOj7JCKid2NATURE+ZKxsTEWLVoEZ2dnBAQE4Pbt2zh16hRMTExQrVo1jB8/Hr169cqWLdrDwwM1a9bEzp07cfDgQZiYmKBGjRrw9PREhw4dPtK7yV2xYsWwe/durFu3DocPH8YPP/yAYsWKoVu3bhg1apQmaBSpYMGCWL9+PY4eParpGY2KikLBggVRr1499OrVC506dRJe74dQqVRYuXIldu7ciaCgIOzZswcFChRA1apV8dVXX+ksx1W3bl388MMPWLt2Lc6dO4fY2FjY2Nhg0KBBGDVqlKYnWyQnJyds3rwZHTp0yDX5WoUKFTBt2jQsXLgQFy9eRPny5TF9+nQMGjRI53V2dnbYs2cP1q5di7Nnz+LEiRMoXbo0Bg4cCHd3d5QoUULzWh8fH9SuXRsHDx5EYGAgVCoVatWqBU9PTzg4OAh/n0RElDeVlFc6UCIiIiLKJjAwEJ6enti6dWuO88yrVauG6tWrIyQk5CPsHRERKYVzqImIiIg+QHx8PLZt24aKFSuiWbNmH3t3iIjoI+KQbyIiIqL3cOHCBSxcuBBPnjxBfHw8vL29hc9vJyKiTwt7qImIiIjeg42NDWJiYmBsbIxx48ahW7duH3uXiIjoI+McaiIiIiIiIiI9sIeaiIiIiIiISA+cQy1AXFwiMjLY0U9ERERERPRvYmSkQtGilrk+z4BagIwMiQE1ERERERHRfwyHfBMRERERERHpgQE1ERERERERkR4YUBMRERERERHpgQE1ERERERERkR4YUBMRERERERHpgQE1ERERERERkR4YUBMRERERERHpgQE1ERERERERkR4YUBMRERERERHpgQE1ERERERERkR5MPvYOEBHR+ylsbQZzU3Nh5SWnJuP1yxRh5RERERH91zCgJiL6RJibmmPKXkdh5fn0DAfAgJqIiIhIXxzyTURERERERKQHBtREREREREREemBATURERERERKQHBtREREREREREemBATURERERERKQHBtREREREREREemBATURERERERKQHBtREREREREREemBATURERERERKQHBtREREREREREemBATURERERERKQHBtREREREREREemBATURERERERKQHBtREREREREREemBATURERERERKQHBtREREREREREemBATURERERERKSHfBlQe3t7w8PDAwDw22+/wcXFBR06dMDy5cs1r7l16xZcXV3RsWNHzJgxA2lpaQCAZ8+ewc3NDY6Ojhg1ahQSExMBAK9fv8aIESPg5OQENzc3REdHAwBSUlIwefJkODk5oXv37rh3757C75aIiIiIiIg+RfkuoD579iz2798PAHj79i2mT58OPz8/hIaG4vr16zh16hQAYPLkyfD09MThw4chSRJ2794NAJgzZw769++P8PBw1K5dG35+fgCA77//HnZ2dggLC0OvXr2wYMECAMCOHTtQsGBBhIWFYfr06Zg2bdpHeNdERERERET0qclXAfXLly+xfPlyuLu7AwCuXr2KSpUqoUKFCjAxMYGLiwvCw8Px9OlTvH37FvXr1wcAuLq6Ijw8HKmpqbh48SI6duyosx0ATp48CRcXFwBA586dcfr0aaSmpuLkyZPo0qULAKBx48aIjY3Fs2fPFH7nRERERERE9Kkx+dg7oM3T0xMTJkzA8+fPAQBRUVEoWbKk5nkbGxtERkZm216yZElERkYiLi4OVlZWMDEx0dmetSwTExNYWVkhNjY2x7IiIiJQtmzZ997v4sWt9H/TREQfUcmShT72LhARERF9svJNQL1nzx6UKVMGzZs3R1BQEAAgIyMDKpVK8xpJkqBSqXLdrv6/tqyPtf+NkZFRtn+j3v4hXrxIQEaG9EH/hojoQ8kR/EZHxwsvk4iIiOjfwshIlWcHar4JqENDQxEdHY2uXbvi1atXSEpKwtOnT2FsbKx5TXR0NGxsbFC6dGlNUjEAiImJgY2NDYoVK4b4+Hikp6fD2NhY83ogs3c7JiYGpUuXRlpaGhITE2FtbY1SpUohKioKFStW1CmLiIiIiIiIKC/5Zg71li1bcOjQIYSEhGDcuHFwcHDApk2b8ODBAzx69Ajp6ek4dOgQ7O3tUa5cOZibm+P3338HAISEhMDe3h6mpqaws7NDaGgoACA4OBj29vYAgFatWiE4OBhAZvBuZ2cHU1NTtGrVCiEhIQCAS5cuwdzc/IOGexMREREREdF/U77poc6Jubk5Fi9ejLFjxyI5ORmtWrWCo6MjAMDX1xczZ85EQkICatWqhUGDBgEAvLy84OHhgbVr16JMmTJYtmwZAGD8+PHw8PCAs7MzChUqBF9fXwDAwIED4enpCWdnZ5iZmcHHx+fjvFkiIiIiIiL6pKgkSeLkXwNxDjURKaFkyUKYstdRWHk+PcM5h5qIiIgoD++aQ51vhnwTERERERERfUoYUBMRERERERHpgQE1ERERERERkR4YUBMRERERERHpgQE1ERERERERkR7y9bJZRPRxWBcxg6mZubDyUlOS8fJVirDyiIiIiIjyAwbURJSNqZk59m4RtzxTz6/CATCgJiIiIqJ/Fw75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IDA2oiIiIiIiIiPTCgJiIiIiIiItJDvguoV6xYgU6dOsHZ2RlbtmwBAPz2229wcXFBhw4dsHz5cs1rb926BVdXV3Ts2BEzZsxAWloaAODZs2dwc3ODo6MjRo0ahcTERADA69evMWLECDg5OcHNzQ3R0dEAgJSUFEyePBlOTk7o3r077t27p/C7JiIiIiIiok9NvgqoL1y4gHPnzuHAgQPYt28fduzYgdu3b2P69Onw8/NDaGgorl+/jlOnTgEAJk+eDE9PTxw+fBiSJGH37t0AgDlz5qB///4IDw9H7dq14efnBwD4/vvvYWdnh7CwMPTq1QsLFiwAAOzYsQMFCxZEWFgYpk+fjmnTpn2cD4CIiIiIiIg+GfkqoG7SpAm2b98OExMTvHjxAunp6Xj9+jUqVaqEChUqwMTEBC4uLggPD8fTp0/x9u1b1K9fHwDg6uqK8PBwpKam4uLFi+jYsaPOdgA4efIkXFxcAACdO3fG6dOnkZqaipMnT6JLly4AgMaNGyM2NhbPnj1T/gMgIiIiIiKiT4bJx96BrExNTbFy5Ups3rwZjo6OiIqKQsmSJTXP29jYIDIyMtv2kiVLIjIyEnFxcbCysoKJiYnOdgA6/8bExARWVlaIjY3NsayIiAiULVv2vfa5eHErg9830b9dyZKFPvYuUA54XIiIiIj0l+8CagAYN24chg8fDnd3dzx8+BAqlUrznCRJUKlUyMjIyHG7+v/asj7W/jdGRkbZ/o16+/t68SIBGRnSe7+eKL+TI8iKjo4XXuZ/DY8LERERkbKMjFR5dqDmqyHf9+7dw61btwAABQsWRIcOHXD+/HlN8jAAiI6Oho2NDUqXLq2zPSYmBjY2NihWrBji4+ORnp6u83ogs3c7JiYGAJCWlobExERYW1ujVKlSiIqKylYWERERERERUW7yVUD95MkTzJw5EykpKUhJScHPP/+Mvn374sGDB3j06BHS09Nx6NAh2Nvbo1y5cjA3N8fvv/8OAAgJCYG9vT1MTU1hZ2eH0NBQAEBwcDDs7e0BAK1atUJwcDAAIDQ0FHZ2djA1NUWrVq0QEhICALh06RLMzc3fe7g3ERERERER/TflqyHfrVq1wtWrV9GtWzcYGxujQ4cOcHZ2RrFixTB27FgkJyejVatWcHR0BAD4+vpi5syZSEhIQK1atTBo0CAAgJeXFzw8PLB27VqUKVMGy5YtAwCMHz8eHh4ecHZ2RqFCheDr6wsAGDhwIDw9PeHs7AwzMzP4+Ph8nA+AiIiIiIiIPhkqSZI4+ddAnENN/zYlSxbC3i2Owsrr+VU45+oKULJkIUzZK+64+PTkcSEiIiLKyyc1h5qIiIiIiIjoU8GAmoiIiIiIiEgPDKiJiIiIiIiI9MCAmoiIiIiIiEgPDKiJiIiIiIiI9MCAmoiIiIiIiEgPDKiJiIiIiIiI9MCAmoiIiIiIiEgPDKiJiIiIiIiI9PDBAfW0adOwYcOG93rt3LlzMXDgwA/eKSIiIiIiIqL87oMD6v379+PUqVPv9dpLly7h6tWrH7xTRERERERERPmdSV5PPnz4ECEhIdm2P3/+HCtWrMj130mShGfPnuGvv/5C0aJFDd9LIiIiIiIionwmz4C6QoUKCA8Px8OHDzXbVCoVnj9/jnXr1uVZsCRJAID27dsbvpdERERERERE+UyeAbWxsTFmzJiB9evXa7ZdvHgRhQoVQvXq1XP9d0ZGRrCwsEDNmjUxfPhwcXtLRERERERElE/kGVADQMuWLdGyZUvN4+rVq8PW1hY7duyQdceIiIiIiIiI8rN3BtRZLVq0CMWLF5djX4iIiIiIiIg+GR8cUHfv3l2O/SAiIiIiIiL6pHxwQK0WFxeHq1evIj4+HmlpaXm+tlu3bvpWQ0RERERERJQv6RVQL1u2DJs3b0Z6evo7X6tSqRhQExERERER0b/OBwfUQUFB2LBhA4DMYLlYsWIwNzcXvmNERERERERE+dkHB9S7d++GSqVCly5dMG3aNFhbW8uwW0RERERERET52wcH1H/99RcKFy6MefPmwczMTI59IiIiIiIiIsr3jPT5R+XLl2cwTURERERERP9pHxxQV6lSBU+ePIEkSXLsDxEREREREdEn4YMD6t69e+PVq1f48ccf5dgfIiIiIiIiok/CB8+h7tWrFy5duoRFixbh0aNHaNOmDWxsbPIcAl6hQgWDdpKIiIiIiIgov/nggLply5YAgLS0NOzYsQM7duzI8/UqlQo3b97Ub++IiIiIiIiI8qkPDqhjYmI0f7/PPGrOtSYiIiIiIqJ/ow8OqH/++Wc59oOIiIiIiIjok/LBAXW5cuXk2A8iIiIiIiKiT4pe61ATERERERER/dd9cA/16tWrP7iSb7755oP/DREREREREVF+pldArVKp3uu1kiRBpVL9ZwLqYkUKwNjMVFh56SmpiH31Vlh5REREREREJM4HB9SNGzfO9bk3b94gKioKUVFRUKlU6NmzJ0qUKGHQDn5KjM1MEb32B2HllRw1AAADaiIiIiIiovzogwPqd607DQBXr17Fd999hwsXLiAoKEivHSMiIiIiIiLKz2RJSla3bl0sW7YM//zzD9auXStHFUREREREREQflWxZvuvUqYNKlSrh6NGjclVBRERERERE9NHIumxWgQIFEBERIWcVRERERERERB+FbAH1/fv38ffff6NIkSJyVUFERERERET00XxwUrKzZ8/m+XxKSgru37+PLVu2ICMjA82bN9d754iIiIiIiIjyqw8OqL/66qv3WodakiRYWlpi1KhReu0YERERERERUX72wQE1kBks58bY2BhFixZFw4YNMXr0aHz22Wd67xwRERERERFRfvXBAfXt27fl2A8iIiIiIiKiT4qsWb6JiIiIiIiI/q30GvKt9ubNG1y4cAEPHjxAQkICrKysUKlSJTRu3BhWVlai9pGIiIiIiIgo39E7oN62bRvWrFmD+Pj4bM8VKFAAY8aMwddff23QzhERERERERHlV3oF1IsXL8a2bdsgSRJMTU3x2WefwcrKCq9fv8bDhw/x5s0bLF26FJGRkZgxY4bofSYiIiIiIiL66D44oD537hy2bt0KExMTjBs3DgMHDkTBggU1zyckJOCHH37A6tWr8cMPP6BDhw5o3Lix0J0mIiIiIiIi+tg+OCnZjz/+CJVKhenTp2PEiBE6wTQAWFlZwd3dHdOnT4ckSQgMDBS2s0RERERERET5xQcH1JcvX0bRokXRr1+/PF/Xr18/FC1aFJcvX9Z754iIiIiIiIjyqw8OqF++fIny5ctDpVLl+TqVSoUKFSogJibmg8pfvXo1nJ2d4ezsDB8fHwDAb7/9BhcXF3To0AHLly/XvPbWrVtwdXVFx44dMWPGDKSlpQEAnj17Bjc3Nzg6OmLUqFFITEwEALx+/RojRoyAk5MT3NzcEB0dDQBISUnB5MmT4eTkhO7du+PevXsftM9ERERERET03/PBAXWhQoUQERHxXq+NiIiApaXle5f922+/4ZdffsH+/fsRHByMGzdu4NChQ5g+fTr8/PwQGhqK69ev49SpUwCAyZMnw9PTE4cPH4YkSdi9ezcAYM6cOejfvz/Cw8NRu3Zt+Pn5AQC+//572NnZISwsDL169cKCBQsAADt27EDBggURFhaG6dOnY9q0aR/ykRAREREREdF/0AcH1LVq1UJ0dDSOHj2a5+sOHz6MqKgo1KpV673LLlmyJDw8PGBmZgZTU1NUqVIFDx8+RKVKlVChQgWYmJjAxcUF4eHhePr0Kd6+fYv69esDAFxdXREeHo7U1FRcvHgRHTt21NkOACdPnoSLiwsAoHPnzjh9+jRSU1Nx8uRJdOnSBQDQuHFjxMbG4tmzZx/60RAREREREdF/yAcH1L169YIkSfDw8EBoaGiOrwkNDcW0adOgUqnQs2fP9y77888/1wTIDx8+RFhYGFQqFUqWLKl5jY2NDSIjIxEVFaWzvWTJkoiMjERcXBysrKxgYmKisx2Azr8xMTGBlZUVYmNjcyzrfXvhiYiIiIiI6L/pg5fN6tixI9q1a4djx47hu+++w6JFi1CzZk1YWVkhISEBN2/eRExMDCRJQrt27eDo6PjBO3X37l2MHDkSU6ZMgbGxMR4+fKh5TpIkqFQqZGRk6MzjVm9X/19bbvO9JUmCkZFRtn+j3v6+ihe3eu/XfqiSJQvJVjaJlZGWAiMTs3xb3sfG73L+xONCREREpL8PDqiBzLnIixYtQmBgIKKjozVzmjWFmpigd+/e8PDw+OCyf//9d4wbNw7Tp0+Hs7MzLly4oEkeBgDR0dGwsbFB6dKldbbHxMTAxsYGxYoVQ3x8PNLT02FsbKx5PZDZux0TE4PSpUsjLS0NiYmJsLa2RqlSpRAVFYWKFSvqlPW+XrxIQEaGJMuNaXR0vPAySR4lSxbCmY2dhZX35fBDH+3487ucP/G4EBERESnLyEiVZweqXgG1iYkJZs2ahREjRuD06dO4f/8+EhISYGlpif/973+wt7dH6dKlP7jc58+fY8yYMVi+fDmaN28OAKhXrx4ePHiAR48eoXz58jh06BB69OiBcuXKwdzcHL///jsaNWqEkJAQ2Nvbw9TUFHZ2dggNDYWLiwuCg4Nhb28PAGjVqhWCg4Ph7u6O0NBQ2NnZwdTUFK1atUJISAjs7Oxw6dIlmJubo2zZsvp8NERERERERPQfoVdArVaqVCn06tVLZ9uTJ09gbW2tV3n+/v5ITk7G4sWLNdv69u2LxYsXY+zYsUhOTkarVq00w8h9fX0xc+ZMJCQkoFatWhg0aBAAwMvLCx4eHli7di3KlCmDZcuWAQDGjx8PDw8PODs7o1ChQvD19QUADBw4EJ6ennB2doaZmZlmuS4iIiIiIiKi3OgVUKelpWHVqlU4cOAAwsPDYW5urnnOx8cHv/zyC9zc3DB27FiYmb3/HNCZM2di5syZOT534MCBbNuqV6+OvXv3Ztterlw57NixI9t2a2trrFu3Ltt2c3NzeHt7v/d+EhEREREREX1wlu+UlBQMGzYMGzZsQEREBB48eKDzfHR0NJKSkrBp0yZ88803wnaUiIiIiIiIKD/54IB6x44dOH/+PIoWLYolS5agatWq2Z5fs2YNSpQogTNnzmDPnj3CdpaIiIiIiIgov/jggPqnn36CkZERNm7ciM6dO2vWe1YzMTFB27ZtsWbNGgDAvn37xOwpERERERERUT7ywQH1gwcPULlyZdSqVSvP19WtWxfly5fHX3/9pffOEREREREREeVXHxxQq1Sq9040VqhQIWRkZHzwThERERERERHldx8cUJcvXx5///03YmNj83zdq1ev8Pfff6NMmTJ67xwRERERERFRfvXBAXXbtm2RlpaG6dOnIyUlJcfXpKWlYdasWUhNTUWrVq0M3kkiIiIiIiKi/OaD16F2c3PD7t27cerUKXTq1Aldu3ZF9erVYWFhgcTERPz11184ePAg/vnnHxQuXBhDhw6VY7+JiIiIiIiIPqoPDqhLlCiBlStXYvz48Xjy5An8/PyyvUaSJFhbW2P16tWwsbERsqNERERERERE+ckHB9QA0KhRI4SGhiIgIAAnT57EP//8g5cvX6JgwYKoXLkyWrVqhf79+6NYsWKi95eIiIiIiIgoX9AroAaAwoULY8SIERgxYoTI/SEiIiIiIiL6JHxwUjIiIiIiIiIiYkBNREREREREpBcG1ERERERERER6YEBNREREREREpAcG1ERERERERER6YEBNREREREREpAcG1ERERERERER6YEBNREREREREpAcG1ERERERERER6YEBNREREREREpAcG1ERERERERER6YEBNREREREREpAcG1ERERERERER6YEBNREREREREpAcG1ERERERERER6YEBNREREREREpAcG1ERERERERER6YEBNREREREREpAcG1ERERERERER6YEBNREREREREpAcG1ERERERERER6YEBNREREREREpAeTj70D9N9WrIgZjM3MhZWXnpKM2FcpwsojIiIiIiLKDQNq+qiMzczxaGU3YeVVGhcMgAE1ERERERHJj0O+iYiIiIiIiPTAgJqIiIiIiIhIDxzyTUQfhbW1KUxNCwgrLzX1LV6+TBVWHhERERHRuzCgJqKPwtS0ALZt7SCsvMFDjgBgQE1EREREyuGQbyIiIiIiIiI9MKAmIiIiIiIi0gMDaiIiIiIiIiI9MKAmIiIiIiIi0gMDaiIiIiIiIiI9MKAmIiIiIiIi0gOXzaIcFStiDmMzM2HlpaekIPZVsrDyiIiIiIiIPjYG1JQjYzMzPPebJay8MqPnAWBATURERERE/x4c8k1ERERERESkBwbURERERERERHpgQE1ERERERESkBwbURERERERERHrIdwF1QkICOnfujCdPngAAfvvtN7i4uKBDhw5Yvny55nW3bt2Cq6srOnbsiBkzZiAtLQ0A8OzZM7i5ucHR0RGjRo1CYmIiAOD169cYMWIEnJyc4ObmhujoaABASkoKJk+eDCcnJ3Tv3h337t1T+B0TERERERHRpyhfBdR//vkn+vXrh4cPHwIA3r59i+nTp8PPzw+hoaG4fv06Tp06BQCYPHkyPD09cfjwYUiShN27dwMA5syZg/79+yM8PBy1a9eGn58fAOD777+HnZ0dwsLC0KtXLyxYsAAAsGPHDhQsWBBhYWGYPn06pk2bpvwbJyIiIiIiok9Ovgqod+/eDS8vL9jY2AAArl69ikqVKqFChQowMTGBi4sLwsPD8fTpU7x9+xb169cHALi6uiI8PBypqam4ePEiOnbsqLMdAE6ePAkXFxcAQOfOnXH69Gmkpqbi5MmT6NKlCwCgcePGiI2NxbNnzxR+50RERERERPSpyVfrUKt7jdWioqJQsmRJzWMbGxtERkZm216yZElERkYiLi4OVlZWMDEx0dmetSwTExNYWVkhNjY2x7IiIiJQtmzZ997v4sWtPvzNvqeSJQvJVrbSlHov/MzyJyXey7/p81IKPzMiIiIi/eWrgDqrjIwMqFQqzWNJkqBSqXLdrv6/tqyPtf+NkZFRtn+j3v4hXrxIQEaGJMuNaXR0vPAy34dS74WfWd7+ze/l3/R5KYWfGREREZGyjIxUeXag5qsh31mVLl1akzwMAKKjo2FjY5Nte0xMDGxsbFCsWDHEx8cjPT1d5/VAZu92TEwMACAtLQ2JiYmwtrZGqVKlEBUVla0sIiIiIiIiorzk6x7qevXq4cGDB3j06BHKly+PQ4cOoUePHihXrhzMzc3x+++/o1GjRggJCYG9vT1MTU1hZ2eH0NBQuLi4IDg4GPb29gCAVq1aITg4GO7u7ggNDYWdnR1MTU3RqlUrhISEwM7ODpcuXYK5ufkHDfcmUpJ1ETOYmpkLKy81JRkvX6UIK4+IiIiI6L8kXwfU5ubmWLx4McaOHYvk5GS0atUKjo6OAABfX1/MnDkTCQkJqFWrFgYNGgQA8PLygoeHB9auXYsyZcpg2bJlAIDx48fDw8MDzs7OKFSoEHx9fQEAAwcOhKenJ5ydnWFmZgYfH5+P82aJ3oOpmTnC/TsJK89xWCgABtRERERERPrIlwH18ePHNX83b94cBw4cyPaa6tWrY+/evdm2lytXDjt27Mi23draGuvWrcu23dzcHN7e3gbuMREREREREf3X5Os51ERERERERET5Vb7soSYi+pQUsTaFmWkBYeWlpL7Fq5epwsojIiIiInkwoCYiMpCZaQF4B3QUVt7UvocBMKAmIiIiyu845JuIiIiIiIhIDwyoiYiIiIiIiPTAgJqIiIiIiIhIDwyoiYiIiIiIiPTApGT0r1e0iBlMzMyFlZeWkoy4VynCyiMiIiIiok8TA2r61zMxM8cfa7sIK6/+qAMAGFATEREREf3Xccg3ERERERERkR4YUBMRERERERHpgQE1ERERERERkR4YUBMRERERERHpgQE1ERERERERkR4YUBMRERERERHpgQE1ERERERERkR4YUBMRERERERHpgQE1ERERERERkR4YUBMRERERERHpweRj7wAREZEcClmbo4CpmdAy36amIP5lstAyiYiI6NPFgJqIiP6VCpiaodP++ULLDO0+E/FgQE1ERESZOOSbiIiIiIiISA8MqImIiIiIiIj0wICaiIiIiIiISA8MqImIiIiIiIj0wICaiIiIiIiISA8MqImIiIiIiIj0wICaiIiIiIiISA8MqImIiIiIiIj0wICaiIiIiIiISA8MqImIiIiIiIj0wICaiIiIiIiISA8MqImIiIiIiIj0wICaiIiIiIiISA8MqImIiIiIiIj0wICaiIiIiIiISA8mH3sH6MMVK1IAxmamwspLT0lF7Ku3wsojIiIiIiL6L2BA/QkyNjNF9Lo1wsor6T4GAANqIiIiIiKiD8Eh30RERERERER6YEBNREREREREpAcG1ERERERERER6YEBNREREREREpAcmJSOif7Ui1qYwMy0grLyU1Ld49TJVWHlERERE9OliQE1E/2pmpgXg90NHYeWNHnAYAANqIiIiIuKQbyIiIiIiIiK9sIeaiIgonytkXQAFTE2Flvk2NRXxL9/KWk9OdRAREf2bMKAmIiLK5wqYmsJ53wahZf7UYwTioRvsFjA1Red924XVcajHoGx1EBER/ZtwyDcRERERERGRHhhQExEREREREemBQ76JiIhIMYWsC6KAqdjbj7epaYh/+UZomfmJ6M/s3/55EREpiQH1/3fw4EGsXbsWaWlpGDx4MNzc3D72LhER/WsVsjZHAVMzYeW9TU1B/MtkYeWRfAqYmqDz3kChZR7q2QfxQkvMXwqYmqD7vl+Elbe/R8t/9edFRKQkBtQAIiMjsXz5cgQFBcHMzAx9+/ZF06ZNUbVq1Y+9a0RE/0oFTM3gFPytsPLCun2PeDCgpv+jRK8ue9vzpyLWFjAzNRZaZkpqOl69TNLZZm1tCVNTcbMnU1Mz8PJlorDyiEgZDKgB/Pbbb2jWrBmsra0BAB07dkR4eDi++eab9/r3Rkaq//u7kKXQfdMuW2d7oUKy12NcyFr2OjLrsZG9HjMF6gAAcyv56ymoQB0AYGFVSvZ6LBWoAwAKWcpfT2EF6gCAohby1mNV2BTmpuZC60hOTUbC69Rs220sigmtJ6fPzMaiiNA6cqrHqrA5zAUuNZWcmoqE19kbB2wsrITVoZbzZyb/dczGwkJoHTnVU8DUBMNCjwgr379TByTmUMfw0FPC6gCAjZ1aZasHAEpaiP1dZv8eF4S54CA0OTUdCa91GwdE15NTHWamxvA7HCWsDgAY3dEm22dmamqEveEvhNXR07F4rud+Ivp43vW7VEmSJCm0L/nW+vXrkZSUhAkTJgAA9uzZg6tXr2LevHkfec+IiIiIiIgov2KWbwAZGRlQqf6v5UGSJJ3HRERERERERFkxoAZQunRpREdHax5HR0fDxkbssFoiIiIiIiL6d2FADaBFixY4e/YsYmNj8ebNGxw5cgT29vYfe7eIiIiIiIgoH2NSMgClSpXChAkTMGjQIKSmpqJnz56oW7fux94tIiIiIiIiyseYlIyIiIiIiIhIDxzyTURERERERKQHBtREREREREREemBATURERERERKQHBtREREREREREemBATURERERERKQHBtREn7C7d+9+7F0Q5urVq7k+FxISouCeGO7f9F6UdP/+fURGRupse/HiBTw9PYXVkZ6ejpSUFABAQkICDh8+jAcPHggrnz7c/v37P/Yu/KskJCQIKYfH5b8t67lYaRs2bPio9dO/08uXL/H69Wvh5XLZLBkdO3YM7dq1AwC8evUKRYoU0Ty3ceNGDB8+XEg91atXh0ql0jyWJEnn8a1bt4TUk5SUBAsLCyFl5aZPnz4IDAyUtQ4AuH37NqpXry57PUDmDXx6ejrMzMyQkJCAX3/9Fba2tvjss88MLrt79+6K3fScOnUKrVq1kq187feS9Xug5PsU4d/0XpSyatUqbN68GQCwZs0atGjRAps2bYKfnx8aNGgAf39/g+u4du0aRo8ejUWLFqF+/fro1q0bSpYsidjYWEyePFlzvv4UODg46Jzns/r555+F1DNt2rQ8n1+0aJHBdSj5m4iMjESpUqVyfO7s2bNo3ry5wXUocU3++uuvsWnTJgDA+vXrMXLkSM1zoj7Pj3GuSk1NhampKf744w+kpqbCyMgIjRo1Mrjc4ODgPJ/v1q2bwXUo5eLFi3k+37hxYyH1tGjRAh4eHujSpYuQ8j5Uw4YNcfnyZSFlDRw4MM/z5fbt24XU89dffyE9PR01atTAwoULER8fD2NjY3h4eMDKykpIHe+yYcMGjBgxwuBylLxPltvdu3fh7++PEydOAACMjIygUqnQunVrfPXVV/j8888NrsPE4BIoV2vWrNHcoA0ZMkTnwhQaGiosoL59+7bO44yMDGzcuBFbt27FxIkThdQBAF27dsWiRYtgZ2cnrMyskpOTZStb27BhwzBgwACMHDkSRkbyDdSQ+wZeyfawBQsW4OjRo5g2bRosLS2Fl6/9XrJ+D0S/T7lveJV6L0o1QCkRvAUHB+Pw4cOIiorCypUrsXnzZkRGRmLFihX48ssvDS4fAHx8fLBixQo0bNgQO3bsQJEiRbBr1y5ER0dj5MiRQgPqU6dOoUCBAmjatCnGjRuHly9fwtjYGEuWLEGJEiUMLn/Hjh3Zth06dAjr1q3DoEGDDC5frUmTJtm2PXr0CP7+/qhXr56wepTi7u6uuRaPHTsWq1at0jzn4+MjJIBU4pocExOj+Ts8PFwnoP4U+0kiIyPxzTffoFOnTvjqq68wYcIElC9fHk+fPoWHhwc6dOhgUPnnz5/Pti01NRWHDx+GpaWl8IA6NjYWSUlJKF++PLZs2YLExEQYGxtj2LBhMDMzM6jslStXZtumUqnwxx9/AMh7hNSH2Lp1K2bNmoWjR49izpw5KFasmJBy35fI7/HYsWOzbfv999/h5+cHR0dHIXUcP34c8+fPx+zZs1GjRg2cPn0aI0eOxPnz57Fp0yZ8++23Qup5l3Xr1gkJqJW6T37X9crQxo4lS5YgIiICLi4umDlzpqZhIzExERcvXsTKlStRvnx5TJ061aB6GFDLSPtkkPXEINcF7969e/Dw8EDhwoURFBSEMmXKCCvby8sL06ZNQ7t27TBhwgSDLwo5efXqVZ4tyaIueiEhIZg3bx769OkDHx8fIb3FOZH7Bv758+d59iCJ6D1SO3jwIL7//nt0794d8+fPz/FG2xDaAVvW4C2vYE4fct/wKvVelGqAUiJ4s7S0hI2NDWxsbHD16lV069YN69evh7GxsZDygczzS8OGDQFk9kZ27NgRAFCyZEmkpqYKq2fPnj3YsWMH5s2bByDzvOzl5YUzZ85g/fr1mDFjhsF1lCtXTvN3bGwsPD098ejRI+zYsQO1a9c2uHy17t276zzevn07AgMDMWnSJGHH/u7du2jbtm227eqGLlG97eoy1R4/fpzrc6LIdU3O2iCY23OGUPK4LFy4EN26dYObmxsAoEiRItixYwdu376NBQsWGBxQZ70W3rhxAx4eHrC3t8ecOXMMKjury5cv49tvv4WHhwfKly+PXbt2oUuXLrh06RLMzMwwbNgwg8rPej6OiIjAjBkz8Pnnn2Px4sUGla3N1tYWAQEB+OGHH9CvXz+MGjVK57wjqic8NyKvldr3KykpKVi6dCnCwsKwfPlyYQ2pq1evhr+/v+Z+skCBAujevTvatWuHPn36KBZQizqPKXWf/OrVK0RHR8PR0RGtW7dGgQIFhJbv5OSU4zXR0tISrVu3RuvWrXHt2jWD62FArRC5AwRJkrBhwwZs3boVEyZMQO/evYWWDwAtW7bEgQMHsGLFCvTs2ROenp4oW7as5nntv/WVlJSUY0uymqiAukSJElixYgWOHz+OsWPHwtHREeXLlxdej9w38BYWFsID29yYm5tj6tSp6NKlC+bOnYvKlSvrXFy/+eYbRfZDNDkboeSmVAOUEsGbdgt40aJF4eHhIaRcbeobjdTUVFy8eBGjRo3SPE5MTBRWz/bt27F582aULFkSAGBqaoomTZqgbt266Nq1q5CAWu3QoUNYvHgxevTogeXLl8PU1FRY2doeP36sabwLCAhApUqVhJVdqVIlxeZLKtXYpcQ1WU30/YSaksfl9u3bWLFiRbbt1atXR0REhLB60tLSsHr1auzduxceHh7o3LmzsLLVli5dipUrV6J+/foAMq/T33zzDWJiYjBs2DCDA2pte/fuxbJlyzB48GB8/fXXQhsggczvVseOHfHLL79g7dq1sLGx0WwXMUw6rw4Bda4LkS5fvoxp06ahTp06OHDgAKytrYWVnZycrBN0qkdWFSpUSPhxyYuo84FS98khISF48OABQkNDsWrVKlSsWBFOTk6wt7cX0nGnvkdJSEjAgwcPUKBAAVSsWBHm5uaa19SpU8fgehhQy0iui1xW2gHB/v37Ubp0adnqKliwIMaPH4+IiAiMGjUKhQsXFtpaXbZsWaG9qu9Tn5WVFS5cuICnT59qtos6Uch9A29tbZ2tB0luERERePHiBSpXriy03GfPnmkurtp/qx+LJucNr1LvRakGKDU5gzft86XoFmq1xo0bY86cOUhNTUWpUqVQp04dREZGYu3atWjZsqWweiRJ0gTTANCjRw8Ame9L+yJuiNjYWHh5eeHhw4dYv349atWqJaTcnGzfvh3r1q2Du7v7O+ci6sPU1FSn0eZTp8Q1OTExEZcuXUJGRgaSkpJ05tUmJSUJqUPJ45J1SOmePXs0fxcsWFBIHTdv3sTUqVNRqVIlBAcHC5l6kZPY2FhNMA0A1apVA5AZoIgaCRMZGYnp06fj5cuX2LZtm5A5oDnZsWMH1q5di8GDB8PPz094YJhXh0DTpk2F1ZOSkoJly5YhNDQUXl5eOY68MFRqaqrO9LHvvvsOQGYjjujRL0o2RMh9nwwAn332GcaMGYMxY8bg7t27CAsLw/r161GlShWDR10kJSVh9uzZCA0NReHChaFSqZCQkABXV1dMnz5d2H0MA2oZPXz4UDMkTvtvSZLw6NEjYfWov9T169fHlClTsj0vKtkCAJw4cQLz5s1Dy5YtceLECeFJFpSa+/X27Vt8//33OHTokGyt1ID8N/By9UblJDo6GnPnzsXdu3exePFiTc+7KNo9klkvsqJ74eW+4VXqvSjVAKVE8KY9vDQyMlLzt8gGOw8PD2zbtg0xMTFYv349AODHH3/E27dvhWYST01NRUpKiqZ1feDAgQAyezBEneM6deqEpKQktG/fHj/88EO250V9LwYMGICrV69i6NChKFy4cLYs9SJuqvI6l4hKsKMWHR2N1atXZ/tb/VgEJa7JpUqV0vTo2tjY6MyrVfciGkrJ41KiRAlcvXoVdevWBfB/17arV68KCXy///57bNu2De7u7nBxcUFKSopO46aIEXZqaWlpOo+9vb01f4uYi6rdKz18+HDZ5rf27t0bKpUKO3bsQJUqVWSpI7cOgQsXLiAwMFBY0Obi4oLnz5+jd+/euHXrVrY8KSJG2DVp0gTr1q3TdJyo+fv7C7+HUaIhQqn7ZG3p6emIiIhAZGQk4uLihFwv1efGkydPas4lMTExWLJkCXx8fISNGGOWbxlduHAhz+dF/cCUqmfcuHG4efMm5s2bJyQTak7++usv2Nra5vicyIyPDg4OqFOnDry8vGRNtJGSkqK5gR80aBDKlSuH5cuXIzIyEp6engZnTde+AZFb06ZN0aNHD4wfP15YL9u7xMXFwdraWniPmHp4T/369XMsW1QjVEZGhuZmJzY2Vvh3rVu3bu/MXitCs2bNNMFbTkOwRARv2i3fOfmUejC9vb2RlJQET09PTY+OJEmYN28eChUqhAkTJhhcR1BQUJ6/C1EjV5TI8p0Xked9ADoBdE5E3FgrdU3+mEQfl7Nnz2LKlCkYM2YM7OzsoFKpNEmjli9fjgYNGhhUvoODQ67PiZ4P/u2338Le3h6urq4624ODg/Hbb7/Bx8fHoPK1My+rVCpNo6P6/6JWdtm8eTOGDBkia0Iqba9fv8b+/fsRGBiI6Oho9OzZ0+BEUWpK/O7j4uIwaNAgFCxYUOc7nJycjO3bt6NQoUIG1/Eu6oaIpUuXGlyWUvfJqamp+PXXXxEeHo4LFy7Azs4Ojo6OaNmypZAh305OTjh06FC20RUpKSno0aMHDh48aHAdAANqRUVGRiI9PR3Gxsa5LtthiOfPn+PGjRsAgFq1agmfCzpv3jx89913OQaB2oGDXBo0aIArV64IKevw4cOa+cxZPXnyRGeeiGhpaWkwMREzOER7WZPFixfLMu9ULa/g/fLlywb3WMfGxmL27Nlwc3ND48aNMW7cOPzyyy8oUaKEZuiPKHLf8MbFxWHs2LHo378/OnXqBCAzy2hsbCzWrFkjbN6WUstavCvzsYjgLa/vV0hICLp27WpwHW/evMHKlSvh5OSEunXrYuHChdizZw9q1qyJZcuWCTsvv3nzBt988w3u3buHevXqQaVS4erVq6hatSpWr14t5CYha2Z6bffu3ZOtR0lpIs/7SpP7mnzixAlUrVoVFSpUwLFjx7B3717UrFkTo0aNkn30khzH5dKlS1i7dq0mW3XdunXxzTffCFk2S0lPnjxB//790ahRI53A6sqVK9i1a5cs939yuXfvHgoWLKjpwQ8NDYWtrS2qVq0qrI4//vgDu3btwpEjR1C9enU8ePAAx44dk22ZqdevX0OlUskS4KakpODw4cP4888/AWQ23js5OcmSxFdNroaIvO6TRbKzs0OhQoXQoUOHHOdNG5r8rmvXrtlGVqkJ7ZSQSDbx8fHS+PHjpU2bNkmSJElffvml1KZNG6lRo0bS2bNnhdWTlpYmTZ8+Xapbt67k6uoqubi4SPXr15dmzpwppaenC6snKSlJ2rVrlxQaGqqz/eTJk5Kzs7OwenLToEEDYWXdu3dPmjBhgjR79mwpISFBkqTM4+Xt7S3VrVtXWD1v376VpkyZIh05ckSzbeTIkdKUKVOk5ORkg8vv2rWr5u9u3boZXF5eLl++LPXu3VsaPny4FB0dLUmSJD158kQaN26ckM/s22+/ldavXy8lJCRIP/30k9SmTRspPj5eunz5sjRkyBCDy8/Js2fPpKNHj0pHjx6Vnj17Jqzc7777Tlq3bp3O7y8jI0NatWqVNHnyZGH1aB/zgwcPCis3N2/fvpVu3rwp3bp1S3r79q3QsrXfS+/evXN9zhAzZ86UvLy8pJiYGOnkyZNS8+bNpQcPHkg//fSTNHr0aCF1aPv999+lLVu2SFu2bJEuXrwotGztz2Tu3Lm5PifChQsXpCFDhkiNGjWS7OzspCFDhgh/P7kRed5X27t3r9S9e3epfv36UtOmTSU3N7ds1zVDKHFN3rRpk+Tq6irdvXtXunXrllSvXj1p9+7d0pw5c6T58+cLqSMvchwXucXGxkp+fn7SqFGjpNGjR0tr166V4uLiZKtr3bp1kru7u+Tu7i6tWbNGio2NFVZ+cnKyFBISIs2fP19asGCBdODAASH3FNp+++036YsvvpAuXLig2bZ161apZcuW0rlz54TU0aVLF6lv377Sli1bpOfPn0uSJElt2rQRUnZWISEhUrt27aTq1atL1atXl9q3by8dOHBAlrqUcOXKFWnKlClS/fr1pb59+0pNmzaV4uPjhZWf9ToslwEDBuT638CBAw0uP6/rochrJedQy2jx4sUoV64chgwZAgAoVqwYgoODcenSJWzcuBHNmjUTUs/69evx+vVrnDlzBoULFwaQ2ds3a9YsrF+/Ptt8Dn15eHjg2bNniI+PR2xsLBwdHTFt2jRcvnwZX3/9tZA6ckvYJEmS0PnV06dPR926dREdHQ0/Pz+0bNkSU6ZMQbly5bBlyxZh9Xh7e6NgwYJo0aKFZpuvry+8vb3h4+ODmTNnCqtL5OeTEy8vL/To0QMRERFYs2YN6tWrh7lz56JNmzb46aefDC7/77//xvLlywEAp0+fhqOjI6ysrNCgQQNERUUZXL629PR0eHp64tChQ6hatSpSU1Px+PFjdO7cGXPmzDF4tMVff/0FX19fnW0qlQrffPON0HlI2sfc399f1jlOa9euxcaNG2Fubq5JvjJ8+HC4u7sLKV/7vci1dvcff/yhGd71888/w8nJCZUrV0blypXfOSRQHw0bNhSea0BN+zPJOvRW5LlAPRR31KhRmD59OlJTU3HlyhVMmDABvr6+QubrKZlgZ+fOnQgICMDo0aM104vu3LmDdevW4dWrV+jbt6/BdShxTQ4JCUFgYCAKFiwIX19fODg4oFevXpAkSTMqxlBKHhe5h+Q+efIE/fr1Q6NGjfDFF19ovsddunTBjz/+KHxUWtGiRXXWBhdJPbS4QIECsLOzQ2pqKrZt24YNGzZg+/btKFq0qJB6VqxYgc2bN+tMwxs8eDAaN26MuXPnIiAgwOA6KlasiFu3buHOnTuoUqUKSpYsKUtC37CwMKxduxYzZ85E48aNkZaWhsuXL2Px4sUwNTUVsha1g4NDnvsuclpB165dYWFhgY4dO2LChAkoXbo0HBwchPbqf8xlOUXSzmGlTRKcz4oBtYwuXLiAI0eOZNtuZ2cndGhueHg4AgICdIZiFytWDD4+Pujdu7ewgPratWs4cuQIXr16hREjRsDf3x8tW7bEkSNHhM2vGDBgQK7PibpIAJkXpOnTpyMlJQWdO3dGWFgYPDw84OzsLKwOALh48SJCQkJ0AjQrKyt4enoKSbaR1xIwoqWlpWHw4MGQJAlt2rTBxYsX4e/vb/DcNjXt/T937hzmz5+vefzmzRshdajJfcOb17EQOTUir7VoRfrxxx9x+vRp7NmzRzOU+O7du5g1axaKFCmCfv36GVyHEssZaX/258+fx+TJkzWPRa5DXb169Tz3WcQcRyXWIQaANWvWYMOGDahRo4ZmW82aNVGvXj0sWrQIO3fuNLiOvKZYiJ5vHBAQkC3oqFKlCuzs7DBy5EghAbUS12SVSqXJfn3+/Hn0799fs10UJY9LTl6+fInAwECULVvW4IDax8cHkydPRpcuXTTbhgwZguDgYPj4+OgkdTPUuzLhG5qjY8mSJXBxccmWFM7Pzw9LlizBwoULDSpfLTk5OcecNjVr1sTbt2+F1LFq1SrExcXh4MGDWLp0KSZPnozU1FRcu3ZNyFJGalu2bMGGDRtQoUIFzbbWrVvjf//7HyZOnCgkoM4pMDx06BDWrVuXY0BnCCUaIpRalhOQd/qKOgGp3BhQyyjrl2DNmjWav0W2IkmSlOO8ZktLS6E374ULF4aJiQmKFy+OiIgIeHl5oUOHDsLKB4Djx48LLS836hsRMzMzJCcnY+vWrbIsWm9sbJzjMTA1NRUyx+3WrVuaG11JknT+FpmcBIBmXotKpYKRkRG2bt0qdNmRsmXLIjQ0FG/evMGbN280N2whISHClwSR+4a3bNmyOHXqFFq1aqWz/fTp07Il95CzQWXPnj3YvHmzThDy+eefY82aNfjqq6+EBNRKsLa2xtWrV5GUlISoqCjNyJHz588LzfR++/ZtnccZGRnYuHEjtm7diokTJwqrR03OY5+QkKATTKvVrl0br169ElKHkkv/GRkZ5dg4KyozNqDMNdnY2BivX79GUlISbt26hS+++AJAZnI/kTk6lJI1YP75558xZ84c9OvXT8hv5sGDBzrBtFq3bt2wbt06g8vXNnbs2Gzb1AnWRARu165dyzFoHj16tNA5r2lpaTqrFailpKQI7b0sWrQoBg0ahEGDBuHWrVvYt28fhg8fjnLlymHfvn1C6khOTtYJptUqVqwo7L1oJ86MjY2Fp6cnHj16hB07dmjWQhZFiYYIpZbl9Pf3R2hoKLy9vXH79m1MmjQJM2bMwK1bt4Rk4a5UqVKueQvOnj1rUNnaGFDLyMLCAg8fPtSs16v+sd2/f9/g7M7ajIyMckyk9fjxY6GJELRv2ooXLy48mAayD/syMjJCkSJF0KxZM6FJdrTfS9GiRWUJpoHMG/icTnDXrl0TstZu1ht3OWl/ZkWKFBG+hqeXlxc8PT0RExMDX19fmJmZYdGiRTh+/Dg2btwotC65b3gnT56MwYMHo3nz5qhZsybMzc1x7do1nD59Wuh7yW1pPjVR2crT0tJyDEKKFy8urGdcibW7p0+fjgkTJuDFixfw8vKChYUF/Pz8sH37dmzYsEFIHVlpL9EWFBQkLDHVy5cvERwcDEmSNH8Dmd9tUYEukHlTlVMixbS0tGzLA+kra4++SqVC4cKF0aJFC3h6egpL4geIHSGSVx1yX5NHjBiBbt26IS0tDT179oSNjQ1CQ0OxfPlyjBkzRkgdSh4XtdevX2PevHm4evUqli1bBjs7OyHl5jVEXXSDlHbvfUpKCpYuXYqwsDAsX74c7dq1M7j8vEbTiFwnum3btpgzZw48PT01K3ukpKRg3rx5mgYc0WrUqIGZM2di6tSpQjtY3r59izdv3mRb0zwpKQnp6enC6gEye6UXL16MHj16YPny5bIlCJS7IUKpZTnlnr7i7u6uSaw6duxYrFq1SvOcj4/PO5Ouvi8G1DIaOnSoZt6ZOtPj5cuXMX/+/BzXptTXsGHDMGbMGMyaNQt16tRBWloa/vjjDyxcuBDjx48XVk9qaiqeP3+OjIwMZGRk4Pnz5zo30yLXcVRLT0/H3bt3sWnTJkyePFnY3DDtm9GchrWIann79ttvMWrUKPTq1Qu1atWCmZkZrl27hl27dmHJkiUGl3/s2DHNBfrVq1coUqSI5rmNGzdi+PDhBtehltf6rYDhc9zKlCmTLdgcPXo0pk6dKvwmWO4b3v/973/Yu3cvAgICcO7cOahUKtSuXRvBwcFCGyKUGsqUnp6e47JfsbGxwm5GlVi7u1q1aggNDdXZ5uzsrFknWiRJkrBhwwZs3boVEyZMQO/evYWW36xZM03vgfbfgLh1SAGgZcuW8PX11Tk+6enpWLRoEVq3bi2kjpwaBmNiYrB7927MnTsXy5YtE1IPkPO5S/s5EZS4Jjs6OqJBgwaIi4vTZPq3tLTE/PnzhR1/JY8LkDlCbc6cOXB0dERISIiQRme1KlWq4Keffso2revgwYPCR0CpXb58GdOmTUOdOnVw4MABYQ0QpUqVwrlz57Ll4Tl79qzQTPJjxoyBh4cHmjRpgsqVK8Pc3Bz37t1D69atheV/edeyfKJ63B0dHTFz5kwsXLhQ0zgQHx+PGTNmwMXFRUgdsbGx8PLywsOHD7F+/XrUqlVLSLnvQ46GCLnz8qjJPX1F+308fvw41+cMxWWzZHbw4EGsXr0a//zzDwCgQoUKGD9+vPC5ukFBQVi9ejWePXsGlUqFihUrYvz48cICUOD/Ei7k9JURvY5jVtHR0RgxYoSwliQPD488f6wiW+Vu376NzZs349atW5rAasiQIbmut/0htJfN0v47p8eGkjtpjBLrRKodOHAA/v7+ud7wyjH6Qg6RkZF5DmUStV781q1bcfLkSSxatEhzw/bw4UPMmDEDXbp0QZ8+fYTUA8i/dndWV69exa5duxAeHi5sGSDtXukFCxYIHU7+PkQu/ZeUlAR3d3c8f/4ctWvXRnp6Oq5fvy50CbC8ODs7C0l6qKbUeUbua/K7Rm3I0cCtTfRxmTx5Mg4fPoxRo0bl2Ctt6NI5Dx8+xODBg9GiRQvUrVsX6enpuHLlCi5fvoydO3cK/bxSUlKwbNkyhIaGwsvLC23bthVWNpB5zho9ejT69u2r816CgoKwadMm4Usp/vPPP7h16xaMjIxQu3ZtoUF7Tvcojx49gr+/P+rVq4cffvhBSD1paWmYOXMmjh49iipVqiAtLQ0PHz5Ely5d4OXlJSR4a9asGZKSktC+ffscz4si7yvf1RAhoq6//vpLyH3qu7i6umLr1q1ISkpCu3btcPz4cdjY2ODp06dwd3c3eJ1ope6TGVArRD0ET92DGB8fL8saeOoeI5EJvN6HXO9HW15ryf1Xaa+hl3U9PaHr671DQkKCwXkBcrrR1U5Kc/jwYYPKz0rOG165k9KoaV8Msg5lEt2gsmrVKmzevBkWFhaa4b4jR47MlhhHX0qt3Q0AiYmJOHjwIHbt2oW///4bXbp0wZAhQ1CtWjUh5auneNSvXz/H74GI4//gwQOsWrUK1tbW+O6772BpaYmEhAT4+flh586dmnVQRTl//jyuX78OlUqFunXrChuK+y5KnsfkINc1OacGbpVKhejoaKSmpgrNn5ET0cclr1EiKpVKyG8mJiYGAQEBuHbtmuZ73L9/f+FD1zt27Ijnz5+jd+/eOZYtotHm77//hr+/v857GTlyJCpWrGhw2WoXL17M83lDGzlysn37dqxduxbu7u4YNGiQ8OH4T5480TmPiWwcCAoKynN/ReYkUKIhQqnGx/DwcPj4+CAtLQ0ODg6YPXu2zvQVQ0eMKhVQc8i3QtSBtBy9Ie+6qInMxJeVHO8nJ2/evEFGRoaw8qZPn65J6rF//36dE12/fv2wa9cuIfUo0YqoJldmZLWvv/4amzZtApA51Fh7SZCBAwcafFKSOylNVq6urnB1dZXlhjenpDRyUGooE5D5noYPH467d+9CpVKhatWqQodkLliwAF9++aVO0p6VK1dizZo1WLhwIXx8fAyu4+bNmwgICEBYWBjq1KmDAQMGwM/PT/g8sU2bNsmedX/atGmKLP2n1rRpU6FDyd/HkSNHhAc7SpyTlbgmZx3WmZiYCG9vb/zyyy+YN2+eweXnRY7jIvfSOQBQokQJnetMXFyczjQpUTp37iz7779q1aqyz2/NKfO5SqXCH3/8ASDz/k+Ux48fa36bAQEBqFSpkrCygf8b0WFkZIS6desCyLxGqreLGKHg6upqcBnvK2twvn37dgQGBmLSpEnCM4rLTe7pK3lNVxQ1zQdgQK2InHpDRKzfp5ZXFj5AfEAt5/vJ6Ubk9evXCA0NFTbPBci8sVbbvn27zslJ5BJNci8tIvdFW1tMTIzm7/DwcJ2AWmTwJldSGm1y3/A+ffpUkQy5Siw1BeTcU3Ht2jXN3yJ6KpRYu9vV1RVOTk4ICQnR3ECJzvALiJ3DnBullv7LbQkwkSsJ5LR+a0JCAipVqiSkIUWbEss9KX1NPnv2LGbOnIkvvvgCBw4cELaKiJLHRe5zcmxsLGbPng03Nzc0adIEY8eOxS+//IISJUpg3bp1qFq1qkHla5O7QVWphvqsjRwRERGYMWMGPv/8cyxevFhIHUDmPdi6devg7u7+ztFd+howYIDsUxaVGpmmTc6GCJHT7N6lVKlSOtPXsq6QYgjtpRCzLosoYplENQbUMlKqN8TDw0OWVtaslHg/WW9EVCoVihQpglGjRgn9gWmTcw1XGxsb2bJhArlneRa9YD2gzLq3cial0Sb3DW/WRppPXV5rtIoajqnE2t1+fn7Yv38/unXrhpYtW6JTp06yJF7JKRAB/i8IFXHzptTSf0qsJJD1xt3IyAiFCxeGpaWl8Lpy+l3mlMXcEEpdk5OSkrB48WJNr7Toa42Sx0Xuc/K8efNQu3Zt1K5dG2FhYbh58yZ++eUX3L17FwsWLBA6qkPugFeJRqGs9u7di2XLlmHw4MH4+uuvhWUTHzBgAK5evYqhQ4eicOHC2ab1iWp8UmJJVqVGpqnJ3RCR1/dYpVIJW+9c7kZbpRoGGFDLSKnekCFDhgidK5kbJd5PXheaX375BS1bthRST149eyL5+vrKGlArleU5Kzk+s6xJabR7QAGx87WUuuGVm1JDmZQYjqnE2t0ODg5wcHBAXFwcQkJCsHr1akRERGDOnDno37+/sGy/SnxeSi39N2/ePMyaNUuWstW0129VS0lJQXBwMAICAoSO6EpOToanpyfatWuH9u3bA8i84SpSpAjmzZsnJMmaEtdk7V7pgwcPyhLkKnlc5B6+/Pfff2P58uUAMs8pjo6OsLKyQoMGDRAVFSW0LrkDXrkb6rVFRkZi+vTpePnyJbZt2yY8I3r58uVRoUIFREZGIjIyMtvzogLqrDlG5GBjY6NZJjcrkQn8AGUaInL6HmvP0xZF7kZbpUZ0MKCWkVK9IUrllVPq/WiLjY3Fvn37EBgYiJSUFJw+fVpIudpLgKn/Vr+XvNZ4zG+UbKlOTEzEpUuXkJGRgaSkJJ1hwElJSQaXHxERgXr16uG3337Db7/9pvOcqF5QNblveO/evZtjZleRPZSAckOZ+vTpg8DAQGHl5USptbsTEhLw/Plz9OnTB0OGDMHNmzexb98+DBo0CGfPnhVSR1RUFBo0aJDjc1nzD+hLqaX/Ll++LKSc93Xv3j0EBgYiJCQEhQsXxuDBg4WW7+3tjYIFC6JFixaabb6+vvD29oaPj4+Q5YCUuCZ/9dVXMDExwS+//IJff/1Vp245Vt2Q+7hERkbCx8cHd+/eRYMGDfDdd9+hcOHCwsrXboA6d+4c5s+fr3kscpoXkHfyqd9//93g8uVuqFfT7pUePny4LGu4ixw6npesOUbkMHToUGzbtg0VKlTQbHvz5g3mzJmDM2fOCJ2Oo0RDRH6Ypz179mzMnj3boDKUuk9mlm8FxMXF4cCBA9i/fz/++usv9OnTR2hvSMuWLfO8eRY93EHu9wNkDv8KCAjAsWPHoFKpMGfOHHTu3BmmpqZCyldqCbAGDRpoMv7mxNAgUYn5jWrvWqtXiV45UeTOHOzs7IwNGzbk+nxOPT/5mVKZliMjIxEQEKCzxFyfPn2Erd0dFhaGqVOnwsLCAiqVCitWrNBcbFNTU4WdX1q2bAk/Pz9N8hsgM8ieNGkSXrx4IaS3QqlW986dO2Pjxo25Bokikvmkpqbi8OHDCAgIwO3bt9G6dWucO3cOZ86cET4axsXFBSEhIdmCg9TUVHTr1k3IsVHimvz06dM8nxdxjlHyuAwbNgy2trZo2rSpZkUHkb3W7u7u6NKlC968eQMfHx+cOXMGZmZmCAkJQWhoqGKjvRo2bGhwI5XoFRxyo738VtYpX6LuL5TKJN2hQwcsXLgw1/OYiBFwhw4dwvfff49t27ahXLlyuHHjBiZOnIgqVapg/vz5si8BKRftedoLFiwQnjAuLyJ+L3ktLyoSe6gVULRoUQwePBiDBw/GjRs3EBQUJLQ3RGna70d0787WrVsRGBgIU1NTODk5Yfz48Rg6dKjw+ahKzKcBgJIlS8o6f0N7qIzcQc/q1atlHSb9/fff49tvvwUA/Prrrzot8OPHj8eKFSuE1RUTE5PnhdzQY2ZqaqpI0KxUEpScekC1ieoNLVWqFMaPHy+krJysXbsWe/fuha2tLc6cOYNVq1ZpGoJEBdMAsGzZMowbNw5+fn6oWbMmjh8/jhkzZsDZ2RmTJ08WUofcQ2TVHj58iAEDBsja+Ghvb4+GDRti8ODBsLe3h7m5Odq2bSvL1BJjY+Mce9pMTU2Ffgfk9uLFC50GG20hISFCzj9KHpfIyEj4+/sDAL744gvhidu8vLzg6emJmJgYLF26FGZmZli0aBGOHz8udATMu4jow9LOl5ITUed9JfInKCU6OhorV67M9Twm4jPr3LkzjI2NMXToULi4uGDHjh2YNGkSevXqZXDZWSnVEKFEwri8iPi9uLu7axqgNm/ejKFDhxpcZk4YUCusVq1aqFWr1jt7Fz6E3EFbXmrWrImaNWsKa3lbtmwZ2rZti/79+8POzg4qlUq2H3BCQgLMzc1hamqK0NBQXL58GbVq1RIavFtaWio33ETmE53cw6RPnTqlCaizDmkTnWBNbg0bNlSkHnUSFEmSMGvWLJ1hjCIlJSXlmTRIxM2vEo0DKpUKtra2AIAvv/xSeKZitSZNmsDX1xfffPMNmjZtirNnz8oyTPPs2bPYtWsX7t+/D3Nzc1StWhX9+/cXOr+tatWqso9O6Nq1K8LDwxEfH48XL16gY8eOstVlbW2Na9euZRs5dO3aNWFJEJW4Jnt5eWnOx1mnZGzduhVdu3Y1uA4lj4t2Y4YcjRtlypTJFjiPHj0aU6dOFTJl6X2JuE4rdc937NgxtGvXDkBmo6p2g/rGjRsxfPhwg+tQ6t61UqVKsmTZzsrJyQnGxsaYOHEiNm/e/FESyImiVMK4vIj4vWgH5QcPHmRA/SnKOhxXPUxG9HDcvFpwRCbyyou/vz/GjBljcDmnT5/GwYMHsXDhQsTExMDJyQkpKSkC9lBXaGgoZs2aBUtLS/Tq1QuHDh1C69at8eOPP+LWrVuYPn26kHqUHNor9+wNJcuXM/M6IP8NiaenJ169eoX09HRNY9OFCxdQtWpVocO+tC/WFhYWsl28y5YtK3uPqBIZUrP2TIrM7JyVnZ0dfH19MWLECPj5+Qk/NqGhoVi8eDEGDRqEHj16QKVS4c6dO/j2228xbdo0dOjQQWh9OVFfywzl4eGByZMn4+TJkwgKCtLMqwwPD0f79u2FZRQGgG+//RajRo1Cr169UKtWLZiZmeHatWvYtWsXlixZIqQOJa7J2nUkJye/d/0fQsnjkpXoc35sbCy2bNkCa2trDB48GCYmJihUqBACAgKwevXqbHk7DJFbA5QkSUhPTze4fKUa6tesWaMJqLM2qIeGhgoJqJWaupKX+Ph4FCpUyOBy1HllihYtCjc3N8ycORNz5szRXGdEJlZVoiFCqYRxuTWmS5KEt2/fGlx+XivUiMSAWkYDBw7EpUuXUL9+fXTq1EnT4yra1q1bdR7LlcgrL6K+pNbW1hg4cCAGDhyI27dvY9++fUhLS4OzszP69+8PNzc3IfX4+fnh8OHDSEhIgIuLC06cOIESJUogJSUFrq6uQuoA/m9YzvPnz3Hjxg0AmaMUypQpI6wONbl7qOUeJq1N7vcid+PAzZs3MWLECCxcuBD29vYAMoexf/fdd9i4caPO3DRR5PzM8vq8Hjx4ICTDdIECBXIdwiqKOrGe+v0kJSXpPBZ1w6N9Q925c2eMHz8eEydO1PS6ibgR2bRpE3bu3KmTAMfe3h7t27fH5MmThQXUOQ0tjYyMxJ49e7B3716cPHlSSD3GxsZo27Yt2rZtixcvXuDAgQPw8/PDggULcObMGSF1AED9+vWxadMmbN68WZOjo3bt2ti8ebNm9IKhlLgmK7UGvVLHJWsix8jISLRt21ZYkrVJkybB0tIScXFxSElJQfv27TFx4kQkJiYKHTEI5L0EWKdOnQwuP7eG+idPnmD37t2YOHGiwXUAeTdyi7qGnjhxAkZGRnB0dETdunVluzZPmjQp27arV69i165dCA8Px5UrVwyuI+vykqVKlYKfnx8A8YlVlWiIUCphXF6N6aLva+S8T2JALaMZM2YAAC5duoTQ0FAsWrQIdnZ2cHZ2Fjokz9raGkDuibyUIMeXtHr16pgxYwamTJmC48ePY//+/cICamNjY5QoUQIlSpRA5cqVNUmPzMzMhA41y8jIwKxZs3Do0CFUrVoVqampePz4MTp37ow5c+YYnDVTe71b9Q0IIF+mVzkpOTdn27Ztspbv7e2NpUuXomnTppptEyZMgJ2dHRYvXpzthju/yzo0Oi0tDUeOHMGuXbtw/fp1ITcj2kNYFy9eDA8PD4PLzKpUqVI6c/FtbGw0j0Xe8GS9oW7durVOYhURAXVqaqpOMK1WuXJlpKWlGVy+mnYD45kzZ7Br1y6cPn0aDRs2hJeXl7B6tBUvXhxfffUVvvrqK1y/fl14+dWrV5dtuD+QP67JcpDzuKgTkcnln3/+wbFjx5CQkIC+ffvixx9/xMCBAzFkyBAhS6Vpk7tXVbthOyMjA8ePH0dgYCDOnj0LBwcHWeqUq9Hm119/xdmzZxEaGort27drVpAR3eisHhWSmJiIgwcPYteuXfj777/RpUsXYcu/KZmYVYmGiOnTp2vWmt6/f7/OdMh+/fph165dQurJabRFSkoKfvrpJwQGBhp8fLQb6+S8T2ZArQA7OzvY2dkhIyMD58+fx6JFixAVFSUsMZZSibzyahETOSw7NjYWpqamKFSoEJ48eYIjR46gRo0aQte81g5k5Rz2uW7dOrx+/RpnzpzRLAESGxuLWbNmYf369Rg1apRB5St5Apd7mPStW7dQo0YNAJknOu2/RQfb33zzjU6ZRkZGKFy4MFq0aIE+ffoYXN/r1691gmm1L7/8Er6+vgaVrU37N/ns2bNsv1FRN3bqnrvHjx9j9+7d2LdvH16/fg13d3dhyeK0bwjy6uExhFK/l7w+dxHL5gDynre0vXjxAnv37sXu3bthYmICR0dH3LhxQ2hvy5s3b7By5Uo4OTmhbt26WLhwIfbs2YOaNWti2bJlwuoBlOnZUeKarP17z/rbf/bsmZA6lDwu5cqVw6+//oq7d++ifv36qF+/vtDyraysNP9/+fIlVq1alevSdoZKSUnBvn37ULJkSTRr1gzjx4/HlStXUKtWLcydO1fIiJ7IyEgEBgZi3759UKlUSExMRFhYWI6NbPpSopHb2NgYLVu2RMuWLZGamopff/0VW7Zswf3792Fvby9sKtDNmzcREBCAsLAw1KlTBwMGDICfn5/wxo+VK1eicePGaN68OQBg6tSpKFeuHMaNGye0HiUaIm7evKn5e/v27TrnL9FLzalpL89XpEgRIctzyd1Yp8aAWiHXr1/H4cOHcezYMZQtWxajR48WVrZSibzymrMjaj7PmTNnMHXqVKxcuRKVK1dGz5490bJlSxw+fBiPHz9G7969hdSjxM0IkDnXLCAgABYWFpptxYoVg4+PD3r37m1wQL1582bMmjXL0N18L3IPk1Yyo2jWi7QkSXjx4gWCg4MRFRVl8MUvLS0NGRkZ2UYgqNc9F6Vx48aa37qcc+qOHj2KgIAA3LhxA+3bt8eSJUswa9Ys2RpY5PyunThxAlWrVkWFChVw7Ngx7N27FzVr1sSoUaMUyfI8fPhwIWs7q9ehzkq9LrUorVq1Qvv27bFq1SrUrFkTQObyMCItXLgQxsbGKFeuHE6dOoVDhw5h//79uHnzJubOnYs1a9YIq0uJuadKXJO1R3BkfU+i3qOSx+X7779HSEgI6tSpA39/f4waNQr9+/cXVr7251+iRAnZgmkAmDdvHl6+fIk3b95g9erVaNy4MSZPnoyzZ8/Cy8vL4MYod3d3/PXXX3BwcMCyZcvQsGFDtG3bVmgwDehmE9f+W5IkWRKFmpqaomLFiqhUqRJu3ryJ8+fPCwuoXV1d4eTkhJCQEM1SfyI7aQBgxYoVuH37Nvr06aPZNmrUKCxevBirV68Wer1UqiFCTc68Njktz2dqaorDhw8LqUepXEYMqGX0559/Ijw8HMePH0f58uXh5OSEXbt2aYaDiaJUIq+sreuRkZFIT0+HsbGxsDXeVq1ahR9//BGVK1fGxo0bYWtrC19fXyQkJKBfv37CAmolbkaAzJOQdjCtZmlpafBwbwBCbszf14gRI2QtX3vZrKSkpBw/N1FyO8bt2rVD9+7dDQ6oGzdujNWrV2crx8/PD7Vr1zaobG07duxQZD3SsWPHwsnJCYGBgZo1KOWc2yRXz4i/vz9CQ0Ph7e2N27dvY9KkSZgxYwZu3boFHx8fzTQdOYlqLGjWrFmuPfk5jY7Q19SpU7F//36MHTsWnTp1grOzs7Cy1f744w8cPHgQAPDzzz/DyckJlStXRuXKld+5PMyHEj1yKydKXJOrVKkie84BJY/L4cOHERoaioIFC+Lp06cYO3as0IBanT8hIyMDb9680cmdAIhNGHXlyhUcOnQIKSkpsLe315xXqlevjgMHDhhcflRUFEqVKgVra2sULVpUtk4Updbmvnv3LsLDw3HkyBEULlwYjo6O8Pf3h42NjbA6/Pz8sH//fnTr1k3Tmyu64fbYsWPYt2+fzhSCypUrY+nSpejTp49sDdByNUQocU0G5F+eL2uCaDXRCaIZUMuoT58+KFOmDBwcHFC0aFFERETghx9+0Dwv6selVCKvhIQEzJw5E3Xq1MGwYcPQq1cvmJiY4PXr11i9ejWaNWtmcB3JycmoXLkyAODcuXOa+UBWVlZCT35Zb6qSkpI0yZVEBnJGRkZ48uQJypcvr7P98ePHQuZtpaam4vnz57l+NuqWWBE2btwoJKFKbrSXzXJzc1MkUMzKzMxMyHGZOHEiRowYgeDgYFSvXh3m5ua4efMmihUrpklS8ik5cOAAgoKC0L9/f5QrVw7Ozs5CstVqe9eQfxEXvZCQEAQGBqJgwYLw9fWFg4MDevXqBUmSZP1uaxN1k5DXUMWIiAghdQDQXFvu3LmDffv24auvvkJ8fDz8/f3Ro0cPIQ3E2o2L58+f11mrW+SIDiDnJGvaRAxlV+KarETOASWPi7m5OQoWLAggs0dJZB4AQDd/gjp3gvq3+ODBA6EJ1tTTMczMzFC6dGlh5aoFBQXhzp07CAoKwoABA2BjY4OEhARER0ejZMmSwupp0qQJ0tPTkZKSojk29+7dQ8WKFYWN5nFycsLbt2/RoUMHzJ07V9M5k5aWhmfPngm7h3FwcICDgwPi4uJw4MABrF69GhEREZgzZw769++Pzz//3OA6jI2Nc7x/sLS0lGWKjtwNEer7S/XIOu17TZG/f7mX51Nq9CMDahmNGTNG8UXQ5UzktXjxYpQrVw5DhgwBkDl0OTg4GJcuXcLGjRuFBNSSJGlS5V++fFlzk5CUlCQkfb5aREQEvL29Ubx4cfTs2RNDhgxBRkYG0tLSsGzZMrRu3VpIPcOGDcOYMWMwa9Ys1KlTB2lpafjjjz+wcOFCjB8/3uDyHz58iAEDBuQYUH9qScnyyiiqlMePHwv5zVpZWWHnzp04d+4cbt26BSMjI7i5ucHOzk7AXv6frJlx1UQn27C1tYWHhwcmTZqkWUInJiYGI0aMgJubG1q1amVwHUpc9FQqlebG8Pz585oeMNHnabmXzXmXTp06CR+9Uq1aNUyfPh1TpkzBiRMnsG/fPqxZs0ZIPdbW1rh69SqSkpIQFRWFFi1aAMg8RqIDklevXiE6OhqOjo5o3bq1sLWncyPXNVmJnANKHpesv0HRS3JlzZ+QmpqKo0ePYteuXYiPjxdalxI9e9WqVcO0adMwefJknDhxAkFBQWjXrh1atWqVLdu0vh4/foxhw4Zh0qRJmlUDtmzZgosXL8Lf3z9bR4E+kpOToVKpcPToURw9elSztCwgzz1M0aJFMXjwYAwePBg3b97Evn37MGjQIJw9e9bgsgsWLIh//vkHFStW1Nn+6NEjISMStSnREJGUlKRzf6l93hL5vVZieT4lljFlQC2j3IZcJCUlaYZRycXU1BQdO3bEvn37hJV54cIFHDlyJNt2Ozs7Ya3j7du3x6hRo5CRkYHq1avj888/x+3bt7Fy5Uo4OjoKqQPI/AG3adMG8fHxGDhwIObPn4+OHTvi+vXrmDlzprCAukuXLkhLS8OUKVPw/PlzAEDFihUxfvx4IcvaVK1aNdebd9G051DlxNCeHaWGFwE5JyZ6/fo1rl27hnnz5gmpQ6VSoXnz5prkJCkpKQgODkZAQICwrKKVKlXChg0bhJT1PkxMTNCuXTu0a9cOsbGxCA4OxtKlS4UE1EoM+Tc2Nsbr16+RlJSEW7du4YsvvgAAPH36VGgPgtzL5ryLrGttmpigffv2aN++vbBzz/Tp0zFhwgS8ePECXl5esLCwgJ+fH3bs2CF82GlISAgePHiA0NBQrFq1ChUrVoSTkxPs7e2FZ3vWJsc1WU2u463kcYmOjtYZRp71sagRferEikFBQXj16pXQxIpq6tE26uOiHnIqR4JN7d9jTEyM0HvLBQsWYOzYsTr3KvPnz8e+ffuwcOFCIaOtRCXn1UfNmjVRs2ZNYUHVyJEjMXToUIwaNQo1a9aEmZkZrl+/jjVr1miubaIo0RCh5LGRc3k+pZYxVUkfqyvoP+j27dsICAjAwYMHUblyZVkurFk1bNhQWE+Fs7MzfvrpJ83jp0+faib7d+vWTdjNVWhoKGJiYtCtWzcULlwYW7duRXx8PMaMGSOslc/FxUVz4XFwcNA5cbi6uiIoKEhIPdpiY2OhUqlQtGhRYWWK/NzfpUOHDpg/f36uzxs697xNmzYYP348JEnCypUrs/Xgi1hqSC3rcHKVSoUiRYqgfv36Qo8PkHPWygEDBggpW8njDwB//fUX7t+/jwIFCqBKlSpCk+B0795dc1y0/xYpPDwcPj4+SEtLg4ODA2bPno3Q0FAsX74cY8aMEfody0liYiIOHTqkk7RGDiLP+x+rnkePHqFYsWIoVKiQLOWr3b17F2FhYThz5gyqVKki+9qroj4zJX4vOZHruLxrTrahAXXWxIqOjo6YNWvWRw3o5CDyN5nX9UX7HsoQFy9ezPN5kXPbcyPyMzt9+jTWr1+PmzdvwsjISDNF8ssvvxRSvtLOnj0LGxsbVKlSBUDmSI+qVatqOgrkdv36dYPzzgwePBijR4/OllvkzJkz8Pf3F7aMKXuoZZacnIyffvoJAQEBuHPnDoyMjLB+/XpFMo0CYluuLSws8PDhQ80cZ3Uwff/+faG9SVl7cLp27Qpra2uhLbvavVFFihTReU50G9O+ffvw+eefaxLILFu2DJUqVUKPHj0MLlvEkgLvy9LSUtbvbdOmTTU9ezklXBId7MiZnEjurJVqDRs2FFZWXl68eIFx48bh7t27qFSpElQqFR48eIAGDRpg6dKlQm6ulRjy7+joiAYNGiAuLk7TKm1paYn58+cLTeSVVdbGVBEBdW43opIkISMjw+Dy34fI43Tnzh0UK1YMJUuWxNWrVxESEoKaNWsKOU/mJj09HREREYiMjERcXJwiU01E1aFEzgFAueOSW8AsakSfEokV1d7VyClnw53I77Doeew5yWt4ukqlEro8X25Efmb29vaaXlA5KdEQoW5sXr58uWZb8eLFMWvWLEyePFnYXOeBAwfmuIzpF198ISQRsVLLmDKgltH8+fMRHh6uWfPOwcEBXbp0USyYBsReMNRDWaZPn65ZCuTy5cuYP38+pkyZIqSO2NhYzJ49G25ubmjcuDHGjh2LX3/9FSVKlMC6detQtWpVIfVoZ/xMSkrSOTklJSUJqQPIbM07cOAAvL29NdtatmwJb29vJCcnG5zF1NXV1dBdfG+5LT3w5MkT7N69GxMnTjSo/EWLFimWcyDrmoqiyZ21Us3T01NoeblZunQpGjVqhK1bt2qS0aSkpGDVqlVYsGCBkF49JYb8X716FXXr1tVZlUA9XD0kJARdu3YVVpfcjal53YjWqVNHSB3vIuo4BQcHY+XKlVixYgXevn2LwYMHY9CgQTh+/DgiIiIwZswYIfUA0CwxEx4ejgsXLsDOzg6Ojo7w8vKSdci3mqjPTImcA0oel6xEN0IpkVhRzcPDA8WLF0fz5s1zTN4lZ0At8txZo0YN7NmzB7169dLZvm/fPmGjk7LObdemRL4JQNxnJvcoC21KNERs2rQJP/zwg871slOnTqhbty7GjRsnLKDOaxnTyMjIT2YZUwbUMgoPD0fdunXRoUMHtGnTBlZWVrLcKDo4OOSaEl5kIi8nJyekpaVh/vz5+OeffwAAFSpUwPjx44XNOZ43bx5q166N2rVrIzw8HLdu3cIvv/yCu3fvYsGCBdiyZYuQerJm/NQ+OYlcqmHv3r3YuXMnrKysNNuaNGmCjRs3YsiQIUKXBZGb9sUiIyMDx48fR2BgIM6ePavJxm4IV1dXzbDFQ4cOoXPnzgaX+bHInbVSaVeuXEFYWJjONjMzM0ycOFFYEKpeV1mSpBzXWBZxE6qdGblPnz4IDAzUPLd161Zh70WJxtS8bkRFyusmUdTNyLZt27B3714UK1YMq1evRtOmTTFhwgSkpKSge/fuQgO35s2bo1ChQujQoQPmzZunCaL//PNPAGJ6dpS4JiuRc0DJ4wLI2wilRGJFtf379yM0NBS//vorqlevjk6dOqFFixbCpqw9e/Ysx+3qpK6iTJkyBQMGDEBwcDBq1qwJc3NzXLt2Dc+ePRN2L/b27VsEBwfD2tpaJ0/OqVOnsGTJEmFr3ueUN0VNjmVm5aZEQ4QkSTkuiVu+fHmho6D+LcuYMqCW0alTp3Dq1CkEBQVh7ty5aN68Od68eYOUlBShLeFK3VgBmfNmXFxc8OrVKwD/N1w6p9Yfffz999+a4SWnT5+Go6MjrKys0KBBA0RFRRlcvppSn5mRkZFOMK1WrFgx4VkflRAZGYnAwEDs27cPKpUKiYmJCAsLE9JarX0j4O/vL2tALXd2bCWyVirJ3Nw8x+0qlUrY91h7mL9cQ/61v2PJycm5PmcoJRpTlewNyc3IkSOFlJORkaFJDHT+/HnNtB85eozVQ6Nv3ryJmzdv6jwnqmdHieuLEssMKnlclBrRJ2diRbUaNWqgRo0a+O6773Dt2jWEhoZi2bJlqF27NpydnQ2eXjJgwACdJFTaROYAKVmyJIKDg/HTTz/h1q1bePv2Lbp37w4nJ6dcrwkfaurUqXj27Jmm8dnR0RHTpk3D77//juHDhwupA8g7x4uo75iSK/so0RAhSRISExNhaWmpsz0hIUH4snk5UWIZ07Vr1wrY00wMqGVkbGysWfsuNjYWBw4cwJMnT/Dll1+iR48ewoZJlytXDikpKQgPD8e1a9egUqlQp04ddOzYUeiFT4kfsPbJ6Ny5czpJsN68eWNw+douXrwIPz8/zWdWu3ZtjBkzRujSRsbGxnjx4gWKFy+usz0mJkZIK+L06dOxcOFCAJmt4trDmPv164ddu3YZXIeau7s7/vrrLzg4OGDZsmVo2LAh2rZtK2zol/axl3suoxLZsbWzVsbGxiIkJERY1kql5XWToMS6yqLkNaxc5I2QUo2pSlAH5snJybh//z5UKhU+++wzYTfUQOZnn5KSgqSkJFy5ckVzTouLixM+7FOJYFeJa7ISOQeUPC5KjejTVqxYMQwdOhRDhw6VrY46deqgTp06uHTpEnx9fXHw4EFcuXLFoDKVSqQWGRmJUqVKoWfPntmeO3v2rJDEVNeuXcORI0fw6tUrjBgxAv7+/mjZsiWOHj0qdEkj9b3R8+fPcePGDQBArVq1UKZMGWF1KDnKTomGiK5du2LChAmYNWuW5j4vIiICs2fPhpOTk5A68vKpLWPKgFohxYoVw5AhQzBkyBBcv35daGtyXFwcBg0ahAIFCsDOzg6pqanYtm0bNmzYgO3btwtrsVTiB1y2bFmEhobizZs3ePPmjablMDg4GJ9//rmQOoDMi8GUKVM0c8JTU1Nx5coVTJgwAb6+vsISFA0YMADDhw/HlClTdIZMeXt7o2/fvgaXr514Juu8YNENEFFRUShVqhSsra1RtGhRqFQq2W545L6RMjU1zXVOuByKFSuGr776Cl999RV+//13xeoVJa8e/ejoaGH1KNHIpQQlGlOV6IFWW7t2LTZt2gQzMzOkpqZCkiQMHz4c7u7uQsrv1auXZo5sq1atUKFCBZw9exbLly/PNn9ThIcPH2LTpk0637Ovv/5ak3DTUEpck5XIOaDkcfk3NUIBmefGixcvIjw8HKdPn0aNGjUwcOBAtGnTRkj5cn+HgcxGdPW96tixY7Fq1SrNcz4+PkLuYwsXLgwTExMUL14cERER8PLyErKkaFbp6enw9PTETz/9hCpVqiA1NRWPHz9G586dMWfOHCEjrZQcZadEQ8RXX32FuLg4uLi4wNTUFGZmZnjz5g3c3NyETveQexlTde4U7WVM1UTmTmFALbOXL1/i0KFDuH//PszNzVG1alU4OTlh1qxZwupYsmQJXFxcMGLECJ3tfn5+WLJkiaZV2VBK/IC9vLzg6emJmJgY+Pr6wszMDIsWLcKJEyd0TuaGWrNmDTZs2KAZ/gdkrklYr149LFq0CDt37hRST7du3ZCcnIxp06YhIiICQOa886FDhwoJqPPqpRB9kxUUFIQ7d+4gKCgIAwYMgI2NDRISEhAdHY2SJUsaXL72Otc5rXktMtun3Nmxr1y5gkWLFsHa2hoLFy5EiRIl8PTpU/j4+ODkyZOa+ZqfisOHD8tehxKNXM+ePdNcvLX/Vj8WRfvmU67G1LzmBALievx//PFHnD59Grt379YsnXL37l3MmjULRYoUQb9+/Qyuw83NDXXq1EF0dLQmQ25kZCT69u0rPPHirVu3MHToULi6umLChAma71m/fv2wZcsWIWuSKnFNViLngJLHJa9GKFdXV0ydOlVofXLy8vLCmTNnULNmTTg5OWHy5MkoWLCgsPJz+g5fvnxZ6HcY0L2nePz4ca7PGUL7PqV48eKyBNMAsH79erx+/RqnT59G4cKFAWQmwZ01axbWr1+PUaNGGVyHkqPslGqImDhxItzd3XH//n0YGRmhSpUqQkcnAdmH3KuXMZ0/f76QxkelcqcwoJbRjRs3MGzYMNStWxeff/45VCoVwsPDsXz5cmzevBm2trZC6rl27VqOF+jRo0cLTYakxA+4TJky2Lhxo+ZxWloa6tSpg+vXr6Nv374GD5VSS0hI0Amm1WrXrq2ZHy5Knz590KdPH8TFxcHIyEgz7zwhISHH+dUfQoleCm3VqlXDtGnTNPOD9+3bh/bt28Pe3j7PrJPvY/369YL28t3kzo7t5eWFHj16ICIiAmvWrEG9evUwd+5ctGnTRmct90+FEr35SjRyeXh4aP7OehEXOVfzyZMnOW5XJ1wUQXt/V61alS1Tqih79uzB5s2bdW5sPv/8c6xZswZfffWVkIAagGZZQbVu3brh4sWL+O6777B06VIhdQCZGeuXLl2KFi1aaLa1b98eLVq0wJIlS+Dv729wHUpck5XIOQAod1y0yTmiTwmBgYGwtrbWzNNftmwZAHE5OnL7Dn/xxRfCvsOAMlNkUlNT8fz5c2RkZCAjIwPPnz/XCUbLli0rpJ7w8HAEBAToJO8rVqwYfHx80Lt3byEBtTa578eUaohQL5tXu3ZtXL16FT4+PrIsmyfnqitK5U5hQC2jZcuWwdvbO1uyi+PHj2Px4sXYvHmzkHrySg4gMvmRUj9gILM1dPfu3di3bx9ev34Nd3d3oT3USUlJSEtL01mPGsgM4EWuvRgbG4stW7bA2toagwcPhomJCTIyMrBr1y6sWbMGv/32m0Hla1+M1H+rTxByJI24d+8eChUqBBsbG9y/fx+SJKFbt25CeqjVAYKcc5zUqlevnmsWXhFruKalpWHw4MGQJAlt2rTBxYsX4e/vjwYNGhhU7sci9+cFKNPIlddFW1Q2WeD/luXL7WItIpO09nvZtm2bbDckaWlpOfYSFC9eXJZemNevX2P//v0IDAxEdHR0jvM3DREdHa0TiKi1bNlS2GguJa7JSuQc0Cb3cclr7WalloETxdCA+V2U+A4rJSkpCQMGDNCcS9zc3DTPiWh8UJMkKcdM+JaWlsISayo5yk6Jhgills2TexlTpXKnMKCWUURERI6ZIx0cHAzuzdNWqlQpnDt3Ds2aNdPZfvbsWaHBiBI/4KNHjyIgIAA3btxA+/btsWTJEsyaNUv4fMGWLVvC19dXp8cqPT0dixYtErYEGABMmjQJlpaWiIuLQ0pKCtq3b4+JEyciMTHxnUM230deFyPRtm/fjs2bN8PY2BhNmjTBgwcP0KlTJ1y4cAGJiYkGl6+e43To0CFUrVpVljlOanKv4aqe86fOgr1161aUKFFC1jrlpMSat0o0cv3888/w9PSEtbU1/Pz8UKlSJfz555+YP38+nj59KmzOW3R0NFauXJljwCkqk3TWMuWSnp6O2NjYbNN6YmNjhdb7xx9/YNeuXThy5AiqV6+O2NhYnDhxwuBRPFklJSXl+pyoRFtKXZOVyDmg1HHJ2sMOZN5zHD58GJaWlrKu3SxaTiN6UlJSEBoaioCAAAQEBBhUvhLfYSDzPKZeTUD7b/VjEZRKsGZkZIQnT56gfPnyOtsfP34sbI6+kqPslGiIUHrZvE8dA2oZ5fUjFXkj8t1332H06NHo27cv6tati/T0dFy5cgVBQUHYtGmTsHqSkpJ0frRy/IDHjh0LJycnBAYGolKlSpqyRZs0aRLc3d3Rvn171K5dG+np6bh27Ro+//zzdy5H8yH++ecfHDt2DAkJCejbty9+/PFHDBw4EEOGDBFyElfqYgRkDmNTJ4xr164dfvnlF1haWsLNzU3IzY56jtOZM2dkm+OkNm/ePKF5DLLS/s4WKVLkkw6mgXfPLxbRmKZEI5ePjw/mzJmDZ8+eYe3atahcuTLWr1+PAQMGCFsCCsjMIi86aP5YevfujYkTJ2LRokWaYPDhw4eYMWOGsAa8rl27wsLCAh07dsSECRNQunRpODg4CA/aAKB+/frYunUrhgwZorN9w4YNaNSokZA6lLgmK5FzQMnjkrXH/caNG/Dw8IC9vT3mzJkjvD6l3Lt3D4GBgQgJCUGRIkWy9VrqQ4nvMACdPC9Zc76IyAGjdvbsWdjY2GhyNOzYsQNVq1YVkkVcbdiwYRgzZgxmzZqFOnXqIC0tDX/88QcWLlyI8ePHC6nj9evXaNeunZCy3kWJez+lls2TexlTpXKnMKCWUdYhuFmfE6Vu3brYunUr/P39ER4eDpVKhbp16+LHH39ExYoVhdWjxA/4wIEDCAoKQv/+/VGuXDk4OzsLX54DACwsLODl5YUbN24gOjoaKpUKgwYNQuXKlTF//nzMnTtXSD3qGw8rKyu8fPkSq1atUmzYr4uLCw4ePCisPBMTE1hYWMDCwgIVKlTQrE1obGycrVdRH0rOcbp8+bKwsnKSV8s+oGyGZhEcHBxQpEgRzfdZ+5wmqjEtp0au69evo2rVqsIauczMzDQ3PC1btsSTJ09w8ODBbL0Wn4KsvUVyfceGDBmC+Ph4dOrUCRYWFpoRAyNHjtRkgDZUxYoVcevWLdy5cwdVqlRByZIlZet1nzp1KgYPHozjx4/rBLtv377Ftm3bhNShxDVZiZwDSh4XtbS0NKxevRp79+6Fh4eHrJmS5aLuWQ8ICMDt27fRunVrmJqa4vDhw0I+Pw8PD83QW7m+w4Ay16nQ0FAsX74cy5cv12wrXrw4Zs2ahcmTJwvLOdClSxekpaVhypQpePbsGVQqFSpWrIjx48cLm764Zs0azfVl4sSJmrnzcpG7IUKpZfPkXsZUqdwpDKhllHVIhjbRF6WqVavKPqcq6xwndSa+Bg0aaBJtGcrW1hYeHh6YNGkSTp48iaCgIMTExGDEiBFwc3PLcQi9PlatWqWZw7569Wp88cUX2LRpE0aOHIn69esLqQPQPc4lSpRQdA5tbomR9KU95Frk3Hw1JeY4qeXV2AUY3uOaV8v+p8jDwwPHjh2DpaUlnJyc0K5dO+G9VBYWFti+fTsuXLigGcI6aNAg4evCqxUoUADr16/XNAyJNGnSJJw4cQJVq1ZFhQoVcOzYMezduxc1atTA6NGjYWpqKrQ+ub9jY8eOxfDhw3H37l2oVCpUrVoVBQoUEFb+qlWrEBcXh4MHD2Lp0qWYPHkyUlNTce3aNeHzZ0uUKIGgoCCEhobi+vXrUKlU6N+/P5ycnIQeF7mvyUrkHFDyuADAzZs3MXXqVFSqVAnBwcGf7Mgee3t7NGzYEIMHD4a9vT3Mzc3Rtm1bYfd9xYsXR1BQEH766SfNd7hfv35wcnIS3nu4b98+7Ny5Ew8ePNCsVOPm5iZsHeJNmzbhhx9+QKlSpTTbOnXqhLp162LcuHFCE+u6urrC1dVVM11F1JKyatr3E/fv3xdadlZKNETktWxe7969DS5fTe5lTLt3746EhAT8888/+Oyzz4Rm3NfGgFpGSg3HVWr5lKxznCRJwosXLzBjxgz4+voKHZ5jYmKCdu3aoV27doiNjUVwcDCWLl0qLKAODg7G4cOHERUVhZUrV2LLli2IjIzE999/jy+//FJIHcD/JSfKyMjAmzdvsiUqEpGcKDeiG21yS7ghSRIePXpkcPlKzHFSe/jwYZ6NXYb2uKpb9l+9eiWsseljUmfcff78OUJDQzF8+HAUK1YMzs7OcHBwEBpcNWnSRGirsTbt30ShQoVkCaaBzMyooaGh8Pb2xu3btzFp0iTMmDEDt27dgo+PD2bMmGFwHTn1HuU0B91QFy9ezLbt2rVrmr9FncOKFi2KQYMGYdCgQbh16xb27duH4cOHo1y5cti3b5+QOoD/S7CnHk6oPgdMmTJFWII9Ja7JSiXWVOq4fP/999i2bRvc3d3h4uKClJQUneGYorI9K6Fr164IDw9HfHw8Xrx4ITQoVDM3N9cEiHLZuXMnAgICMHr0aM2qNHfu3MG6devw6tUrYUt/agfTauXLl0dGRobB5avllfQOEJMVX8lVV5RoiFBq2Ty5lzENCwvD1KlTYWFhAZVKhRUrVshyj6GS5F4sjWT3riUl5MyeB2S2xHl4eGD37t2y1iNSly5dcODAAQCZS45069YNkydPFt7zOnDgwFyfkyM5kbaGDRsKHdp84cKFPJ839AR14MAB+Pv75zrHSWRW+W7dur3zAmuICxcuYOLEiXjx4gUqVaqEFStWoFq1arLV9zGo1yK+c+eOsOXs5Na0aVM4ODgAyGzwVP+tJqrxsUuXLggMDETBggXh6+uLZ8+eYdmyZZAkCZ06dUJYWJjBdSQnJ8PT0xPt2rVD+/btAQDu7u4oUqQI5s2bJ6wR6mOew1JTU3H8+HFZAhJAvvOAEtfkuXPnwszMLFvOgYULF8LU1FRnu2hyHJesv0VtIrM9KyU9PV0zyu7XX38FACxevBjt27c3+D7DwcEhz1UXRH1WLi4u2L59e7ae3KioKIwcOVLIcmbdunXDzp07szVuJiQkoE+fPsKWmVSikatz587YuHEjMjIyMHLkSGzcuFGWJcCAzHNIbp+/XOe1pKQkPHjwAJ999lmOownzqy5dusDX1xe2trY4c+YMNmzYgB07dgivhz3U/wLW1tZo1aqV8GGx7+t///sf3r59+1Hq1pf2Z1W0aFHZbj7y+tE+ePDA4PLftZyRSHL1Gqppz3F6/vw5AAif46QUb29vzJs3D02bNsXBgwfh6+urs776p+rt27c4deoUwsPDce3aNbRo0UJYQhcl5DWXSiSVSqUZVnb+/Hn0799fs10Ub29vFCxYUGf5HF9fX3h7e8PHxwczZ84UUs/WrVtlmeLxPkxNTWULpgH5epGUuCYrkXMgN3IcFyUTbCrB2NgYbdu2Rdu2bREbG4sDBw7Az88PCxYswJkzZwwqW45gICdGRkY5Dou2sbERVkfXrl0xYcIEzJo1CxUqVACQuULO7NmzhQ0rBzJzJ1hbWwsrLydKLQEGZN7jJSYm5tgQISpHU0REBLy9vVG8eHH0/H/t3XtcjPn7P/DXVIpqlZBdOe0KlUIWKbUooSiV41Jkd7XFOocIrcNKts0p2VBrs6hd6URq12EdI9FupbKWD+sYKlKhppnfH/1mvjOdHHrP3DN1PR+PfTxm7nu73+9MM3Nf78N1TZgAT09PCAQC8Pl8hISEMEsWKrlqCPi/z2WhUAgVFRXk5uY26vo8Hk+8wsLGxgabNm1qXIfrQQE1R65cucIsG+NPP/2Eb7/9Fs7Ozhg/fjy6devG5Lpvq6qqiunSHHmQvJFiuVz1Tfh8Pn7//XdER0cjOzu70TN78ihnJE+y3uMkwiLTakP4fD6GDx8OAJg8ebLSZ3xOTk5GSkoKcnJyYG1tjUmTJuGHH35gHjA8f/4cVVVV4syi6enpMDQ0rFWyqTFkvWIHqL6ZLikpQXl5OfLy8jBkyBAAwP3795ktyb58+TISEhKkXgNtbW2sXr2aaYmhoUOHwsXFBePHj8fHH3/M7Lpv69GjR/jwww9lcm1ZLdCTx3eyPHIONEQWr8uzZ89w5MgR3Lp1CxoaGujRowccHBxktudRlg4cOID27dvD3t4eX3/9NQoLC6GmpoawsLBGX/uXX37BhAkTxMmoZEUekzQzZ85EcXExnJyc0KJFC6irq+Ply5dwd3dnWpZp1KhRsLS0xIQJEzBkyBCZDKY1NCj04sULpm3JYyDCz88Pw4cPx4sXL+Dh4YH169dj1KhRyMnJwcqVK5kF1Pn5+bh58ya0tbWllrA/ffoUW7dubfT1a/4ds94WJb6uTK5K3mjWrFnMluNGRUXh4cOHSExMxJw5c6Crq4sJEyZg9OjRTL+I6tpLV1JSgoSEBKb7juVBMk1/QUGB+DHrJVMid+/eRUxMDA4fPoySkhJ4e3tjy5YtTK4tj5IT8sYygKqLm5sbrl+/Dj09PbRv3x5ZWVlISEiAsbExJkyY0Ojr1/wAZ70HXN4WLVqEjz76CAMGDEBlZSUSExPFWyYANsvlcnNz4eXlhQ0bNoj3a50/fx6LFy/G7t27YWRk1Og2oqKi5BJQe3l5wcXFBXw+HxMmTIC+vr44iQyrm0RVVdU6b3hbtGjBNLmWqOSPj48P2rRpg/Hjx4szfsuDo6OjzLLyy2qGWl7fyYBscw40hPXrcu3aNXz55Zfo06cPevToAR6Ph2PHjiEkJAQRERFKtWUmPDwcaWlpCAgIAFC9smffvn04deoUDh482OiEblpaWpg9e7b478rR0VEm+SDqqh4geY6VRYsWwdvbG7du3YKKigq6d+8ODQ0NZtcHgD///BO///47fvrpJ6xevRrjxo2Dm5ubOBiVlaysLBw8eBApKSlMt0bJYyCisLAQM2bMAAAcPnxYvCrF1NSU6WBLaGgoIiIiAFRnSreyskJERATCwsKYJAkW5TISDaCWl5dLPWeVB4T2UHPE3NxcZvsOs7OzkZCQgHPnzmHgwIFYt24dk+vW3EunqqqK1q1bw9LSEpMmTeJsWeD7uH//foPnWWUc/OOPPxAdHY1r167B3t4eo0ePxqpVq5gtb5PM9Ghqaio+FhISwrTkRFMTHx+Pbdu2YevWrdDV1YWzszOmT5+Of//9FyYmJo3+QhLtpRJ9vHp5eUk9V6YEO0D1l2lDwQeLIHXGjBmYPXt2rfq5Z8+eRUREBPbu3dvoNhrad8ZaQUEBiouLxQMBp0+fRsuWLZnUBwaqE8UtXry41s15dnY2vvvuO0RHRzNpR9Lff/+NhIQE/Pnnnxg8eDAmTJgg84QyrL8rJfefFhQUiGdEZDWYCsjuO5lLrF+XL7/8EtOnT6+VePTkyZP45ZdfxFU5lIGDgwMOHTokDnJFe1r5fD5Gjx6N48ePM2knMzMT8fHx+PPPP2FlZYXx48czXaHwpq0Dylb+UeTx48dISkpCYmKieFDCycmJ2fXLysqQlJSEgwcP4t9//4WzszM8PT1lMihUXl4us4EIye/Lmt+dLL9L7ezscPDgQXGSYIFAgIKCAixdupTJZJ288oDQDDVHZJkBsEePHujbty8ePHjA9Atv3759uHnzJj744APo6+tj165duHr1Kp4+fYrKykqlCqhlmaJf0ty5c+Hg4ICYmBh07doVANvXXp4lJ7hUWlrKtEzTzz//jEOHDkFPTw+hoaGwsLDAwoULUVFRAVdX10YH1HWVzBPtp1LGBDuyzCQrUlJSUmewaWNjg+DgYCZtSK5MkSSLYKpDhw5S70tWFQpEFixYAB8fH0ycOBG9e/eGuro6srOzcfDgQXz//fdM2xLp27cv+vbti0WLFmHTpk1wd3dv9P62N2H9XSmv/aeSZPWdzCXWr8ujR4/qfI/Y2tpi27ZtTNuSNVVVVakZYx8fHwDVS01ZziSbm5vD3NwclZWV+PPPP7Fv3z6sXLkSKSkpTK6vrAHzm+jr6+PLL7/EmDFjsHPnTixfvpxJQJ2bm4vo6GgcO3YMZmZmcHd3R1hYmEzL52lqaoonU77++muEh4czu7ZklZqysjLxKlWhUIjy8nJm7WhpaUFfXx/6+vrIysqCi4sLwsPDmcUU8vrMp4BahurLsicUCpkWRQeq9zGfPXsWSUlJSE9Px7Bhw/DVV18xnT3Yt28fIiIioKqqikGDBuF///sfHB0dkZ6ejlWrVsnsJk6ZJSYm4vDhw5g6dSoMDAwwZswYpq+9vEpOyENRURF++ukn6OjowNPTE2pqahAIBDh48CB27NiBCxcuMGtLIBCIl5VfunQJjo6OANgtzW5qCXY8PDwavIFmMcLL5/MhEAhqLSUTCATMkqx07doVu3btYnItrvXr1w979uxBZGQkjh8/Dh6PB1NTU0RGRooTsLAkFApx4cIFHDlyBGlpafjss89w4MABJteuazuRqE3Wn2PyGkyV9XfyqVOnxHkaJPH5fGzduhWLFy9udBvyfF0a+uyVdQki1gQCgdQgsGhg+8WLFzLZl5yZmYkzZ84gNzeX6Vavhj73eTwefv75Z2ZtyUtJSQlSUlKQlJSEp0+fwsXFhdlAqpubGxwcHJCQkCBehfbjjz8yufbbePz4MdPrdejQAVu3bgWPx8OHH36I7du3A6h+/7NMTCePJMGnTp2CoaEhOnfujOPHj+PQoUMwMTGBj48Psy1SFFDLUM26zZJEN/AsBAQE4Pfff4ehoSHGjx+P9evXyySJR3R0NJKTk/Hy5UuMGDEC586dg5aWFqZNm8Y0CU5T0rNnT/j5+cHX11dcQuPp06fw8vLC1KlTG53UQR6ZHuXF19cXWlpaKC4uRmVlJezt7bFo0SKUlZW9seTFu+LxeKioqEB5eTkyMzOxYcMGAEBxcTHzwa6mYO7cuTJvY+DAgQgNDcW8efOkjoeFhYlH4BurRYsWcguo5MHIyEhmGUtFsrKykJiYiJSUFHTv3h2urq4ICAhgmsyxoRnIxu435YI8vpNDQ0Nx8eJF+Pr6im8Ib926BV9fX2bZjOX5ulRWVuLhw4d1JopTtu8yJycnLFu2DEFBQeKguqysDCtWrICzszOTNnJzc5GUlIRjx46hW7ducHNzw8qVK5ku+a3rc//KlSsICwvD6NGjmbVTE+uZVqB6K1xiYiIyMzNhZ2eH+fPnM0/gFxYWhri4OLi4uMDa2hqOjo4yS3xYF9Zt7du3D+np6QgLCxMnPjQzM8Ps2bOZ7TsGZJ8kOCIiAsnJyQgKCkJ+fj58fX3h7++PvLw8bNq0Cf7+/kzaoYBahupb5lFWVoYjR44wa6dNmzb49ddfZZ5cQU1NDZqamtDU1ETnzp3FQZyqqqrMsuYpuwcPHogfm5iYwMTEBE+fPsWVK1ewePFiXLlypVHXl1fJCXn477//cPz4cZSWlmLKlCk4cOAAPDw84OnpyTyp18SJEzF58mQA1UtxO3fujLS0NGzevBmTJk1i2lZTcP/+fZkn81q0aBG8vLwQHx8PIyMjaGhoIDc3F3p6eti5cyeTNmS937cpWrBgAVxdXXHw4EGZfcc0tCTv3LlzMmlTluTxnXzw4EEEBgZi8uTJ2LJlC86ePYtt27Zh9uzZ4kRCjSXP16WubTIiyjZD7eXlhW+//RY2Njbo3r07eDwe/v33X4wbNw4zZ85s9PUdHBzE25P2798vs0FCyWR3FRUV+OGHH3Ds2DFs3rwZI0aMkEmbAPuZVqA6M/r48eMREhIis4SKtra2sLW1RXFxMRITExEaGopHjx5hzZo1mDp1Knr06CGTdkVYr75KS0vDsmXL4OPjA39/f1RWViIzMxOLFi1CcHAws3wgsk4SnJCQgJiYGLRq1QrBwcGwtbXFxIkTIRQKmU5uUlIyOcrPz0d0dDSSkpLQrVs3xMbGct2ldyKvBAVNiSgBjuTbjMfj4cmTJ6isrEReXl6j2wgJCUFUVFStTI8LFizgrDb5+xAlbgEAa2trbN++Hebm5jJrLysrC0+ePMHQoUOhpqaG+Ph4CAQCuewXVjbyen8LhUJcvHgReXl5UFFRgampqdzKAJG6yaKm/ZsUFRUhNjYWv/76K16/fo0zZ87ItX1lEhsbi9WrV6NNmzb4+eefZVpKiV6Xd1NQUICsrCwA1ZmRP/roIybXTUtLk2sVj6tXr2L58uUwMzPDypUrZV7PWfJeQNnl5uYiNjYWycnJSEtLY3bdN63aY7Fv293dHf7+/jA2NpY6npOTg8DAQOzfv7/RbQCyTxI8btw4JCQkAKieTJk6dap4gsDBwQHHjh1r1PVFaFpRxl6/fo2jR48iOjoa169fh4qKCsLDwzkpc9FYt2/fFtfvlXwsFApx584dLrumsGrupS0rK0NQUBDOnTvHLNOrPEpOyIPkTXu7du1kGkwDQJ8+ffDw4UP8+eefAAALCwtmNzwHDhzA1KlTAVSPvkqOTH/33XfMlhg1NTweD5aWlkpd8q2pkWcwfenSJURHR4v3hK9ZswZjx46VW/vK5vjx49i8eTO++OILZGZmIiQkBBs2bICOjg7TduTxutS3X1uE5RJTeenQoQPs7e2ZX1den48VFRUICQlBcnIyAgIC6kzoKAvKnOeirKwM6urq4m0YJiYm6N69O9q0acO0nbpiiDt37iAiIgJ9+/Zl0kZpaWmtYBqoHhx6/vw5kzYA2ee1UFVVRUlJCcrLy5GXl4chQ4YAqA7kWa6upYBahtavX4+UlBRxtj9bW1s4OzsrZTANgPmeluYmLS0NK1euxJAhQ5CYmMgka3VdNyGiEXFAuW5CJDNKvnz5UqpOIMD2d6mqqsLq1atx5MgRGBoaorKyEnfv3sXYsWOxZs2aRs/s//bbb+KAeunSpVKzuxkZGY26NhfkkR3byMiozuBN1AaL1RwNuXLlCj799FOZtsHagQMH0L59e9jb22PChAkoLi6Gqqoqdu/eLa4qoAz27t2LmJgYtGjRAg4ODpg/fz6++OILudQMl4WKigqZ155fvnw5rly5Il7JIxAIEBoainHjxmHDhg2wsrJqdBvyfF0a2q9dWVkpkzJwpGFOTk54+PAhJk2ahLy8vFqfwbLKAs4y4ZU8RUdHY/369dDU1ERkZCRMTU2RkpKCoKAgaGlpMf33qvkejIqKQkxMDHx9fcWTXY1VXl4OPp9fK+jk8/ng8/lM2pAHLy8vuLi4gM/nY8KECdDX1xeXnGVVsxuggFqmUlJS0KdPH4wcORLDhw+Htra2zEb7r1+/Dj09PbRv3x5ZWVlISEiAsbExJkyYwKwNZR0I4Fp5eTk2btwonpUWjY6x0NBNCMv6evIgyigJVH+hih4D7H+X8PBwlJSU4OzZs2jdujWA6uWMq1atQnh4uLjMyfuSHAhoCrtq5JEdOz8/X6bXf5NZs2bh6tWrnPbhXYSHhyMtLQ0BAQEAqldDRUVF4dSpUwgPDxcn2mssyVrNNbFaehoSEgI7OztMnToVAwYMAI/HU7p9s5IGDx4Mc3NzDBkyBFZWVuJa5KzFxcWJc5moqKhg3rx5sLS0xNKlS3Hq1KlGX1+er4upqSmWLVtW6/jNmzexcOFCmbRJGjZ27Filfh/W9Pz5c1RVVYkrfKSnp8PQ0FD8vLH27NmDQ4cO4d69e9i9ezdat26NkydPYu7cuZg4cSKTNmq6e/euePl3dHQ004FUa2trBAcHS2XdrqqqQmBgYKMT6srT6NGjYW5ujuLiYvFnsZaWFtavX89sHzgAQEhkhs/nC0+cOCGcM2eO0NzcXDh79myhpaWl8PXr10zbiYuLEw4fPlyYlZUl/O+//4T9+vUThoSECGfPni0MDQ1l2hZ5NxcuXBDa2toKV61aJSwtLeW6O+T/c3JyEpaVldU6XlpaKnR0dGz09ceNGyd+7OLiInWu5nNlIPn7cCEgIEDmbfTr10/mbbA0evRoqc8U0WvE5/OFdnZ2zNqR/Hv95ptv6j3XGMXFxcKoqCihi4uL0NraWvjdd98Jra2tmVybC+Xl5cILFy4It23bJvTw8BDa2toKfX19hXFxccKCggKZt//s2TMm15Hn6zJp0iRhSEiI1LGYmBjhp59+Kty+fbtM2lRWy5cvFz8+fPiw1LkpU6bIuztK4dq1a8IhQ4YIT58+LT4WEhIitLa2Fubl5TFpY+zYseLHFhYWwgULFghfvHjB5Np1+fnnn4WWlpbCn3/+WSgQCJhfv6ysTOjh4SEcMWKEcMGCBcK5c+cKhw8fLpw1axbzOKYpoBlqGVJVVRVn/SsqKkJiYiLu3bsHGxsbuLm51Tka+z5+/vlnHDp0CHp6eggNDYWFhQUWLlwozgLJckkDeTczZ86Empoazp07h/Pnz4uPCxktlX1T4g5lKme2ZcsWLFiwAABw/vx5qZn8+fPnS81YN5ZQKKwz06eWlhaTRG5NaVQf4D47dmJiIr799luZtqFsr5mqqqpUuTzRqoqaxxtLKLHC4u7du/WeawxdXV14eHjAw8MD+fn5iI2NBZ/Px5gxYzB16lRMmzaNSTvy0qpVK6lcABUVFTh69CgiIiKwfPlyJtsXvvrqK+zZswdA9WqFr7/+WnzO09OTSRJBeb4uERERmDVrFrZv344ZM2bA398fN27cQGRkJPr06cOsnaZA8u8nKipKavnvy5cvmbUjj8RX8mgDAIKCgvDDDz9IzUguXLgQAwYMwMaNG7F3795Gt6Gqqip+rKOjg02bNjGrcVyTu7s7srKy8MUXX6B169bipFsiLO79NDU1ERUVhfT0dHHZrOnTp1Oi0HpQQC0nenp68PT0hKenJ3JycphmzBUIBOIlK5cuXRKngZf1Hi7yZiz2ljZEstb5yZMnYWtrK3VemQLq06dPiwPq4OBgqYCaddI7FRUV3Lt3D506dZI6fvfuXSbvm4bKQDx58qTR15e3r776SqoEXE0dO3aUafusArf6BqCEQqHS1R8XCAQoLS0V52IYNWoUAODFixdMs/tLDjTUHHSQxSCEkZER/P39sXTpUpw8eRJxcXFKF1ADwL1793Du3DmcO3cOOTk56NWrF8aPHw9ra2sm13/69Kn4cUpKilRAzer9IknWr4u2tjb27NkDLy8v/PLLL3B0dMT3338vk7q0yk7YwJYilu9JeWzzk0dyLQAoKSmpc3mvjY0NgoODmbQh+W+vqakps2AaADp37ozOnTujoKAABQUFtc6zvPcbNGgQbfl8CxRQy1BDs4dmZmbM2uHxeKioqEB5eTkyMzPFe+eKi4uV7iaxqZF19kLJ0VsXFxdmo7lckNdNAgB8+eWXmDNnDlatWgUzMzPw+Xz89ddf2LBhA+bPn9/o66empjLopeJwd3eXefm3hrB6/SUHoGpiWY9SHpycnLBs2TIEBQWJg+qysjKsWLECzs7OHPfu3dRMrsjj8aCjowN7e3vxQIEyGTVqFLS1tWFtbQ0PDw/079+f+c215HtCVp+X8n5dtLS0sGfPHnz99dfo0KEDBdP1aGiQiyV5JAWUR3ItoDqRlkAgqDXYKBAIUFlZyaSN+irhiLDMA6PM93ryNnnyZMTExMi8HQqoZaium7fKykqkpqZCS0uL2QjSxIkTMXnyZADA0KFD0blzZ6SlpWHz5s2YNGkSkzaI4lO2JasNkfXv4uzsDD6fj6VLl+Lhw4cAgC5dumD+/PkYOXJko68fFBSECRMmwMbGpkm8LvIo/+bh4VFvlu/Xr18zaaO+m5CysjIcOXKESRvy4uXlhW+//RbW1tYwNDQEj8fDv//+i3HjxmHmzJnM2nny5AlCQ0NrPRY9Z6Gu5IqFhYV4+fIldu7cKbOkXrLSq1cvXL9+Hf/99x+6dOmCbt261ZvYjQVZfcbI83WRfP+/fPkSW7ZswenTp8UDEcqUYFPWKisr8fDhQ3Ew+PDhQ/GgCqvgUN5kmVwLqK4SEhoainnz5kkdDwsLg6mpKZM25F0J5/LlywgLCxMvxzY1NcWcOXNoSXYNrO4f3oQnlMXaIFKna9euwc/PD126dMGaNWvQrl07Ztf++++/8fTpU3z22Wdo0aIF4uPjIRAI4ObmxqwNothcXV2ZbiWQN8n+1/xdZPm7FRUVgcfjietESi6jfV/x8fGIj4/HnTt34OzsjPHjx6NLly4suss5yfJvS5cuZVL+DajOuNoQWSw5y8/PR3R0NJKSktCtWzfExsYyb0PWCgoKxKXyTE1NmdVSF5EMoOsiq9I5QPXfxPbt27Fv3z6ZtSErAoEAf//9t3jZd3l5OSwtLWFtbY3PPvus0dcfOXIkNmzYAIFAgFWrVmH9+vXicytXrpTpKhlZvC5cvP+Vla2tba0VQyKsyhjKU1RUFH788Ud4e3vXO7DaWKWlpfDy8sKjR49gZGQEDQ0N5ObmQk9PDzt37oSurm6j26iZy0CW0tLSsHTpUvj4+GDgwIGorKxEZmYmfvzxRwQHB7PNXq3khg8f3uDKQ1aTmxRQywGfz0doaCgOHToEPz8/jB07lusukSZCckneypUr8d1338msdrOsieoQ11xWLJRBHeKioiL89NNP0NXVxYwZM6CmpgaBQICDBw9ix44duHDhApN2CgoKkJCQgKSkJOjq6mL8+PFwcHCAhoYGk+vLkyzLv9Xl/v37uHbtGoyMjJgORrx+/RpHjx5FdHQ0rl+/DhUVFYSHhyvdDXtDe9oB2e5rr6s2qaw4OTkhKSlJLm3JSkFBAU6fPo2oqCjcvn0bOTk5jb6mh4dHg+dlPQjRFF4X8u5Yv/clk2t169at1nmWe4GFQiEuXryIvLw8qKiowNTUlOlsrjwnNdzd3eHv7w9jY2Op4zk5OQgMDMT+/fvl0g9lYGFhUSu/kCRWy+dpybeM5ebmYtmyZejatSvi4+OZzkqLiAIR4P/2UkmO8Ml6fyPhjuSSPFnXbpY1edYh9vX1hZaWFoqLi1FRUQF7e3ssWrQIZWVlb8w6+i46dOgALy8veHl5ITc3FwcOHMCGDRveOBujaCRnpZOSkphmkRb5559/4O/vj3bt2sHd3R3z5s1Dly5dcP/+fSxbtgzjx49vdBvr169HSkoKzMzM4O7uDltbWzg7OytdMA3Ib1/769evsXr1aowYMQL29vYAqmeldXR0sG7dOpknv1TGMf/8/HxcvXoVV69eRWZmJj744AMMHjwYvr6+zAY5uZ61V8bXpSm5fv069PT00L59e2RlZSEhIQEmJiZMPidF6nvvt27dGuvXr2fy3pdnci0ejyeVfV+ZlZaW1gqmgepVSs+fP+egR4qrY8eOctlzTjPUMrRlyxb8/PPP8Pb2hpOTU63zsppBEAgE2L17N/bu3YtFixbJrKA8ISzVTIBTE8vZ9hEjRuD48eMoLS3FlClT8Pz5c3h4eMDT05N5gFBaWoo//vgDSUlJKCgowLhx4+Dl5cW0DVkzMjKCmpoa9PX1ayVDYrXEcPLkyZg1axZevHiBgIAA/PzzzzA3N8f9+/fh7e3NZDbM2toaffr0wciRI2FnZ4cPPvgAdnZ2SrdEsi4197WzWkGwdu1aCAQCLFmyRDyQUlpaiqCgIGhoaGDlypWNbqOu2faSkhLExsaitLRU6RLwjBo1CoMHD8bgwYNhYWEhrsIBVGdh/+CDD5i0c+rUKRgaGqJz5844fvw4Dh06BBMTE/j4+DBJgtbUXpemIj4+Htu2bcPWrVuhq6sLZ2dnTJ8+Hf/++y9MTEyYlUqVx3tfXiQnniSxXAEnjzZERo4cieTk5FqrBfh8PsaOHYuUlBRmbSk7FxeXN5aYZYECahmSXGJQ10yCLG7ibt68CT8/P/EIIuv9dESxyLN2s6xJLmG8du0aevfuLX7OerZd8gPW2toa27dvh7m5ObPrV1RU4PTp00hKSkJGRgaGDx8ONzc3fPrpp8zakKf79+83eJ5FNntnZ2ckJiYCqA5IJPeAurm54fDhw41uo6qqCqdPn8bhw4dx4cIFWFpaIjMzE3/++adSlxmU1b52oHppb0JCQq3suJWVlXBxccHRo0cb3UbNPaEqKipo3bo1LC0tMXv2bJmsiJC3rKwsHDx4ECkpKcjMzGz09SIiIpCcnIygoCDw+XxMmTIF/v7+yMvLg6qqKvz9/RvdRnN4XZSRq6srIiIioKenh9DQUOTk5ODHH39ERUUFXF1dmbwnAfm894Gmk1xLXoEbUD3Yoa6uDj8/P/GxqqoqbNiwAS1atJA63tz9888/6Nmzp8zboSXfMlQzM64sCYVC7Nq1C3v37sXChQspu3czIc/azbImuYTRxcVFpksaJUeR27VrxzSYBqqD9F69esHV1RVBQUFo1aoV0+vLm6zLvwGAqqqq+LGmpqbUOVbjvqqqqrC1tYWtrS2KioqQmJiIe/fuwcbGBm5ubli2bBmTduRFHvvaVVVV66xr3aJFC2aloBr6rlTmMf+ysjIkJSXh4MGD+Pfff+Hs7Izo6Ggm105ISEBMTAxatWqF4OBg2NraYuLEiRAKhcxKwDXV10XZCQQC8aqHS5cuiV9v1oOC8njvSybXWrFihTi51sKFC5km11q3bh1WrVrF5FqKwNfXF97e3rC3t4epqSmqqqqQnZ2NHj16vDGRZHPTo0cPbNu2DQMHDhQv91+2bBkMDAxqZX1vDAqoZUheS1glZ6Xj4uLw4YcfMrkuUXzyrN0sT7Lue1lZGTIyMiAQCPDy5UtkZGQwTeZ26NChJpPVG5DPUrZnz54hPj4eQqFQ/FjUhiz2hOnp6cHT0xOenp7IyclRugz58tjXDgC6urrIzs6GmZmZ1PHs7GxmdYKDgoLg6+srNagCAPfu3cPSpUtx4MABJu3IS25uLqKjo3Hs2DHxfv2wsDCmS6R5PJ54oO7SpUuYOnWq+DgrTe11aSp4PB4qKipQXl6OzMxMbNiwAQBQXFyMqqoqZu3I472/Y8cO7Nq1S2o/sImJCfr27cs0udbVq1eZXKcho0ePlnkbIs+ePUNgYCDS09NRXFwMHo+HGTNm4KOPPsLTp09lmpRS2Wzbtg35+fni8sIA4OPjg40bNyI0NJRZpQoKqGWorhqOIiyXsIqSNvTr1w9Lly6tdV6ZElOR96fMAbS8dejQQfz+lEUyt507dzZ4Xtn2HsojYZyFhQUuXboEABg8eLD4segcCw0tx6t506joZs6cCTU1NZw7dw7nz58XH2e5rx0AFixYAB8fH0ycOBG9e/eGuro6srOzcfDgQXz//fdM2nj16hWmTJmCzZs3o1OnTgCAuLg4bNy4EZ6enkzakCc3Nzc4ODggISFBfGP7448/Mm1DVVUVJSUlKC8vR15ennh1wv3795llYW5qr0tTMXHiRHFwMHToUHTu3BlpaWnYvHkz09WJ8njvyyu5Vs163TWxCEC9vb0bfY23Ja+klE3B8ePHERsbK7WCo1u3bvjhhx8wefJkCqiVgbyycEZERMilHaJ4mlIQLZkAp64vP5YjrsHBwdi0aRP++ecfmJubw9fXF61bt2Z2fWXMGs21jRs3yrwNySBdpLKyEqmpqdDS0mKaUVbW5JVIrV+/ftizZw8iIyNx/Phx8R7HyMhIZvvSAgICkJKSgunTp2POnDk4c+YM/vnnH+zZs0fpBjoAICwsDHFxcXBxcYG1tTUcHR2ZL5H28vKCi4sL+Hw+JkyYAH19fSQnJ2Pz5s3MklI1tdelqZg2bRpMTU3x9OlTcU3zgoICTJkyBW5ubszakcd7v7y8vM5SXHw+H3w+n0kbAHD79m24u7s3mdrdNbdj1ExKSf6PqqpqndshtLS0mJaAo6RkMvSm5ASsb94ePnyIa9euAQB69+5NCcmagZol02o+VqZRypoJcCSx/sL78ssv0bNnT1hYWIiTX7GcNa6ZII68mYeHh9QAkSgB0pAhQzBp0iSZDB5du3YNfn5+6NKlC9asWSOTsoZNVXl5OZKSkqSW0TVWfHw8/Pz80K5dO8TFxaF9+/bMrs2F4uJiJCYmIi4uDv/88w8mT56MqVOnokePHkyuX1BQgOLiYhgZGQGozqnRsmVLZis6RJra60IUh7ySa8kzYZi8yTIpZVPw+eefIygoqNY2vDt37mDhwoVMEp4CFFDLlJGREdq2bQtLS8s6EziwuoGvqqrC6tWrceTIERgaGqKyshJ3797F2LFjsWbNmjqTShDSnI0dOxZHjhwBwD5jKVCdhVXZ9uRyrWZtbqFQiMLCQsTHx6N3796YP38+s7b4fD5CQ0Nx6NAh+Pn5YezYscyuLS/yLNEiKT8/H9HR0UhMTMTHH3+M2NjYRl+zoqICmzZtwokTJ7B27VpcvnwZycnJ2Lhxo9Jl+q1Pbm4uYmNjkZycjLS0NK6781aaw+uijGoOpAPSq9VYvfeXL1/e4HkW97Dl5eXw9vbGw4cPxcm1cnJyYGhoiNDQUGaJ1uQRUL8pGRirpcUi8khK2RT8+eefWL9+PXx8fGBiYgJ1dXXk5ORgx44dWLBgAbMkjrTkW4bi4uKQnJyM8+fPw8jICI6OjrCysmIe4IaHh6OkpARnz54VL1stKirCqlWrEB4eDh8fH6btEcXh5uaGiRMnwsnJSelHJSdPnoyYmBi5tCU5wMUyYyl5f/Utkx8xYgRcXV2ZBdS5ublYtmwZunbtivj4eKWdlZbHvnaR169f4+jRo4iOjsb169ehoqKC8PBwZlsbXFxc0KtXL8THx0NHRwc2NjawtLSEr68vXFxcxJUMlJmJiQlMTEykalIruubwuiijmu99gUCA3bt3Y+/evVi0aBGzduSxdUlTUxNRUVFIT08Xl82aPn068wGb6dOnM73e23r27BliYmLQsWNHpgG1vJJSNgXDhg0Tf2etX78eKioqMDMzw6pVq2BjY8OsHZqhlpPs7GwkJyfj0qVLMDU1xZgxY5gtyxKV4qhZaqasrAyTJk1iOvNGFEt6ejoSEhLw559/wtLSEuPHjxeXBVA28lySVXMGmfWMsrm5eYN7DClR4Lth9fps2bIFP//8M7y9veHk5FTrvDJlRp03bx4mTJgAGxsbmeZSWL9+PVJSUmBmZgYHBwfY2trC2dmZaVnI+Pj4OrdAFRUVYfny5QgPD2fWFtf69+8vl4zDLDSn10VZSVZ5Wb9+vdy2+l25cgWffvppo68jmTulLiw/k4uLixEdHS1V73rKlClo06YNszYknThxAmvWrMHo0aOxaNEiZpnRgepVCmpqatDX15f6/GedlJK8PZqhlhMzMzOYmZkhIyMDwcHBSEpKQmZmJpNrC4XCWsE0UL3hnpZ7N22DBg3CoEGDUFFRgePHj2Pv3r349ttv4ezsDDc3N6XaR//8+fMGA2qWOQdu3LgBOzs78fOCggLY2dkx+zJq37498+VdzdXdu3eZBYyJiYlo06YNYmJi8Ouvv9bKkKpMNyG2traIjIxEQEAAnJ2dMX78eJmUaktJSUGfPn0wcuRIDB8+HNra2swD+PoGAUWlzZoSZZrDaE6vi7IRCoXYtWsX9u7di4ULFzLN7v02Zs2axWRgSF7Zqu/du4fPP/8cAwYMwJAhQ8T1rseNG4cDBw6Is9izUFJSgnXr1iErKwshISEy2R6hTN9VXFuxYoW4tFxcXBxcXV3F5z7//HMcPHiQSTsUUMuYUCjE5cuXkZKSgjNnzsDY2BgeHh4YPnw4szZUVFRw7969Wh8Id+/eZbb/hCg2dXV1ODo6wtHREYWFhdi6dSvs7e2Rk5PDddfeWnl5eZ1ZmEVYBtSiRGSyoqWlRZm+31Fd+/VKSkqQnZ3NLGspy1lVrrm4uMDFxQUFBQVISEjAnDlzoKuri/Hjx8PBwQEaGhpM2jl9+jROnz6Nw4cPY+3atbC0tMTLly9RUVHB7PvF29tbvAJh7ty52L59u/jcpk2bmlQ+AmWqzNCcXhdlIjkrHRcXhw8//FDufWA1MCSvbNWbNm3CkiVL4OzsLD7m6emJ+Ph4bNq0qcEyt+/i5MmT4lnphIQEprPSkgwMDGRy3aZIclAmKipKKqB++fIls3YooJahgIAAnD17FiYmJnBwcMCSJUvQqlUr5u18+eWXmDNnDlatWgUzMzPw+Xz89ddf2LBhA9NEPkSx3b59G0eOHEFycjI+/PBDBAUFcd2ld9KxY0e51WeW9ZcRfdm9u5oDEDweDzo6Oli/fj2zJXmXL19u8PzAgQOZtCNPHTp0gJeXF7y8vJCbm4sDBw5gw4YNtZK8vS9VVVXY2trC1tYWRUVFSExMxL1792BjYwM3NzcsW7as0W1I3pzfvXu33nPKoqFkThUVFXLsSeM0tdelqRANLvfr1w9Lly6tdV4eW4pkMTAkuS84MTGRaV6Y//3vf1LBtIiLiwuzGvFLlixBamoqfHx8MGDAAGRnZ0udV8bvl6ZA8rOq5ucWy79jCqhlKCYmBrq6usjNzUVubi5CQkKkzrNasuHs7Aw+n4+lS5fiwYMH4PF46NKlC+bPn4+RI0cyaYMopsePHyM5ORmJiYkoLS2Fi4sLIiIilGqpt0hTukELDQ3FrVu3cPPmTfTu3Vup9uZyxdXVFaWlpfjvv//w8ccfy2TwsaFZCB6Pp7R720tLS/HHH38gKSkJBQUF+Oqrr2TSjmipr6enJ3JycpjlPJC8qal5g6NMM7oiDa1OUaaVK03tdWkqIiIi5NJOfe9voVCIqqoqZu3II1t1QwNZrP6WHz16hL59++LChQu4cOFCrTaU9ftF2TX0OcYSBdQyJM89Dm5ubnBzc0NRURF4PJ7MkiwQxTJ69GiMHDkSy5YtY157VN42bdrEdReY2b9/P4KDg/HJJ5/g7t27WLduHUaNGsV1txTasWPHsGzZMmhqaoLH42Hr1q3Mg499+/YxvR6XKioqcPr0aSQlJSEjIwPDhw/HnDlzmCQKknTgwAFMnToVQHXuAVENZVNTUyQkJDBtq6mQXFJICGtdu3ZFhw4d6jzHsiRbQ1uwWJUakle26u7du+Po0aMYM2aM1PGkpCRmdeEb+n753//+x6QN8u4qKyvx8OFDCAQC8WPRBE5lZSWzdijLdxNQUFCATZs24caNGzA3N8fixYvF5bNI01ZaWqr05bIkXb58GTt27EBOTo44C+ecOXOUrubpmDFjEBUVhbZt2yI/Px8BAQFyKwmmrJydnREcHIyePXvi7Nmz2LVrF/MA+E0zqiz36cvaoEGD0KtXL7i6usLBwUFqRv/Ro0fM9lVKZliXVXZ8a2trTJkyBQAQHR0tfix6fu7cuUa3Qd4dvS6KSfJ9V3NvO+uKFbImr2zVt2/fxowZM2BlZYU+ffqgqqoKmZmZuHr1Kvbv3y+TVWR8Ph+///67OLM4q0TE5N3Y2trWe47l3xjNUMuQkZFRncsLRB8UrLIXrlixAj179oSTkxNSU1MRGBgot72ohFtNKZhOS0vD0qVL4ePjA39/f3EWzoULFyI4OFipZuBbtGiBtm3bAqj+HCgvL+e4R4qPx+OhZ8+eAAAbGxuZrFjw8/ND27ZtYWlpWWftcWUKqA8dOlRvVm9HR0dmpZka2n/GajxeMlCTfFzXcyI/9LooJnntba+oqEBsbCzat2+PwYMHY/78+cjMzETv3r2xdu1afPzxx41uQ14rObt164bY2FhER0fjzz//BI/HQ58+fbBq1Sro6uoybevu3buIiYnB4cOHUVJSAm9vb2zZsoVpG+TtySsZKQXUMpSfny+XdgoKCsR7aoYMGaJUN4WEiOzYsQO7du2CsbGx+JiJiQn69u2LwMBA7N+/n8PevZuaA2lqavRR+yY1S/zJ4t8sLi4OycnJOH/+PIyMjODo6AgrKyulLC/YUIksWS08k9U+2qZYYq6srAzq6upSAzcVFRX46aef8PXXX3PYs7fXFF+XpkBee9vXrVuHZ8+e4eXLlwgNDcXAgQOxZMkSpKWlISAggMmeYHkm8GzXrh18fHygqqoKoLqeOstg+o8//kB0dDSuXbsGe3t7fP/991i1ahW9jzhW18o0VVVVdO7cGf369WPWDt3lyditW7egra0NfX198TFRWaO1a9cyaUPyC7tFixZ1zryQ5ufIkSMYO3Ys1914a6WlpVLBtIipqSmeP3/OQY/e37Nnz6Q+xGs+p0Gv2srKypCRkSEOBsvLy6Wes8iQamxsDGNjYyxevBjZ2dlITk5GSEgITE1NMWbMGKVaBdEQljfV8kg+9erVK2zduhUODg7o06cPAgMD8euvv8LExAQhISH17hdVVNHR0Vi/fj00NTURGRkJU1NTpKSkICgoCFpaWkoTUDe114W8m8zMTBw5cgQVFRX47LPP4O/vD6B61VViYiLHvXs3xcXFmDt3LqZOnSre/x0QEICioiLs2LGDSWA9d+5cODg4ICYmBl27dgVAyfsUQV25AIRCIW7cuIH+/fuL/64biwJqGdq+fTsiIyMBVM++WVlZYc+ePQgLC4O5ubnM2qU3cPNx/PhxBAQEQFdXF2FhYejatSv+/vtvrF+/Hvfv31eqgLq8vBx8Pr/WzCSfzwefz+eoV+/HwsJC6kN88ODBUs8poK6tQ4cO2Lp1q/i5vr6++LksMqSamZnBzMwMGRkZCA4ORlJSklLtcauvBJhQKIRAIGDWzo0bN2BnZwehUIjHjx/Dzs5O3M6TJ0+YtPHdd99BVVUVBgYG4kRrcXFxyM3Nxdq1a7Fjxw4m7cjLnj17cOjQIdy7dw+7d+9G69atcfLkScydOxcTJ07kuntvram9Lk3FkydPEBoaWuux6Dkrou9idXV1Tmpds/Tdd9/BxsYGo0ePFh/btm0bduzYgQ0bNjDZYpSYmIjDhw9j6tSpMDAwwJgxY5hmQyfvp74tsFVVVXB0dKSAWhnEx8cjNTUVjx8/xrZt2xAZGYmCggJs3boVNjY2zNoR3fCIFBQUiG+AWG64J4rn+++/x5o1a/DgwQPs3LkT3bp1Q3h4ONzd3ZVmFkTE2toawcHB8PPzEx+rqqpCYGAghg0bxl3H3sPGjRu57oLSkVcGbqFQiMuXLyMlJQVnzpyBsbExPDw8MHz4cLm0z0pDJcDMzMyYtZOamsrsWvX566+/kJSUBKB6T6WDgwO6deuGbt26SQULyqJVq1YwMjKCkZERVq5cCUtLS6Smpipdzoum9ro0FfLa2y6vckPy8M8//yA4OFjqGI/HwzfffMNs4qFnz57w8/ODr68v/vzzTxw+fBhPnz6Fl5cXpk2bhqFDhzJph7Bx+/Ztpit6KaCWIS0tLejr60NfXx9ZWVlwcXFBeHi4eP8GK/K44SGKSV1dHSNGjABQHZDeu3cPSUlJ6NSpE8c9e3e+vr7w9vaGvb09TE1NUVVVhZycHBgaGirdzduKFSuwYcMGANX7diXL6Hz++ec4ePAgV11r1gICAnD27FmYmJjAwcEBS5YskUm9a3mQ1wCEgYEBzp8/jxs3bqBfv35M95yJSO5hv3TpEpYsWSJ+zrKsibxIfsfr6Ohg06ZNSrkVq6m9Lk1FXXty61rd1Vh5eXkwNjYWb7sRJdoVTdYok4b6yzqHhpqaGkaMGIERI0agqKgI8fHx+OGHHyigViDHjh1DcHAwVq5cyeyaFFDLkOSbtE2bNlIzbyzVldShoqICycnJiI6ORnR0tEzaJdyTvHFr2bIlwsPDZVbHUdY0NTURFRWF9PR0ZGdng8fjYfr06UpXMgsAcnNzxY+joqKkAuqXL19y0SUCICYmBrq6usjNzUVubi5CQkKkzivbap7Lly8jLCxM/H6RRZm5LVu2ICEhAWZmZoiIiICPj4+4LjUrurq6yMrKQnl5OR4/fgwrKysA1UGcMi41lbx519TUVMpgGmh6r0tT8fr1a6xevRojRoyAvb09gOogW0dHB+vWrYO6ujqTduSVWFceOnbsiNOnT9cKas+cOQM9PT0mbTx48KDO46NHj5Zaak64Z2lpyfz7ngJqGZL8Um3ZsqVc2rx58yZiYmKQkJAAHR0dTJ8+XS7tEm5I/o198MEHShtMSxo0aBAGDRrEdTeYqZlxWdlG9psSZQuYGyJZZm7FihUyKzOXmpqK5ORktGrVCvfv3xcn9mFpxYoVWLhwIQoLCxEQEABNTU2EhYVh3759CA8PZ9qWPNy+fVv83Sv5WIR1PgBZaWqvS1MRFBSEVq1aiQc4ACA4OBhBQUHYtGkTs1m3mtmReTwedHR0YG5uDh0dHSZtyMuSJUswY8YMWFpawsTEBBoaGsjOzsaZM2ewe/duJm3Y2tpCR0dHvLVD8ruftl9y58WLFwgPD0e7du0wevRofPHFF/jf//6Hjz76CJs3b0bfvn2ZtMMTyqq+BoGpqak4C2ZBQYH4Meu9zZWVlUhNTUV0dDTy8/MxbNgwXLx4EWfPnqWb9ybOwsJCXLT+5MmTtQrYUz1ybri6uiIuLq7W47qek2pvWtZPpUekubu7w9/fv1Zm/JycHKZl5lxcXKRurJ2dneWS4ffOnTvQ09PDBx98IPO2WEtPT2/wvDIPGCrz69JUODk5ISEhodZS5crKSri4uODo0aNM2lm+fLnUc6FQiMLCQuTm5iI4OBiWlpZM2pGXgoICREdHIy8vT7yiZ/LkyWjXrh2T6+/duxfHjx+HlpYWHBwcMGLECKXLm9AUzZs3Dx9++CHKyspw4cIFTJ8+HRMnTsSFCxewZ88e/Prrr0zaoRlqGZLX3ubPPvsM/fv3x4wZM/DZZ59BQ0MDdnZ2FEw3A5LbCJT5Jq2pqaysxMOHDyEQCMSPRWOXtPfwzaKjo5km1xER7QGsSTTImZeXx7xNWZFXmbma/16sc4DUR1R2RhmJPosfPnyIa9euAQB69+6Njz76iMtuMaHMr0tToaqqWue+X9ZlU+sbkL916xb8/PyULqDu0KED5s+fX+s4qxKjnp6e8PT0xMOHD5GcnIxZs2ZBT08PY8aMga2trdxWqhJpt27dwrZt2yAQCDB06FDMnDkTADBy5Ej8+OOPzNqhgFqGDAwM8Pz5c1RVVYn3aKSnp8PQ0JDZng0AGDduHFJSUvDixQsUFhZi1KhRzK5NFJtob+7r169x69Yt8Hg8fPzxx9DQ0OC4Z81beXk53N3dxUH0tGnTxOdooKtukjPQx48fl8mMdFPaEyivMnN1leWRfE4rB2qrqqrC6tWrceTIERgaGqKyshJ3797F2LFjsWbNGuZJkEjzoquri+zs7FrZ/LOzs+UStH3yySd49eqVzNthSbLE6M6dO9GlSxeZlRj96KOP8OWXX+LLL7/EjRs3sGrVKvj7+ytVWcamRPQdqaKiUms1AstF2hRQy1Bubi68vLywYcMGfPbZZwCA8+fPY/Hixdi9ezeMjIyYtOPn54clS5aI0/SLSvakpKTA3t5ebjMKhBs7d+7E7t27oa6uDj6fD6FQiFmzZsHb25vrrjVbJ0+e5LoLSk2Wgw63bt2CtrY29PX1xccKCwuxdetWrF27VmbtsiavMnOyLMvTVIWHh6OkpARnz55F69atAQBFRUVYtWoVwsPD4ePjw3EPG+/KlSv49NNPue5Gs7RgwQL4+Phg4sSJ6N27N9TV1ZGdnY2DBw/i+++/l3n7VVVVTGvdy4NkidGwsDCZlhh99eoVTp8+jZSUFGRnZ8PKyqrOmXEiH3w+Xy4rBmkPtQzNmDEDs2fPrpUc5uzZs4iIiMDevXtl0m5RURESEhIQFxeH4uJinD17VibtEO4dOHAASUlJWL9+Pbp37w4A4hHRcePG4fPPP+e4h81XWloa9PX1xa/Lvn37YGhoqHTL5Lggq33m27dvR2RkJABgx44dsLKywp49exAWFgZzc3NEREQwb1NWysvL4e3tjYcPH9ZZZo5Vpl95qJn8qCYXFxe59IMVZ2dnREdHQ1NTU+p4WVkZJk2axGyPK5f69++Pq1evct2NZis/Px+RkZFS+4E9PT3Rs2dPZm1cvny51rGSkhIkJCTAwMAAy5YtY9aWrDk5OYlrqltbW6Nbt27YuHEj0xKjycnJSElJQU5ODqytreHg4AALCwtakcKxmrmFJLHMZ0UBtQw1dFM4btw4JCQkyLwPOTk5MDU1lXk7hBuurq6IjIxEmzZtpI4XFhZi5syZckkeRGpLTk7G5s2bsXnzZvH7Lzk5GSEhIViyZAlty6iDZFC1devWWiP6LIIqOzs7HDx4EI8fPxbvqSooKMDSpUthY2PT6Otz4dKlS8jJyQGPx0OfPn2UssyckZER2rZtC0tLyzr3gCpbckXJm/d3OadMzM3NaQlrE+fh4SH1XEVFBTo6Ohg8eDAmT56sVKsfJZMrjhgxAgkJCcyrohgZGeGjjz7CgAED6qwJrmyfY+Td0JJvGeLz+RAIBLVGp0TLDlj56quvsGfPHgDVS80kl6+sWrWKMgo3YXw+v1YwDQBt27ZlujeEvJs9e/bgl19+EWf2BwBHR0f06dMH8+bNo4C6DpcuXRI/Hjx4sNRzgE1AraWlBX19fejr6yMrKwsuLi4IDw9XqhtDkXnz5mHChAmwsbFhViKLK3FxcUhOTsb58+dhZGQER0dHWFlZKe3MjoqKCu7du1dr9uvu3btKtXKgIZQLgjs1s2/XxCpw27dvH5PrKAJ5lBjdsGEDvS8UUM0KIpIDQ6IVhCxQQC1DAwcORGhoKObNmyd1PCwsjOms8dOnT8WPU1JSpAJqCqqatqqqKhQVFdVKcldUVEQf7BwSCoVSwbRIp06dlG7vmbx88cUX6NGjh0zbkAzQ2rRpI7X/WNnY2toiMjISAQEBcHZ2xvjx49GlSxe5tF1XMrTGMDY2hrGxMRYvXozs7Gzxag5TU1OMGTNG6QYMvvzyS8yZMwerVq2CmZkZ+Hw+/vrrL2zYsEGp9lLWtxRfKBSiqqpKvp0hYvKq6FFQUIBNmzbhxo0bMDc3x+LFi8U5AZTNgwcPxAMRko9FWAxCuLm5NfoaRPaqqqpw48YN7NmzB0uWLIGjoyOT61JALUOLFi2Cl5cX4uPjYWRkBA0NDeTm5kJPTw87d+5k1o5k4FQzgKagqmmbNGkSFi1ahMDAQHFJltu3b8Pf318qszSRL6FQiLKyslqj4KWlpVQ2qx5Lly6V+Woayc9DZS9h4uLiAhcXFxQUFCAhIQFz5syBrq4uxo8fDwcHB2aZ/l+/fo3Vq1djxIgRsLe3B1Cd2bt169ZYv3498xlXMzMzmJmZISMjA8HBwUhKSlK6pcXOzs7g8/lYunQpHjx4AB6Phy5dumD+/PkYOXIk1917azVXiUhidRNK3p2oukddrly5wqydFStWoGfPnnByckJqaioCAwOVdtlyQyVGWd0n29raSl1LRUUFrVu3hpWVFb755huqvsKR+ipRPHnyBF5eXsw+y2gPtYwJhUJcvHgReXl5UFFRgampKfM9bpJ7tWvu25ZVch+iOESJljQ1NcUlc7y9vTFr1iyuu9Zs/fTTT0hLS8OqVavQuXNnAMCjR4/w7bffwtTUlEoN1UFyj5usmJqailcOFBQUiB+L6lCzSk7CldzcXBw4cAC///470tPTmVxz7dq1EAgEWLJkiXiAqLS0FEFBQdDQ0MDKlSuZtCMUCnH58mWkpKTgzJkzMDY2xujRozF8+PBayb2UiWi1UF1bc5RVWVkZjhw5gsmTJ3PdFVIDy2RxY8eOxZEjRwBUZ0N2cXFpEgn1JN27dw+//vorFi1a1Ohr3b9/X+q5UChEUVERfvvtN6ipqSEgIKDRbRC2WOazohlqGePxeLC0tJRpZt+ysjJkZGRAIBCgvLxcKjNjeXm5zNol3Ltx4wbmzp2LWbNm4caNG+DxeDA0NFT62TdlN3PmTBQXF8PJyQktWrSAuro6Xr58CXd3d8yePZvr7imkhw8fNrg3kMXMSGpqaqOvoYhKS0vxxx9/ICkpCQUFBfjqq6+YXfvy5ctISEiQWi6vra2N1atXM8u+HRAQgLNnz8LExAQODg5YsmQJWrVqxeTaXJDXnj15y8/PR3R0NJKSktCtWzcKqBUQyzkyyQSBLVq0qDNhoDISCAQ4efIkYmJikJaW1mAW6HdhYGBQ61inTp3EW1eIYnn58iXTLXgUUDcBHTp0wNatWwEA+vr62LZtm/icZK1V0vSIlsm2bNkSZmZmXHeHSFi0aBG8vb1x69YtqKiooHv37rTkqwGampoy3xtoYGCA58+fo6qqSpx3ID09HYaGhrXyECi6iooKnD59GklJScjIyMDw4cMxZ84c5rWBVVVV60wOxvIGOyYmBrq6usjNzUVubi5CQkKkziv7ygFZ7dmTh9evX+Po0aOIjo7G9evXoaKigvDwcLnt4yXvRpbb/JR9C2FBQQFiYmIQGxsLHo+HsrIyHDt2TLyKTFZUVFRokoNDda18KykpQXJyMpycnJi1QwF1ExAUFISOHTty3Q3CAdqxoZgOHDiAqVOnQlNTExoaGlLJtr777jv4+/tz2DvFpKur2+DeQBZyc3Ph5eWFDRs24LPPPgMAnD9/HosXL8bu3bthZGQk0/ZZsra2Rq9eveDq6oqgoCCZzejq6uoiOzu71oBddnY2s5tEZQ+Ya5LXnj1ZW79+PVJSUmBmZgZ3d3fY2trC2dmZgmmOyStZ3I0bN2BnZyd+XlBQADs7O6XcIuPj44Pr16/D1tYWISEh6N+/P+zs7GQeTANAVlYWDaZzqGYuCB6PBx0dHfj4+GDo0KHM2qGAugmYPHkyNDU1YW1tDSsrKwwePFgmJQGI4pHHMlny7n777TdMnToVQO1kWxkZGVx1S6HJYzlhUFAQfvjhB6ms0QsXLsSAAQOwceNG7N27V+Z9YOXQoUNyyeq9YMEC+Pj4YOLEiejduzfU1dWRnZ2NgwcP4vvvv2fSRl1LJZui9u3bK1WW/5SUFPTp0wcjR47E8OHDoa2trfSzlE2BvJLFNaUtMqKcGbq6umjTpg14PB7zv2UPD49a1ywpKUFJSQm2bNnCtC3y9uR1H0wBdRNw9uxZ/Pfff8jIyMDx48cRHBwMPT09WFlZYciQIejXrx/XXSQyIo9lsuTdSa4coFUEb+fXX3+VeRslJSV1lmCysbFBcHCwzNtnyd/fv8EbwqioKCbt9OvXD3v27EFkZCSOHz8OHo8HU1NTREZGomfPnkzaMDIyqvN3Ec2E5eXlMWmHa6z37Mna6dOncfr0aRw+fBhr166FpaUlXr58iYqKiiZTT1sZyStAaEoDXYcPH8b169dx+PBhuLu7Q19fH6WlpXjy5Anat2/PpI25c+dKPRdl+TY0NKxz2wyRD6FQiP3792PQoEHo2bMnoqKi8Ntvv8HY2BirV6+GtrY2k3YooG4iunTpgi5dusDNzQ0lJSU4ceIEIiMjsXPnTuTk5HDdPSIj8lgmSxqHZnTeTl2j+5JYBIh8Ph8CgaDWzY1AIFC6cmY1b96A6pI5YWFhGD16NNO2jIyMsGnTJqbXlJSfny+za3NBXnv2ZE1VVRW2trawtbVFUVEREhMTce/ePdjY2MDNzQ3Lli3juouEvLVevXph+fLlWLJkCU6dOoXY2FiMGDECQ4cOlco99L5ockMxBQcH4+bNmxg2bBiuXLmCrVu3Yvv27bh27RrWrVuHoKAgJu1QQN0E8Pl8XLlyBWfPnsW5c+fw6tUrWFlZYf78+Rg8eDDX3SMy1FSybjY1FES/u7oCRNYGDhyI0NBQzJs3T+p4WFgYTE1NZd4+S5I3bxUVFfjhhx9w7NgxbN68GSNGjGDWTkNbSgB2s2W3bt2Ctra2VCLNwsJCbN26FWvXrmXShrzIa8+ePOnp6cHT0xOenp7IycmhcpxEaampqcHe3h729vYoLCxkVjapuay0UTZnzpxBXFwc1NTU8PPPP2PUqFGwsrKClZUVHBwcmLVDAXUTMHDgQPTv3x+jRo1CaGgoOnXqxHWXiJyIlsm+fv0at27dAo/Hw8cff0wJMDgmmcxFlMgFqP5iffLkCZddU1jp6ekYMmQI+vbtK7PlcYsWLYKXlxfi4+NhZGQEDQ0N5ObmQk9PDzt37pRJm7J29epVLF++HGZmZkhMTISuri7T68tj1mX79u2IjIwEAOzYsQNWVlbYs2cPwsLCYG5uLvP2WWtokKGyslJpBkIbqgtPVSW4s3//fkybNo3rbiiVmqXsZEFypY2Li0uD7x8iPyoqKlBTqw5309PT8fXXX4vPUdksImXKlClIS0tDbGwsHj16hCFDhsDc3Jz2bDQTYWFh2LNnD9TV1cHn8yEUCjFr1ix4e3tz3bVmqyklc5GXiooKfP/997hz5w7Mzc0xZMgQDBkyhGniLW1tbezfvx8XL15EXl4eVFRUMG3aNAwYMIBZG/JSUVGBkJAQJCcnIyAgQCobL0sNbSm5cuUKkzbi4+ORmpqKx48fY9u2bYiMjERBQQG2bt0KGxsbJm3Im2j5/d9//w2BQIDevXtjzpw5OHv2LAYNGqQUM9V1Jb+qrKxEamoqtLS0mNUhJ+/m6NGjOH78ODZu3IgOHTpw3R2l9ezZM8TExKBjx471ZuZ/X7RKTXG0atUKDx48QFlZGW7evAkrKysA1QMgrPZPAwBPSBlzmozHjx/j3LlzOHfuHLKzs9GzZ09YW1vj888/57prREYOHDiApKQkrF+/Ht27dwdQPTu6atUqjBs3jl57jv3zzz+4desWWrZsie7du8ulRIeyq6iowN9//42MjAxcuXIFT548Qb9+/bBmzRquu6ZQRo0ahYcPH2LSpEl1zkqzvkGsS//+/XH16tVGX8fZ2RmJiYkAgMGDB8PFxQVLliyBqqpqo6/NhUuXLmHJkiXw9vbGoEGD8OrVK/z111/48ccf0aVLFxw4cIDrLr6Xa9euwc/PD126dMGaNWvQrl07rrvUbO3fvx+7d+/GggULaGDjPZw4cQJr1qzB6NGjsWjRIuZ1ommGWnFcunQJvr6+KC0thbe3N77++mscOHAAO3bsQGBgoLiEZmPRDHUToq+vj7Fjx6Jr1664evUqEhIS8Pfff1NQ1YT99ttviIyMRJs2bcTHevTogR07dmDmzJn02nOksLAQ8+bNw40bN9C1a1fweDz873//Q79+/RASEoIPPviA6y4qLHV1dXzwwQfQ1NSEjo4OCgsL8fz5c667pXDGjh3L+SwIq/F4ydVUbdq0gZ+fH5PrciU0NBTh4eEwNjYWHzM1NcWRI0c4f83eB5/PR2hoKA4dOgQ/Pz+MHTuW6y41e9OmTYO9vT1WrVqFw4cPS2XkpnKZ9SspKcG6deuQlZWFkJAQma1OUsb3eVNlYWGBEydO4NWrV2jdujUAoHfv3ti/fz+6devGrB0KqJuAEydO4OrVq7hy5Qru3buHvn37YvDgwdi8eTN69OjBdfeIDPH5fKlgWqRt27ZUrolDP/zwAz799FPs3btXvF+yoqIC27dvx3fffYeNGzdy3EPFc+TIEZw7dw6XLl1Cp06dYGVlhRkzZsDMzIxuTuogjyRub8LqdZG8DuuZIi68ePFCKpgGgKKiItjb2yvdrFVubi6WLVuGrl27Ij4+nmalFYRQKMTvv/+O3NxcTJ48uUmVuJKVkydPimelExISmH/W2Nraij/LauZO4fF4OHHiBNP2yNv55ZdfMHXqVHEwDQB9+/YVP66qqsKBAwfg4eHRqHYooG4C9u/fj8GDB2PFihUwNTWlvdPNSFVVFYqKiqCnpyd1vKioiIIQDmVmZuLYsWNSx9TV1bFo0SKMGzeOo14pNl9fX1hbW2Pbtm2U8OgtyCv7dn0BoFAoRFVVFZM2Gkrip4w3oq9evUJVVZXUknU9PT3MmDFDLvXWWdmyZQt+/vlneHt7w8nJCRUVFXjw4IH4fMeOHTnsXfOVn5+PlStXolWrVti/fz/TPBNN1ZIlS5CamgofHx8MGDAA2dnZUucHDhzY6Db27dvX6GsQ9jp27IipU6di0KBBGDBgAD788EOoqanh/v37uHjxIi5dusQk5xDtoSZEie3duxd//vknAgMD8dFHHwEAbt++DX9/fzg7O2Py5Mkc97B5amj/FO2tqtuNGzfEOSDu3buHgQMHYsiQIbCysoKOjg7X3VM4bypbxKo+vTwC9/v37zd4Xtlm3zZu3Ag+n4/ly5eLg+qqqirxyhR/f38uu/fWbG1txY95PJ7UqidlHOhoKgYNGoT58+dTpu930NDsI4/HQ1RUlBx7Q+StoqICSUlJOHnyJO7cuQMej4euXbti2LBhcHZ2hrq6eqPboICaECUnKjmjqakJPp8PPp+Pr7/+Gl5eXlx3rdlydXWtN+Bp6Byp9vr1a6Snp+PChQs4e/YsWrVqhd9++43rbhEZev78OaqqqsSrbdLT02FoaFhr9Y0yePnyJebMmYPbt2/D2NgYPB4P165dwyeffIKwsDAqa0ga5f79+/UOMh05coT2uBPCAQqoCWkCXr16hRs3boDH48HQ0LBJ7ENUZqampnWWMxHVoa653Iz8nzt37ohzQmRlZaFly5YYNGgQfH19ue5as1RRUYHY2Fi0b98egwcPxvz585GZmYnevXtj7dq1+PjjjxvdRm5uLry8vLBhwwZxxtXNmzfj8OHD2L17N4yMjBrdBhcyMjKQk5MDoVAIMzMzpSvPdvny5QbPs1gmS97diRMnsHr1aujq6iIsLAxdu3bF33//jfXr1+P+/fu4cOEC110kpNmhgJoQJfampcNUToMbTW0JqzzMmTMHf/31F9q0aQMLCwtYWlpi0KBBUolEiPytWrUKz549w8uXL/H06VMMHDgQ48ePR1paGk6dOsVkqeSMGTMwe/ZsWFhYSB0/e/YsIiIisHfv3ka3Qd4dLZNVTKNGjcKSJUvw4MED5Obmolu3bggPD4e7uzu+/vprprV1CSFvhwJqQpSYkZER2rZtC0tLS3E2aUlUPoMoi6SkJAwePBjt27fnuitKr7S0lNlN9dixY3HkyBFUVFTgs88+w8WLF8XnWG1faOg648aNQ0JCQqPbkCcjI6M6k0KKkqzl5eVx0CvSVDg5OSEpKQkAYG1tjW7dumHjxo3o1KkTxz1TTiw/L4ly2bVrF7PtkZTlmxAlFhcXh+TkZJw/fx5GRkZwdHSElZUVZXonSsfJyYnrLiiVr776Cnv27AEAhIeH4+uvvxaf8/DwYLZPX02t+jZBXV0dH374IZNr1sTn8yEQCGp9bgkEAlRWVsqkTVnKz8/nugtM0AooxSSZPb5ly5YIDw+HlpYWhz1SfEVFRfjpp5+go6MDT09PqKmpQSAQ4ODBg9ixYwctk2+mfvzxRwqoCSGAsbExjI2NsXjxYmRnZyM5ORkhISEwNTXFmDFjai2hJIQ0DU+fPhU/TklJkQqoWS48k5xplVUpvoEDByI0NBTz5s2TOh4WFgZTU1OZtMmVb7/9Ft9++y3X3Xgrfn5+Da6AooCaG5Lvww8++ICC6bfg6+sLLS0tFBcXo7KyEvb29li0aBHKysreWMmANF0svyspoCakiTAzM4OZmRkyMjIQHByMpKQkZGZmct0tQogMSN5U17wpYBn45uXlwdjYWNyGaDmzaPkyC4sWLYKXlxfi4+NhZGQEDQ0N5ObmQk9PDzt37mTShqJITExUmoCaVkAppgcPHoiDQMnHIrTVq7b//vsPx48fR2lpKaZMmYIDBw7Aw8MDnp6eTEomEeXE8ruSAmpClJxQKMTly5eRkpKCM2fOwNjYGB4eHhg+fDjXXSPkrW3ZsgULFiwAAJw/fx5DhgwRn5s/fz62bt3KUc8Un6xmjgH5LF/W1tbG/v37cfHiReTl5UFFRQXTpk1TuqzYb0OZ0tbQCijF5OfnJ348aNAgDnuiPER7pLW1tfHs2TNs374d5ubmHPeKyENDKxAqKiqYtUMBNSFKLCAgAGfPnoWJiQkcHBywZMkStGrViutuEfLOTp8+LQ6og4ODpQLqO3fucNQrxVVWVoaMjAwIBAKUl5dLlTgqLy9n1k7NfbQ8Hg86OjowNzeHjo4Os3Z4PB4sLS1haWnJ7JqKSJaDH7JEK6AUh6ura73njhw5IseeKA/J9127du0omG5GGhp0YjkoSAE1IUosJiYGurq6yM3NRW5uLkJCQqTOnzhxgqOeEfJuJGfuZLmEuano0KGDeNZeX18f27ZtE5/T19dn1s6lS5eknguFQhQWFsLf3x/BwcFNPgB+Hx4eHvVm+X79+jUHPXp/tAJK8bypDvXYsWO57qLCkRyAfPnyJTIyMqS+Z6imetNV3wBUeno6YmJimOWCoICaECVGATNpiiiAfrN9+/bJpZ369mPeunULfn5+FFDXYe7cuVx3gQlaAaWYNm3ahDVr1uDBgwfYuXNnrTrUpLaaA5CSW4iopnrzUVJSgri4OMTExODJkyeYMGECs2tTQE2IEjMwMOC6C4QwQUH0uzt16hQMDQ3RuXNnHD9+HIcOHYKJiQl8fHzqzMrM0ieffIJXr17JtA1l1VT2tdIKKMWkrq6OESNGAKiuQ33v3j0kJSVRHeoGyGsAkiimv/76CwcPHsTvv/8OIyMjFBUV4dSpU0zrj1NATQghhHOibNJA9TJTyccUbNcWERGB5ORkBAUFIT8/H76+vvD390deXh42bdoEf39/mbZfVVUFgUAg0zYItyhgVkxUh/rdUdLL5mvcuHHQ1NTEqFGjsHDhQnz44YewtbVlGkwDFFATQghRAPLIJt2UJCQkICYmBq1atUJwcDBsbW0xceJECIVCODo6MmtHMtmZSElJCRISEmBjY8OsHaJ4aAWUYqI61O+Okl42X126dEFeXh6uX7+O7t27o3379jIZpKeAmhBCiEK4efMmWrVqhY4dOwIAkpOT0atXL3Tv3p3jnikeHo8n3s966dIlTJ06VXycJclkZwCgoqICHR0dDB48GJMnT2baFlEsoprjNYlWjeTl5XHQK0J1qN8dJb1svrZv347i4mIkJSXhhx9+wJIlS1BZWYns7GyYmZkxa4cCakIIIZxLS0vDkiVLsHnzZnFA/eTJEwQGBiI4OJhq3tagqqqKkpISlJeXIy8vTzzjcv/+faipsftqp72HzRetGlFMDdWhpuDwzejfqPlp06YNpk+fjunTpyMvLw+xsbGYNWsWDAwMEBsby6QNCqgJIYRwbuvWrYiMjETPnj3Fx2bMmIGBAwdi7dq1iI6O5rB3isfLywsuLi7g8/mYMGEC9PX1kZycjM2bN2POnDnM2ikoKMCmTZtw48YNmJubY/HixWjdujWz6xPFduvWLWhra0uVYissLMTWrVuxdu1aDnvWfNVXBujevXv49ddf5dwb5UBBNBExNjbGypUrsWzZMpw8eZLZdSmgJoQQwrnXr19LBdMiJiYmlE26DqNHj4a5uTmKi4thZGQEANDS0sL69euZzuavWLECPXv2hJOTE1JTUxEYGEhLSpuJ7du3IzIyEgCwY8cOWFlZYc+ePQgLC4O5uTnHvSMAIBAIcPLkScTExCAtLQ22trZcd0khiZJeipZ7i7YzUNLLpq/mloiaRo0axaQdCqgJIYRwjs/no6KiAurq6lLHKyoq8Pr1a456pbgePHgAAGjdurX4cY8ePcTnRMvmG6ugoAAREREAgCFDhsDFxYXJdYnii4+PR2pqKh4/foxt27YhMjISBQUF2Lp1KyWk41hBQQFiYmIQGxsLHo+HsrIyHDt2DJ07d+a6awqJti80X3WVMbxz5w4iIiLQt29fZu1QQE0IIYRzdnZ2WLNmDVavXg0NDQ0A1cH0unXrpDKykmru7u7iGRYRHo+HJ0+eoLKyklnCKMl61i1atJB5fWuiOLS0tKCvrw99fX1kZWXBxcUF4eHhUmWbiPz5+Pjg+vXrsLW1RUhICPr37w87OzsKphtQV7UCSQMHDpRTT4i81dwiERUVhZiYGPj6+mL69OnM2qGAmhBCCOfmzJkDPz8/DBo0CN26dYOGhgZu3ryJYcOGYeXKlVx3T+HU3PtVVlaGoKAgnDt3DuvWrZNZu7Q8svlQUVERP27Tpo1UMizCnYKCAnTo0AG6urpo06YNeDwevS/fQLJawbVr19C7d2/xcx6Ph6ioKC66ReTo7t274uXf0dHR6Nq1K9PrU0BNCCGEcy1atMAPP/yA//77D3l5eVBRUYGpqSk++ugjrrum8NLS0rBy5UoMGTIEiYmJ0NbWZnbtGzduwM7OTvy8oKAAdnZ24r2HJ06cYNYWUSySQVrLli057AmRdPjwYVy/fh2HDx+Gu7s79PX1UVpaiidPnqB9+/Zcd08hSVYrcHFxoeoFzUxUVBR+/PFHeHt7w8PDQyYDUDxhzYJshBBCiJzRkrx3V15ejo0bN4pnpWWxNP7+/fsNnjcwMGDeJlEMpqam6NChA4D/mxUFQIMpCoTP5+PUqVOIjY1FWloahg4dWqt2PJHm6uqKuLg4rrtB5MTd3R1ZWVn44osv0K1bt1rnWeUFoRlqQgghnKvrJpDH4+Gvv/4CAGRlZcm5R4pNclY6KSkJWlpaMmmHAubmKzU1lesukDdQU1ODvb097O3tUVhYiISEBK67RIhC6dSpEzp37oyCggIUFBTUOs8qoKYZakIIIQrn0aNH8Pf3x7Nnz7Bx40ZxBmtSzcjICGpqatDX15davkazh4Sl58+fo6qqCnp6egCA9PR0GBoaip8TbsTGxqJHjx7o06cPACAkJARdu3bF+PHjOe6ZYhJVQgAALy8v7N69WyqhI6uqCKT5ooCaEEKIQjl06BBCQkIwY8YMfPXVV5RVuA60FJvIWm5uLry8vLBhwwZ89tlnAIDNmzfj8OHD2L17t7j+OZGvffv2ITExEUFBQfjkk08AVG+Z2bhxI8aPH4+pU6dy3EPFY2trW6sqgggNQDZtoaGhDZ7/5ptvmLRDATUhhBCFUFBQgBUrVtCs9FvIysoSz07VlJCQgHHjxsm5R6SpmTFjBmbPng0LCwup42fPnkVERAT27t3LTceauXHjxmH//v21kg8WFRXB09MTiYmJHPWMEMUjr4Ca9lATQgjhnOSs9KxZs6RK9pDaAgICxIl1Jk+ejJiYGPG5vXv3UkBNGq2kpKRWMA0ANjY2CA4O5qBHBKguZ1ZXJn89PT363KxHzc9I0nywCpjfhAJqQgghnBPVmt68eTO2bNkiPi7aE5yXl8dRzxST5OKy169f13uOkPfF5/MhEAhqBWkCgQCVlZUc9YqoqqqisLAQbdu2lTr+9OlTVFVVcdQrxVbzM5I0H6La0/UJDAxk0g4F1IQQQjiXn5/PdReUimQispo1NWVRY5M0PwMHDkRoaCjmzZsndTwsLAympqYc9Yq4u7tj1qxZWLp0KUxMTKChoYHs7GwEBQVhypQpXHdPIT1//hzx8fH1nmeV6ZkonlOnTkFFRQWjR49Gnz59ZDbgTAE1IYQQzh0/fhwjRowAUH3zo6OjIz63e/duzJo1i6uuEdIsLVq0CF5eXoiPj4eRkRE0NDSQm5sLPT097Ny5k+vuNVsuLi54/fo1li9fjkePHgEAOnfujC+++IIC6nqUl5fj0qVL9Z6ngLrpOn/+PNLS0pCcnIyoqChYW1vD0dGReVJFSkpGCCGEc66uruI9wZKP63pOAAsLC9ja2gIATp48KX4set7QzSMhb0soFOLixYvIy8uDiooKTE1NMWDAAK67Rf6/4uJiqKioSA1AktroO4QAQGVlJc6fP49jx47h1q1b+OyzzzB37lwm16YZakIIIZyTHNutOc5L4761+fn5iR8PGjRI6lzN54S8Lx6PB0tLS1haWnLdFVKHNm3acN0FpUDfIQQAWrRogS5duqBr167Izc3FpUuXKKAmhBDSNNGe4Dfr3r17vWWzCCGE/J9NmzZx3QXCoRs3biAlJQW///47WrdujdGjRyMiIgL6+vrM2qD8+oQQQjhHQfO7CQgIED/euHEjhz0hhBDF1rNnT1y+fBmenp4YMGAABg4ciJkzZyIjI4PrrhEZc3BwgJeXF0pLS7F27Vp8//33sLOzA5/Px4MHD5i1QzPUhBBCOHf79m1Mnz691mOhUIg7d+5w2TWFJLmEkfZLE9K83Lx5E4cOHcKtW7egoaEBQ0NDTJgwAR07duS6awopLS0NS5cuhY+PD/z9/VFZWYnMzEwsXLgQwcHBddZbJ03D69evwePx8Mcff+CPP/4Aj8cTf3/yeDycOHGCSTsUUBNCCOFceHg4111QWrQ/kJDmIy0tDQsWLICjoyOGDh0KHo+H69evY8KECdiyZQvlUKjDjh07sGvXLhgbG4uPmZiYoG/fvggMDMT+/fs57B2RpZMnT8qlHQqoCSGEcG7QoEEoKyuDuro6WrRoIT5eUVGBn376iW4Sa2ioDjUhpOnatm0bIiIiatUCd3Nzw8aNG3HgwAGOeqa4SktLpYJpEVNTUzx//pyDHhF5uXz5coPnBw4cyKQdCqgJIYRwLjo6GuvXr4empiZ++ukn9O7dGykpKQgKCoKWlha+/vprrruoUPLy8sQ3iEKhUOoxj8dDXl4el90jhMhIaWlprWAaAPr06YOXL19y0CPFV15eDj6fDzU16bCHz+eDz+dz1CsiD9u2bav3HI/HQ1RUFJN2KKAmhBDCuT179uDQoUO4d+8edu3ahdatW+PkyZOYO3cuJk6cyHX3FE5+fj7XXSCEcKBmUEjezNraGsHBwVLlBquqqhAYGIhhw4Zx1zEic/v27av3XFVVFbN26F1JCCGEc61atYKRkRGMjIywcuVKWFpaIjU1Fdra2lx3TSFt2bIFCxYsAFA9+6KpqclthwghclFWVoaMjIw6cyeUl5dz0CPF5+vrC29vb9jb28PU1BRVVVXIycmBoaEhQkNDue4ekaFXr14hPj4eurq6GD16tPj46dOn8f333+PIkSNM2qGAmhBCCOdUVVXFj3V0dLBp0yapvdRE2unTp8UB9bRp0xAXF8dthwghctGhQwds3bq1znMs6+o2JZqamoiKikJ6ejqys7PB4/Ewffp0DBgwgOuuERlbtmwZHjx4gBcvXqCwsBCjR4/G8uXLceXKFcyaNYtZOxRQE0II4ZxkYi1NTU0Kpt9AcnaKsnwT0nw0tISVNGzQoEGU4LKZyc7Oxu+//47nz5/Dy8sLERERsLa2xh9//AE9PT1m7VBATQghhHP11aEWYZU4pKmgLN+ENE+S2z3Onz+PIUOGiM/Nnz+/3tlrQpqj1q1bQ01NDW3btsWjR48QEBCAkSNHMm+HAmpCCCGcozrU7+bZs2eIj4+HUCgUP5bk4uLCSb8IIbIlud0jODhYKqC+c+cOR70iRDFJDji3bdtWJsE0QAE1IYQQBdC1a1d06NChznNpaWly7o3iGzx4MC5dulTrsQgF1IQ0TQ1t96DVKoRIq6ysxMOHDyEQCCAQCPDw4UOp903Hjh2ZtEMBNSGEEM55e3uLE2vNnTsX27dvF5/btGkTJd2qITAwkOsuEEI4RgE0IQ0rLy+Hu7u7OIieNm2a+ByPx8OJEyeYtEMBNSGEEM5JjhjfvXu33nPk/1y+fBlhYWHirLWmpqaYM2cOZa4lpAmjIJqQt3fy5Em5tEMBNSGEEM41lGSLbiBrS0tLw9KlS+Hj44MVK1agsrISmZmZWLhwIYKDg2FhYcF1FwkhMpCXlwdjY2MA1YONko/ps5KQ2tLS0qCvr4/u3bsDqM6Ub2hoCEtLS2ZtUEBNCCGEKJkdO3Zg165d4ptpADAxMUHfvn0RGBiI/fv3c9g7Qois5Ofnc90FQpRGcnIyNm/ejM2bN4uPtW3bFqtWrcKSJUswatQoJu1QQE0IIYRzT548QWhoaK3HoudEWmlpqVQwLWJqaornz59z0CNCCNe8vLywa9currtBiMLYs2cPfvnlF6mkp46OjujTpw/mzZvHLKBWYXIVQgghpBGmTJlS5+O6npPqRCt8Pr/WcT6fX+dxQkjTl5GRwXUXCFEoQqGwzgoinTp1gkAgYNYOzVATQgjh3MSJE+stm0Vqs7a2RnBwMPz8/MTHqqqqEBgYiGHDhnHXMUIIIURBCIVClJWVQUtLS+p4aWkpKisrmbVDM9SEEEI45+3tLX4cGRnJYU+Ug6+vL3Jzc2Fvb4+FCxdi3rx5sLe3x927d7Fo0SKuu0cIIYRwbty4cVi4cKFU9ZBHjx7B19cXDg4OzNqhGWpCCCGckyyNlZSUhC+++ILD3ig+TU1NREVFIT09XVw2a/r06VQyi5AmztbWts5s3kKhEC9fvuSgR4QorpkzZ6K4uBhOTk5o0aIF1NXV8fLlS7i7u2POnDnM2uEJqcAnIYQQjrm6uiIuLg4A4OLigvj4eG47RAghCuj+/fv1nhMIBOjcubMce0OIcigvL8etW7egoqKC7t27Q0NDg+n1ack3IYQQhUK1VAkhpG4GBga1/lNTU0NcXBw8PDy47h4hCklTUxOmpqYwMTHBvHnzmF+flnwTQgjh3I0bN2BnZwcAKCgoED8WCoXg8Xg4ceIEl90jhBCFc/bsWRw8eBBnzpxB//79ERAQwHWXCFF4jx8/Zn5NCqgJIYRwLjU1lesuEEKIwissLMShQ4fw66+/Qk1NDaNHj8a1a9cQFRXFddcIUQqy2O1MS74JIYRwzsDAAK9fv4aamprUUsaWLVsiPDyc6+4RQohCGDp0KPLz87F9+3akpqZi4cKFUFOj+TFC3tauXbuYX5PegYQQQji3fft2cbmsHTt2wMrKCnv27EFYWBjMzc057h0hhCiGZcuWIS4uDnPnzoWjoyPGjBnDdZcIUVjLly9v8HxgYCCTdijLNyGEEM7Z2dnh4MGDePz4MbZt2waBQICCggIsXboUNjY2XHePEEIUyvXr1xEbG4ukpCS8ePECCxcuxPjx46Grq8t11whRGKLqIZLu3LmDiIgI9O3bF7/88guTdiigJoQQwjlnZ2ckJiYCAAYPHgwXFxcsWbIEqqqqHPeMEEIUF5/Px6lTpxAbG4v09HRcvXqV6y4RorCioqKwc+dOeHt7Y/r06cyqitCSb0IIIZxTUfm/lB5t2rSBn58fh70hhBDFJKp8IKKmpgZ7e3vY29vj8uXLHPaMEMV19+5d8fLv6OhodO3alen1KSkZIYQQzkneILZs2ZLDnhBCiOJyc3MTP163bp3UuQ0bNsi7O4QovKioKEyePBkjR47Evn37mAfTAM1QE0IIUQBUh5oQQt5McqdmzeXdtIuTEGnu7u7IysrCF198gdatWyMhIUHqvIuLC5N2KKAmhBDCOapDTQghbya5mqdmAM1qPyghTUXnzp3RuXNnFBQUoKCgoNZ5CqgJIYQ0GYWFhejTp0+d5xISEmBgYCDnHhFCiGKjAJqQhrEqi/UmtIeaEEII5wICAsSPJ0+eLHVu7969cu4NIYQopmfPniE+Ph5xcXHix6Lnz58/57p7hCicy5cvY+bMmRgwYAAGDhyImTNnIiMjg2kbNENNCCGEc5JLF1+/fl3vOUIIac4GDx6MS5cu1XoMABYWFlx1ixCFlJaWhqVLl8LHxwcrVqxAZWUlMjMzsXDhQgQHBzN7z1BATQghhHOSSxdrLmOkZY2EEFJNXktYCWkKduzYgV27dsHY2Fh8zMTEBH379kVgYCD279/PpB1a8k0IIYQQQoiS2LZtG9LS0sTPly1bhm3btnHYI0IUU2lpqVQwLWJqasp0iwTNUBNCCOHcgwcPsHz58lqPRc8JIYQAW7duRX5+vlSuCR8fH2zcuBGhoaH45ptvOOwdIYqlvLwcfD4famrSIS+fzwefz2fWDk9Im9MIIYRwLC4ursHzrq6ucuoJIYQoLicnJ8TGxkJdXV3qeFlZGSZPnowjR45w1DNCFM/atWuhrq4OPz8/8bGqqips2LABLVq0kDreGDRDTQghRCFQ0EwIIQ1TVVWtFUwDgJaWVq1ZOEKaO19fX3h7e8Pe3h6mpqaoqqpCTk4ODA0NERoayqwdeucRQgjhXFRUFAXUhBDyBq1atcJ///2HLl26SB2/c+cOVFQoNRIhkjQ1NREVFYX09HRkZ2eDx+Nh+vTpGDBgANN2KKAmhBBCCCFECXz99df44osv4OPjAxMTE6irqyMnJwc7duzAggULuO4eIQpFlIOlU6dO6NSpU63jHTt2ZNIO7aEmhBDCOVNTU3To0KHWcaFQCB6PhxMnTnDQK0IIUTxnzpxBeHg4cnNzoaKiAjMzM3z55ZewsbHhumuEKBRbW1vweDxIhrs8Hg9PnjxBZWUl8vLymLRDATUhhBDOjRkzBrt27ar3vIGBgRx7QwghhJCmpqysDEFBQTh37hzWrVuHIUOGMLkuLfkmhBDCuRYtWlDQTAghbyBZUrAugYGBcuoJIcolLS0NK1euxJAhQ5CYmAhtbW1m16aAmhBCCOf69+/PdRcIIUThDRo0qNaxO3fuICIiAn379uWgR4QotvLycmzcuJH5rLQkWvJNCCGEc6IEIfVhlTiEEEKakqioKOzcuRPe3t6YPn06eDwe110iRGFIzkovW7YMWlpaMmmHAmpCCCGck1fiEEIIaQru3r0rXv793XffoWvXrhz3iBDFY2RkBDU1Nejr60sNNrFOeEoBNSGEEIUjq8QhhBCi7KKiovDjjz/C29sbHh4eNCtNSD3u37/f4HlWuVsooCaEEKJQJJdoLV26lGniEEIIUWbu7u7IysrCF198gW7dutU67+LiIvc+EdLcUVIyQgghCkEeiUMIIUSZde7cGZ07d0ZBQQEKCgpqnaeAmhD5oxlqQgghnJNX4hBCCCGEEJYooCaEEMI5eSUOIYQQZXf58mWEhYUhOzsbPB4PpqammDNnDgYMGMB11whpliigJoQQwjl5JQ4hhBBllpaWhqVLl8LHxwcDBw5EZWUlMjMz8eOPPyI4OBgWFhZcd5GQZocCakIIIYQQQpSAu7s7/P39YWxsLHU8JycHgYGB2L9/P0c9I6T5oqRkhBBCOGdkZFRn6RfRkm+qQ00IIUBpaWmtYBoATE1N8fz5cw56RAihgJoQQgjn8vPzue4CIYQovPLycvD5fKipSd/C8/l88Pl8jnpFSPOmwnUHCCGEEEIIIW9mbW2N4OBgqWNVVVUIDAzEsGHDuOkUIc0c7aEmhBBCCCFECZSXl8Pb2xsPHz6EqakpqqqqkJOTA0NDQ4SGhkJdXZ3rLhLS7FBATQghhBBCiBJJT08Xl83q06cPlcwihEMUUBNCCCGEEKIknj9/jqqqKujp6QGoDq4NDQ3Fzwkh8kV7qAkhhBBCCFECubm5GDNmDHJycsTHzp8/j3HjxlFyR0I4QjPUhBBCCCGEKIEZM2Zg9uzZsLCwkDp+9uxZREREYO/evdx0jJBmjGaoCSGEEEIIUQIlJSW1gmkAsLGxQXFxMQc9IoRQQE0IIYQQQogS4PP5EAgEtY4LBAJUVlZy0CNCCAXUhBBCCCGEKIGBAwciNDS01vGwsDCYmppy0CNCCO2hJoQQQgghRAmUlpbCy8sLjx49gpGRETQ0NJCbmws9PT3s3LkTurq6XHeRkGaHAmpCCCGEEEKUhFAoxMWLF5GXlwcVFRWYmppSHWpCOEQBNSGEEEIIIYQQ8h5oDzUhhBBCCCGEEPIeKKAmhBBCCCGEEELegxrXHSCEEEIUyb1792BnZ1fv+RYtWkBbWxvdunXDsGHD4O7uDm1t7Xdq4/Dhw1i+fDk6dOiAM2fONLbLSs3Pzw9xcXHv/HPffPMN5s6dK4MeEUIIIW+PAmpCCCGkHj179qwVLFdWVqKoqAiZmZnIzMxETEwM9u7di65du3LUS+XWrVs39O/fv9bxf/75B6WlpWjbtm2d/7YfffSRPLpHCCGENIiSkhFCCCESJGeoo6KiYGFhUef/d+nSJcyePRulpaUwNzdHdHT0W7fx4sULPH78GC1atECXLl2Y9Lup8fDwQHp6OlxdXbFx40auu0MIIYTUifZQE0IIIe/BwsICixYtAgBkZmYiJyfnrX/2gw8+QPfu3SmYJoQQQpQcBdSEEELIe7K3txc//vvvvznsCSGEEEK4QAE1IYQQ8p4++OAD8eOysjLxYw8PD/Tq1QunT5/Gjh07YGVlhb59+2Ls2LG4efMmDh8+jF69euGzzz6Tup7o5y5cuICsrCz4+PjAwsIC/fr1g6urK+Lj48X/72+//QY3Nzf069cPn376Kb744gv89ddfdfazpKQEu3btwrRp02BhYYHevXtjwIABcHNzw/bt2/H8+fNaP9OrVy/06tULT58+ha+vL8zNzfHpp59i+vTpWLRoEXr16gVvb+96/20SEhLQq1cvODo6vuW/5ruZPHkyevXqhfXr19f7/4SFhaFXr16YNWsWgOpl+r169cK4ceNQUVGBLVu2wM7ODmZmZrC1tcXKlStx586deq/39OlTbNq0CY6Ojujbty/Mzc0xfvx4REZG4vXr18x/R0IIIYqPAmpCCCHkPUkGXx9++GGt8z/++CO2bdsGLS0tfPjhhygtLUW3bt3eeN2UlBR8/vnnuHjxIjp27AgNDQ3k5uZi2bJlOHDgAHx9fbFy5Uo8evQIH3/8MV6/fo3z58/Dw8MD+fn5Ute6ffs2nJ2d8cMPP+Cvv/6Cnp4eevXqBVVVVVy7dg2hoaGYPHmy1ICApLlz5+LIkSPo3LkzWrVqhfbt22P8+PEAgHPnzqGoqKjOn0tISAAAuLq6vvH3fR+iPhw9ehR8Pv+d+sDn8+Hl5YWdO3fi9evX6NGjBwoLC8WDFBcvXqx1rStXrmDMmDGIiIjAf//9h86dO6Njx464du0agoKCMGnSJDx58oTxb0kIIUTRUUBNCCGEvKeffvoJQHUpLSsrq1rnr169Cl9fX/zxxx9ITU3F4cOHoaqq+sbrxsTEwM7ODmfOnEFcXBzOnDkDa2trAMC6devw+++/Y9OmTbhw4QLi4uKQmpqKjz76CBUVFfj555+lrrVq1So8fPgQ/fr1w6lTp3Ds2DEcPnwYFy9eRFBQEFRUVPC///1PavZbUk5ODvbt24fExEScOXMGq1atgqWlJQwMDFBZWYnk5ORaP1NQUIC0tDSoqqpi3Lhxb/x934ejoyNatWqFoqIinD17ttb5zMxM3L59Gzo6OhgxYoTUuX///RcXL17E8uXLcebMGRw+fBhnzpyBnZ0dSktLsWjRIrx4pemSOQAACBpJREFU8ULq95k9ezaePXuGSZMm4cKFCzhy5AiOHj2K33//HX379kV+fj4WLFggk9+VEEKI4qKAmhBCCHkHr169Qm5uLgICAsRBqKenJ9q1a1fr/zUwMMBXX30lfq6np/dWbejq6mLjxo3iJeUaGhqYOXMmAEAgEOCrr76SClQNDAwwYcIEAMC1a9fExwsLC3Hjxg0A1YG4vr6++ByPx4OLiwsGDRoEALh+/XqdfXFwcMDAgQMBACoqKtDV1YWKigpcXFwA/N8ssKSEhAQIBALY2NhItcmStrY2Ro0aVW8fRLWtx44dC3V19VrnZ86cCU9PT6ioVN8K6ejoYPPmzejUqRMKCwtx8OBB8f8bERGBZ8+ewdbWFuvWrUPr1q3F57p06YKwsDBoa2sjIyMDp0+fZvp7EkIIUWwUUBNCCCH1mD59ungvsei/vn37wtXVVVwma+LEiZg/f36dP29ubg4ej/fO7VpYWEBTU1PqmIGBgfjx0KFDa/2MKHAtLS0VH2vbti0uXryIv//+Gz179qz1M1VVVeI6269evaqzL59++mmdx93c3MDj8ZCVlYVbt25JnRMNNLi5udX5s6yIln2fPHlSaka5oqICx44da7APM2bMqHVMQ0NDvDz8xIkT4uPHjx8HADg7O9d5rXbt2mHIkCEAgFOnTr3rr0EIIUSJqXHdAUIIIURR9ezZUxxwAtWzuhoaGtDV1UWvXr0wYsQIGBoa1vvz7du3f69269qP3aJFC/Hjuma61dTq/0pv2bIlHj58iL///hv//fcf7t69i5s3byIvLw/l5eUAqme+61Lf79CpUydYWFjg4sWLSEhIwMKFCwEAWVlZuHnzJnR1dTF8+PD6f0kGBg0ahK5du+LOnTtISUnBxIkTAVQHwyUlJejZsydMTU1r/Zy+vn6d/8YAYGRkBKB67zlQnWzu/v37AKqTnEVFRdX5c6L/p+bgAiGEkKaNAmpCCCGkHitXroSFhcV7/7yGhsZ7/VyrVq0aPP8us963bt3Cpk2bcPr0aamgWVtbGwMGDMDjx49rJTKT1LJly3rPjR8/HhcvXkRSUhIWLFgAHo8nnp12cnKqc6k1a66urtiyZQsSEhLEAbWoD6IZ7Jp0dXXrvZ5oZYBoxltyxv+ff/55Y38kZ8oJIYQ0fRRQE0IIIU1UYWEh3N3dUVhYiI4dO2LSpEkwMTHBJ598gk6dOoHH42Hx4sUNBtQNGTVqFNatW4f79+/jypUr6NevH44ePQqg/mCWNTc3N2zbtg0ZGRl48OABWrZsiXPnzqFFixb1LtEWzcrXRRQQi1YBSA5uJCUl1bl0nhBCSPNFATUhhBDSRMXGxqKwsBC6urqIjY2tc6l4QUHBe19fQ0MDjo6OiI6Oxh9//IHKyko8e/YMxsbGMDY2bkzX31qHDh0wZMgQnD17FsePH4empib4fD5GjBhRbxK4hw8forS0VGo5v0heXh4AiJfyt27dGu3atcPTp0/x77//1htQX79+HQKBAB07doSOjg6j344QQoiio6RkhBBCSBN17949AEDHjh3rDC7//fdf/PXXXwCqE5S9D9FM9B9//CFO5CXrZGSN7UNVVZU4C7ikly9fijOGjx49Wnx82LBhAIBffvmlzr3mL168wIwZM+Di4lKrbBkhhJCmjQJqQgghpIn65JNPAAD5+flITU0VHxcKhThz5gy++uorVFZWAqgOJt9Hnz590KtXL9y/fx+xsbFo0aIFnJycGt/5d2BnZ4c2bdrgypUrOH/+PNq1a1dnJnRJP/zwA/744w/x86KiIsybNw8PHjzAxx9/LBWQe3l5QVNTE1euXMGSJUtQVFQkPnf//n14eXmhuLgYH3zwAaZNm8b+FySEEKKwaMk3IYQQ0kRNmDABBw4cwJ07dzBv3jwYGBigTZs2ePjwIQoLC9GiRQsMGjQI6enpjVr67ebmhsDAQJSXl2PUqFFo06YNw9/izdTV1eHk5ISoqChUVVVh2rRpDWY9B4DOnTvjm2++gYGBAXR1dXHjxg1UVFSgY8eO2LZtm1RCta5du2LLli1YuHAhjhw5gtTUVBgaGqKyshK3b98Gn8+HpqYmdu3ahbZt28r61yWEEKJAaIaaEEIIaaK0tbVx6NAheHl5oUePHigqKsKNGzegra2N8ePHIzY2Fhs2bABQPYv94MGD92rH2dkZqqqqAOS/3FtEst236cO+ffswc+ZMVFVV4d9//4WBgQF8fHxw+PDhOvdJDx06FEePHoWnpye6dOmC//3vf7hz5w4MDAwwdepUJCYmon///kx/J0IIIYqPJxQKhVx3ghBCCCHK6/r163B2dkb79u1x+vRpcXAtTydPnoSPjw/MzMxw6NChOv+fS5cuYfr06QCAa9euvXEWmxBCCHkTmqEmhBBCSKP89ttvAKqTg3ERTAPAr7/+CgCYNGkSJ+0TQghpnmholhBCCCHvLDc3Fzo6Ovjzzz9x8OBBqKurY+rUqXJrv6qqCvn5+dDR0UFcXBxOnTqFtm3b1lt7mhBCCJEFCqgJIYQQ8s4WLlyI27dvSz3v0KGD3NpXUVHBlClTUFFRIT62fPlytGzZUm59IIQQQiigJoQQQsg7GzRoEB4/fozWrVtj2rRp8PLykmv7PB4PFhYWyMjIgL6+Pry8vORerosQQgihpGSEEEIIIYQQQsh7oKRkhBBCCCGEEELIe6CAmhBCCCGEEEIIeQ8UUBNCCCGEEEIIIe+BAmpCCCGEEEIIIeQ9UEBNCCGEEEIIIYS8h/8HjkrbgprkHC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" y="193874"/>
            <a:ext cx="12169352" cy="579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49895" r="56869" b="36765"/>
          <a:stretch/>
        </p:blipFill>
        <p:spPr bwMode="auto">
          <a:xfrm>
            <a:off x="6551018" y="711052"/>
            <a:ext cx="5809249" cy="2471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y using this syntax…"/>
          <p:cNvSpPr txBox="1">
            <a:spLocks/>
          </p:cNvSpPr>
          <p:nvPr/>
        </p:nvSpPr>
        <p:spPr>
          <a:xfrm>
            <a:off x="481460" y="711052"/>
            <a:ext cx="6036940" cy="24719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1pPr>
            <a:lvl2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2pPr>
            <a:lvl3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3pPr>
            <a:lvl4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4pPr>
            <a:lvl5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5pPr>
            <a:lvl6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6pPr>
            <a:lvl7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7pPr>
            <a:lvl8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8pPr>
            <a:lvl9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9pPr>
          </a:lstStyle>
          <a:p>
            <a:pPr defTabSz="438150">
              <a:spcBef>
                <a:spcPts val="1200"/>
              </a:spcBef>
              <a:defRPr sz="4200"/>
            </a:pPr>
            <a:r>
              <a:rPr lang="en-US" sz="3600" dirty="0" smtClean="0">
                <a:solidFill>
                  <a:schemeClr val="bg1"/>
                </a:solidFill>
              </a:rPr>
              <a:t>By using this syntax</a:t>
            </a:r>
          </a:p>
          <a:p>
            <a:pPr defTabSz="438150">
              <a:spcBef>
                <a:spcPts val="1200"/>
              </a:spcBef>
              <a:defRPr sz="4200"/>
            </a:pPr>
            <a:r>
              <a:rPr lang="en-US" sz="3600" dirty="0" smtClean="0">
                <a:solidFill>
                  <a:schemeClr val="bg1"/>
                </a:solidFill>
              </a:rPr>
              <a:t>We determined the most common  Crime Location</a:t>
            </a:r>
          </a:p>
          <a:p>
            <a:pPr defTabSz="438150">
              <a:spcBef>
                <a:spcPts val="1200"/>
              </a:spcBef>
              <a:defRPr sz="4200"/>
            </a:pPr>
            <a:r>
              <a:rPr lang="en-US" sz="2000" b="1" dirty="0" err="1">
                <a:solidFill>
                  <a:schemeClr val="bg1"/>
                </a:solidFill>
              </a:rPr>
              <a:t>df</a:t>
            </a:r>
            <a:r>
              <a:rPr lang="en-US" sz="2000" b="1" dirty="0" smtClean="0">
                <a:solidFill>
                  <a:schemeClr val="bg1"/>
                </a:solidFill>
              </a:rPr>
              <a:t>[‘Location Description'].</a:t>
            </a:r>
            <a:r>
              <a:rPr lang="en-US" sz="2000" b="1" dirty="0">
                <a:solidFill>
                  <a:schemeClr val="bg1"/>
                </a:solidFill>
              </a:rPr>
              <a:t>value_counts()</a:t>
            </a:r>
          </a:p>
          <a:p>
            <a:pPr defTabSz="438150">
              <a:spcBef>
                <a:spcPts val="1200"/>
              </a:spcBef>
              <a:defRPr sz="4200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"/>
          <p:cNvSpPr/>
          <p:nvPr/>
        </p:nvSpPr>
        <p:spPr>
          <a:xfrm>
            <a:off x="6518400" y="977255"/>
            <a:ext cx="5456608" cy="310258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4" y="3724672"/>
            <a:ext cx="1202533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760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529" y="6153329"/>
            <a:ext cx="12025336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From the above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 top Location for crime in Chicago are: Street, Residence, Apartment, and Sidewalk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 Major crimes that happen on the </a:t>
            </a:r>
            <a:r>
              <a:rPr lang="en-US" dirty="0" smtClean="0"/>
              <a:t>street are: </a:t>
            </a:r>
            <a:r>
              <a:rPr lang="en-US" dirty="0"/>
              <a:t>Theft, Criminal Damage, Motor Vehicle Theft, and Narcotics</a:t>
            </a:r>
          </a:p>
          <a:p>
            <a:pPr algn="l"/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I will examine the type of crimes that happens in these common location of most of these crimes to have better insights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9" y="412304"/>
            <a:ext cx="12025336" cy="574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4134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1198</Words>
  <Application>Microsoft Office PowerPoint</Application>
  <PresentationFormat>Custom</PresentationFormat>
  <Paragraphs>116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New_Template4</vt:lpstr>
      <vt:lpstr>Chicago Crime Dataset Insights</vt:lpstr>
      <vt:lpstr>Data Analyst</vt:lpstr>
      <vt:lpstr>Import Packages</vt:lpstr>
      <vt:lpstr>Approach</vt:lpstr>
      <vt:lpstr>Data Cleaning Process</vt:lpstr>
      <vt:lpstr>By using this syntax We determined the most committed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Advice for the Police of Chicago</vt:lpstr>
      <vt:lpstr>Continue…..</vt:lpstr>
      <vt:lpstr>Continue…</vt:lpstr>
      <vt:lpstr>Thank You! 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rate</dc:title>
  <dc:creator>KABIR</dc:creator>
  <cp:lastModifiedBy>USER</cp:lastModifiedBy>
  <cp:revision>33</cp:revision>
  <dcterms:modified xsi:type="dcterms:W3CDTF">2022-11-07T10:27:46Z</dcterms:modified>
</cp:coreProperties>
</file>