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8" r:id="rId15"/>
    <p:sldId id="269" r:id="rId16"/>
  </p:sldIdLst>
  <p:sldSz cx="9144000" cy="5143500"/>
  <p:notesSz cx="6858000" cy="9144000"/>
  <p:embeddedFontLs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f859c67b9e_0_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859c67b9e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f859c67b9e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859c67b9e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fcaeca1561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fcaeca1561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f859c67b9e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859c67b9e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f859c67b9e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859c67b9e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fcaeca1561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caeca1561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f859c67b9e_0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859c67b9e_0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f859c67b9e_0_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859c67b9e_0_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fcaeca1561_0_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caeca1561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fcaeca1561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caeca1561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fcaeca1561_0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caeca1561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fcaeca1561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caeca1561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fcaeca1561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caeca1561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APNA.CO</a:t>
            </a:r>
            <a:endParaRPr lang="en-GB"/>
          </a:p>
        </p:txBody>
      </p:sp>
      <p:sp>
        <p:nvSpPr>
          <p:cNvPr id="55" name="Google Shape;55;p1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lnSpc>
                <a:spcPct val="100000"/>
              </a:lnSpc>
              <a:spcBef>
                <a:spcPts val="0"/>
              </a:spcBef>
              <a:spcAft>
                <a:spcPts val="0"/>
              </a:spcAft>
              <a:buSzPts val="2400"/>
              <a:buChar char="-"/>
            </a:pPr>
            <a:r>
              <a:rPr lang="en-GB" sz="2400"/>
              <a:t>LinkedIn for the blue-collar workers.</a:t>
            </a:r>
            <a:endParaRPr sz="2400"/>
          </a:p>
          <a:p>
            <a:pPr marL="457200" lvl="0" indent="-381000" algn="l" rtl="0">
              <a:lnSpc>
                <a:spcPct val="100000"/>
              </a:lnSpc>
              <a:spcBef>
                <a:spcPts val="0"/>
              </a:spcBef>
              <a:spcAft>
                <a:spcPts val="0"/>
              </a:spcAft>
              <a:buSzPts val="2400"/>
              <a:buChar char="-"/>
            </a:pPr>
            <a:r>
              <a:rPr lang="en-GB" sz="2400"/>
              <a:t>The youngest startup to enter the unicorn club.</a:t>
            </a:r>
            <a:br>
              <a:rPr lang="en-GB" sz="2400"/>
            </a:br>
            <a:r>
              <a:rPr lang="en-GB" sz="2400"/>
              <a:t>(valuation &gt;= 1 Billion USD).</a:t>
            </a:r>
            <a:endParaRPr sz="2400"/>
          </a:p>
          <a:p>
            <a:pPr marL="457200" lvl="0" indent="-381000" algn="l" rtl="0">
              <a:lnSpc>
                <a:spcPct val="100000"/>
              </a:lnSpc>
              <a:spcBef>
                <a:spcPts val="0"/>
              </a:spcBef>
              <a:spcAft>
                <a:spcPts val="0"/>
              </a:spcAft>
              <a:buSzPts val="2400"/>
              <a:buChar char="-"/>
            </a:pPr>
            <a:r>
              <a:rPr lang="en-GB" sz="2400"/>
              <a:t>Raised $100 million in Series C funding, and has the current valuation of $1.1 billion.</a:t>
            </a:r>
            <a:endParaRPr sz="2400"/>
          </a:p>
          <a:p>
            <a:pPr marL="457200" lvl="0" indent="-381000" algn="l" rtl="0">
              <a:lnSpc>
                <a:spcPct val="100000"/>
              </a:lnSpc>
              <a:spcBef>
                <a:spcPts val="0"/>
              </a:spcBef>
              <a:spcAft>
                <a:spcPts val="0"/>
              </a:spcAft>
              <a:buSzPts val="2400"/>
              <a:buChar char="-"/>
            </a:pPr>
            <a:r>
              <a:rPr lang="en-GB" sz="2400"/>
              <a:t>It was started by Nirmit Parikh in 2019.</a:t>
            </a:r>
            <a:endParaRPr sz="2400"/>
          </a:p>
          <a:p>
            <a:pPr marL="457200" lvl="0" indent="-381000" algn="l" rtl="0">
              <a:lnSpc>
                <a:spcPct val="100000"/>
              </a:lnSpc>
              <a:spcBef>
                <a:spcPts val="0"/>
              </a:spcBef>
              <a:spcAft>
                <a:spcPts val="0"/>
              </a:spcAft>
              <a:buSzPts val="2400"/>
              <a:buChar char="-"/>
            </a:pPr>
            <a:r>
              <a:rPr lang="en-GB" sz="2400"/>
              <a:t>The jobs platform claims to have facilitated over 100 million interviews over the past 15 months.</a:t>
            </a:r>
            <a:endParaRPr lang="en-GB"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Upskilling </a:t>
            </a:r>
            <a:endParaRPr lang="en-GB"/>
          </a:p>
        </p:txBody>
      </p:sp>
      <p:sp>
        <p:nvSpPr>
          <p:cNvPr id="110" name="Google Shape;110;p22"/>
          <p:cNvSpPr txBox="1"/>
          <p:nvPr>
            <p:ph type="body" idx="1"/>
          </p:nvPr>
        </p:nvSpPr>
        <p:spPr>
          <a:xfrm>
            <a:off x="-196000" y="101772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Font typeface="Georgia" panose="02040502050405090303"/>
              <a:buAutoNum type="arabicPeriod"/>
            </a:pPr>
            <a:r>
              <a:rPr lang="en-GB" sz="2100">
                <a:solidFill>
                  <a:schemeClr val="dk1"/>
                </a:solidFill>
                <a:highlight>
                  <a:srgbClr val="FFFFFF"/>
                </a:highlight>
                <a:latin typeface="Georgia" panose="02040502050405090303"/>
                <a:ea typeface="Georgia" panose="02040502050405090303"/>
                <a:cs typeface="Georgia" panose="02040502050405090303"/>
                <a:sym typeface="Georgia" panose="02040502050405090303"/>
              </a:rPr>
              <a:t>The company is piloting training courses that include spoken English and micro-skills like using excel-sheets.</a:t>
            </a:r>
            <a:endParaRPr sz="2100">
              <a:solidFill>
                <a:schemeClr val="dk1"/>
              </a:solidFill>
              <a:highlight>
                <a:srgbClr val="FFFFFF"/>
              </a:highlight>
              <a:latin typeface="Georgia" panose="02040502050405090303"/>
              <a:ea typeface="Georgia" panose="02040502050405090303"/>
              <a:cs typeface="Georgia" panose="02040502050405090303"/>
              <a:sym typeface="Georgia" panose="02040502050405090303"/>
            </a:endParaRPr>
          </a:p>
          <a:p>
            <a:pPr marL="457200" lvl="0" indent="-361950" algn="l" rtl="0">
              <a:spcBef>
                <a:spcPts val="0"/>
              </a:spcBef>
              <a:spcAft>
                <a:spcPts val="0"/>
              </a:spcAft>
              <a:buClr>
                <a:schemeClr val="dk1"/>
              </a:buClr>
              <a:buSzPts val="2100"/>
              <a:buFont typeface="Georgia" panose="02040502050405090303"/>
              <a:buAutoNum type="arabicPeriod"/>
            </a:pPr>
            <a:r>
              <a:rPr lang="en-GB" sz="2100">
                <a:solidFill>
                  <a:schemeClr val="dk1"/>
                </a:solidFill>
                <a:highlight>
                  <a:srgbClr val="FFFFFF"/>
                </a:highlight>
                <a:latin typeface="Georgia" panose="02040502050405090303"/>
                <a:ea typeface="Georgia" panose="02040502050405090303"/>
                <a:cs typeface="Georgia" panose="02040502050405090303"/>
                <a:sym typeface="Georgia" panose="02040502050405090303"/>
              </a:rPr>
              <a:t>It has seen a recent uptick in new job seekers in more advanced fields such as software engineering, graphic design and legal work.</a:t>
            </a:r>
            <a:endParaRPr sz="2100">
              <a:solidFill>
                <a:schemeClr val="dk1"/>
              </a:solidFill>
              <a:highlight>
                <a:srgbClr val="FFFFFF"/>
              </a:highlight>
              <a:latin typeface="Georgia" panose="02040502050405090303"/>
              <a:ea typeface="Georgia" panose="02040502050405090303"/>
              <a:cs typeface="Georgia" panose="02040502050405090303"/>
              <a:sym typeface="Georgia" panose="02040502050405090303"/>
            </a:endParaRPr>
          </a:p>
          <a:p>
            <a:pPr marL="457200" lvl="0" indent="0" algn="l" rtl="0">
              <a:spcBef>
                <a:spcPts val="1200"/>
              </a:spcBef>
              <a:spcAft>
                <a:spcPts val="1200"/>
              </a:spcAft>
              <a:buNone/>
            </a:pPr>
            <a:endParaRPr sz="2100">
              <a:solidFill>
                <a:schemeClr val="dk1"/>
              </a:solidFill>
              <a:highlight>
                <a:srgbClr val="FFFFFF"/>
              </a:highlight>
              <a:latin typeface="Georgia" panose="02040502050405090303"/>
              <a:ea typeface="Georgia" panose="02040502050405090303"/>
              <a:cs typeface="Georgia" panose="02040502050405090303"/>
              <a:sym typeface="Georgia" panose="020405020504050903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Current and future plans.</a:t>
            </a:r>
            <a:endParaRPr lang="en-GB"/>
          </a:p>
        </p:txBody>
      </p:sp>
      <p:sp>
        <p:nvSpPr>
          <p:cNvPr id="116" name="Google Shape;116;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Clr>
                <a:srgbClr val="333333"/>
              </a:buClr>
              <a:buSzPts val="2100"/>
              <a:buChar char="-"/>
            </a:pPr>
            <a:r>
              <a:rPr lang="en-GB" sz="2100">
                <a:solidFill>
                  <a:srgbClr val="333333"/>
                </a:solidFill>
              </a:rPr>
              <a:t>Apna has emerged as one of the fastest growing upskilling platforms — backed by GSV Ventures and Owl Ventures, two high-profile firms known to back edtech startups.</a:t>
            </a:r>
            <a:endParaRPr sz="2100">
              <a:solidFill>
                <a:srgbClr val="333333"/>
              </a:solidFill>
            </a:endParaRPr>
          </a:p>
          <a:p>
            <a:pPr marL="457200" lvl="0" indent="-361950" algn="l" rtl="0">
              <a:spcBef>
                <a:spcPts val="0"/>
              </a:spcBef>
              <a:spcAft>
                <a:spcPts val="0"/>
              </a:spcAft>
              <a:buClr>
                <a:srgbClr val="333333"/>
              </a:buClr>
              <a:buSzPts val="2100"/>
              <a:buChar char="-"/>
            </a:pPr>
            <a:r>
              <a:rPr lang="en-GB" sz="2100">
                <a:solidFill>
                  <a:srgbClr val="333333"/>
                </a:solidFill>
              </a:rPr>
              <a:t>Now the startup, which has started to monetize the platform, is ready to aggressively expand. </a:t>
            </a:r>
            <a:endParaRPr sz="2100">
              <a:solidFill>
                <a:srgbClr val="333333"/>
              </a:solidFill>
            </a:endParaRPr>
          </a:p>
          <a:p>
            <a:pPr marL="457200" lvl="0" indent="-361950" algn="l" rtl="0">
              <a:spcBef>
                <a:spcPts val="0"/>
              </a:spcBef>
              <a:spcAft>
                <a:spcPts val="0"/>
              </a:spcAft>
              <a:buClr>
                <a:srgbClr val="333333"/>
              </a:buClr>
              <a:buSzPts val="2100"/>
              <a:buChar char="-"/>
            </a:pPr>
            <a:r>
              <a:rPr lang="en-GB" sz="2100">
                <a:solidFill>
                  <a:srgbClr val="333333"/>
                </a:solidFill>
              </a:rPr>
              <a:t>Apna plans on continuing to expand to more cities in India and by early next year, Apna will begin its global expansion. </a:t>
            </a:r>
            <a:endParaRPr sz="2100">
              <a:solidFill>
                <a:srgbClr val="333333"/>
              </a:solidFill>
            </a:endParaRPr>
          </a:p>
          <a:p>
            <a:pPr marL="457200" lvl="0" indent="-361950" algn="l" rtl="0">
              <a:spcBef>
                <a:spcPts val="0"/>
              </a:spcBef>
              <a:spcAft>
                <a:spcPts val="0"/>
              </a:spcAft>
              <a:buClr>
                <a:srgbClr val="333333"/>
              </a:buClr>
              <a:buSzPts val="2100"/>
              <a:buChar char="-"/>
            </a:pPr>
            <a:r>
              <a:rPr lang="en-GB" sz="2100">
                <a:solidFill>
                  <a:srgbClr val="333333"/>
                </a:solidFill>
              </a:rPr>
              <a:t>The startup is eyeing expansion in the USA, South East Asia and Middle East and Africa by 2022.</a:t>
            </a:r>
            <a:endParaRPr sz="2100">
              <a:solidFill>
                <a:srgbClr val="33333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28" name="Google Shape;128;p2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34" name="Google Shape;134;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53700" y="453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Nirmit Parikh</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8295" algn="l" rtl="0">
              <a:lnSpc>
                <a:spcPct val="105000"/>
              </a:lnSpc>
              <a:spcBef>
                <a:spcPts val="0"/>
              </a:spcBef>
              <a:spcAft>
                <a:spcPts val="0"/>
              </a:spcAft>
              <a:buSzPts val="1571"/>
              <a:buChar char="-"/>
            </a:pPr>
            <a:r>
              <a:rPr lang="en-GB" sz="1570"/>
              <a:t>Founder of Incone(2009), Cruxbot(2012), and Apna(2019).</a:t>
            </a:r>
            <a:br>
              <a:rPr lang="en-GB" sz="1570"/>
            </a:br>
            <a:endParaRPr sz="1570"/>
          </a:p>
          <a:p>
            <a:pPr marL="457200" lvl="0" indent="-328295" algn="l" rtl="0">
              <a:lnSpc>
                <a:spcPct val="105000"/>
              </a:lnSpc>
              <a:spcBef>
                <a:spcPts val="0"/>
              </a:spcBef>
              <a:spcAft>
                <a:spcPts val="0"/>
              </a:spcAft>
              <a:buSzPts val="1571"/>
              <a:buChar char="-"/>
            </a:pPr>
            <a:r>
              <a:rPr lang="en-GB" sz="1570"/>
              <a:t>He then worked as Intel’s director of data </a:t>
            </a:r>
            <a:br>
              <a:rPr lang="en-GB" sz="1570"/>
            </a:br>
            <a:r>
              <a:rPr lang="en-GB" sz="1570"/>
              <a:t>Analytics. Later joined Apple.</a:t>
            </a:r>
            <a:br>
              <a:rPr lang="en-GB" sz="1570"/>
            </a:br>
            <a:endParaRPr sz="1570"/>
          </a:p>
          <a:p>
            <a:pPr marL="457200" lvl="0" indent="-328295" algn="l" rtl="0">
              <a:lnSpc>
                <a:spcPct val="105000"/>
              </a:lnSpc>
              <a:spcBef>
                <a:spcPts val="0"/>
              </a:spcBef>
              <a:spcAft>
                <a:spcPts val="0"/>
              </a:spcAft>
              <a:buSzPts val="1571"/>
              <a:buChar char="-"/>
            </a:pPr>
            <a:r>
              <a:rPr lang="en-GB" sz="1570"/>
              <a:t>Described as a problem-solver. He left his</a:t>
            </a:r>
            <a:br>
              <a:rPr lang="en-GB" sz="1570"/>
            </a:br>
            <a:r>
              <a:rPr lang="en-GB" sz="1570"/>
              <a:t>job at apple and came back to form Apna.</a:t>
            </a:r>
            <a:br>
              <a:rPr lang="en-GB" sz="1570"/>
            </a:br>
            <a:endParaRPr sz="1570"/>
          </a:p>
          <a:p>
            <a:pPr marL="457200" lvl="0" indent="-328295" algn="l" rtl="0">
              <a:lnSpc>
                <a:spcPct val="105000"/>
              </a:lnSpc>
              <a:spcBef>
                <a:spcPts val="0"/>
              </a:spcBef>
              <a:spcAft>
                <a:spcPts val="0"/>
              </a:spcAft>
              <a:buSzPts val="1571"/>
              <a:buChar char="-"/>
            </a:pPr>
            <a:r>
              <a:rPr lang="en-GB" sz="1570"/>
              <a:t>While trying to understand the problem of </a:t>
            </a:r>
            <a:br>
              <a:rPr lang="en-GB" sz="1570"/>
            </a:br>
            <a:r>
              <a:rPr lang="en-GB" sz="1570"/>
              <a:t>Hiring completely, Nirmit also went and </a:t>
            </a:r>
            <a:br>
              <a:rPr lang="en-GB" sz="1570"/>
            </a:br>
            <a:r>
              <a:rPr lang="en-GB" sz="1570"/>
              <a:t>worked as a blue collar worker himself in order</a:t>
            </a:r>
            <a:br>
              <a:rPr lang="en-GB" sz="1570"/>
            </a:br>
            <a:r>
              <a:rPr lang="en-GB" sz="1570"/>
              <a:t>to better understand their goals and struggles.</a:t>
            </a:r>
            <a:endParaRPr sz="625"/>
          </a:p>
        </p:txBody>
      </p:sp>
      <p:pic>
        <p:nvPicPr>
          <p:cNvPr id="62" name="Google Shape;62;p14" descr="Hero image"/>
          <p:cNvPicPr preferRelativeResize="0"/>
          <p:nvPr/>
        </p:nvPicPr>
        <p:blipFill>
          <a:blip r:embed="rId1"/>
          <a:stretch>
            <a:fillRect/>
          </a:stretch>
        </p:blipFill>
        <p:spPr>
          <a:xfrm>
            <a:off x="5268525" y="1794350"/>
            <a:ext cx="3563774" cy="2132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Incone Technologies</a:t>
            </a:r>
            <a:endParaRPr lang="en-GB"/>
          </a:p>
          <a:p>
            <a:pPr marL="0" lvl="0" indent="0" algn="l" rtl="0">
              <a:spcBef>
                <a:spcPts val="0"/>
              </a:spcBef>
              <a:spcAft>
                <a:spcPts val="0"/>
              </a:spcAft>
              <a:buNone/>
            </a:pPr>
          </a:p>
        </p:txBody>
      </p:sp>
      <p:sp>
        <p:nvSpPr>
          <p:cNvPr id="68" name="Google Shape;68;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Started in 2009 by Nirmit Parikh.</a:t>
            </a:r>
            <a:endParaRPr lang="en-GB"/>
          </a:p>
          <a:p>
            <a:pPr marL="457200" lvl="0" indent="-342900" algn="l" rtl="0">
              <a:spcBef>
                <a:spcPts val="0"/>
              </a:spcBef>
              <a:spcAft>
                <a:spcPts val="0"/>
              </a:spcAft>
              <a:buSzPts val="1800"/>
              <a:buAutoNum type="arabicPeriod"/>
            </a:pPr>
            <a:r>
              <a:rPr lang="en-GB"/>
              <a:t>Idea was dam automation, to control the flash-floods.</a:t>
            </a:r>
            <a:endParaRPr lang="en-GB"/>
          </a:p>
          <a:p>
            <a:pPr marL="457200" lvl="0" indent="-342900" algn="l" rtl="0">
              <a:spcBef>
                <a:spcPts val="0"/>
              </a:spcBef>
              <a:spcAft>
                <a:spcPts val="0"/>
              </a:spcAft>
              <a:buSzPts val="1800"/>
              <a:buAutoNum type="arabicPeriod"/>
            </a:pPr>
            <a:r>
              <a:rPr lang="en-GB">
                <a:solidFill>
                  <a:schemeClr val="dk1"/>
                </a:solidFill>
                <a:highlight>
                  <a:srgbClr val="FFFFFF"/>
                </a:highlight>
              </a:rPr>
              <a:t>Incone deals with Artificial Intelligence based Control systems for Dam Automation, focusing particularly into Flood Forecasting and Automatic Reservoir Monitoring &amp; Control systems (ARMAC). </a:t>
            </a:r>
            <a:endParaRPr lang="en-GB">
              <a:solidFill>
                <a:schemeClr val="dk1"/>
              </a:solidFill>
              <a:highlight>
                <a:srgbClr val="FFFFFF"/>
              </a:highlight>
            </a:endParaRPr>
          </a:p>
          <a:p>
            <a:pPr marL="457200" lvl="0" indent="-342900" algn="l" rtl="0">
              <a:spcBef>
                <a:spcPts val="0"/>
              </a:spcBef>
              <a:spcAft>
                <a:spcPts val="0"/>
              </a:spcAft>
              <a:buSzPts val="1800"/>
              <a:buAutoNum type="arabicPeriod"/>
            </a:pPr>
            <a:r>
              <a:rPr lang="en-GB"/>
              <a:t>For this idea, Nirmit was recognized as a global shaper by the World Economic Forum.</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Cruxbot</a:t>
            </a:r>
            <a:endParaRPr lang="en-GB"/>
          </a:p>
        </p:txBody>
      </p:sp>
      <p:sp>
        <p:nvSpPr>
          <p:cNvPr id="74" name="Google Shape;74;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62500"/>
          </a:bodyPr>
          <a:lstStyle/>
          <a:p>
            <a:pPr marL="457200" lvl="0" indent="-335915" algn="l" rtl="0">
              <a:spcBef>
                <a:spcPts val="0"/>
              </a:spcBef>
              <a:spcAft>
                <a:spcPts val="0"/>
              </a:spcAft>
              <a:buClr>
                <a:srgbClr val="2C2C2C"/>
              </a:buClr>
              <a:buSzPct val="100000"/>
              <a:buFont typeface="Roboto"/>
              <a:buChar char="-"/>
            </a:pPr>
            <a:r>
              <a:rPr lang="en-GB" sz="2700">
                <a:solidFill>
                  <a:srgbClr val="2C2C2C"/>
                </a:solidFill>
                <a:highlight>
                  <a:srgbClr val="FFFFFF"/>
                </a:highlight>
                <a:latin typeface="Roboto"/>
                <a:ea typeface="Roboto"/>
                <a:cs typeface="Roboto"/>
                <a:sym typeface="Roboto"/>
              </a:rPr>
              <a:t>Cruxbot is a website and tool that allow users to summarize webpages and articles allowing them to avoid cluttered web pages and get the information that they require.</a:t>
            </a:r>
            <a:endParaRPr sz="2700"/>
          </a:p>
          <a:p>
            <a:pPr marL="457200" lvl="0" indent="-335915" algn="l" rtl="0">
              <a:spcBef>
                <a:spcPts val="0"/>
              </a:spcBef>
              <a:spcAft>
                <a:spcPts val="0"/>
              </a:spcAft>
              <a:buSzPct val="100000"/>
              <a:buChar char="-"/>
            </a:pPr>
            <a:r>
              <a:rPr lang="en-GB" sz="2700">
                <a:solidFill>
                  <a:srgbClr val="2C2C2C"/>
                </a:solidFill>
                <a:highlight>
                  <a:srgbClr val="FFFFFF"/>
                </a:highlight>
                <a:latin typeface="Roboto"/>
                <a:ea typeface="Roboto"/>
                <a:cs typeface="Roboto"/>
                <a:sym typeface="Roboto"/>
              </a:rPr>
              <a:t>To use Cruxbot, the user needs to install the bookmark to his/her respective browser. It works on Mozilla Firefox, Google Chrome, Internet Explorer, etc.</a:t>
            </a:r>
            <a:endParaRPr sz="2700">
              <a:solidFill>
                <a:srgbClr val="2C2C2C"/>
              </a:solidFill>
              <a:highlight>
                <a:srgbClr val="FFFFFF"/>
              </a:highlight>
              <a:latin typeface="Roboto"/>
              <a:ea typeface="Roboto"/>
              <a:cs typeface="Roboto"/>
              <a:sym typeface="Roboto"/>
            </a:endParaRPr>
          </a:p>
          <a:p>
            <a:pPr marL="457200" lvl="0" indent="-335915" algn="l" rtl="0">
              <a:spcBef>
                <a:spcPts val="0"/>
              </a:spcBef>
              <a:spcAft>
                <a:spcPts val="0"/>
              </a:spcAft>
              <a:buClr>
                <a:srgbClr val="2C2C2C"/>
              </a:buClr>
              <a:buSzPct val="100000"/>
              <a:buFont typeface="Roboto"/>
              <a:buChar char="-"/>
            </a:pPr>
            <a:r>
              <a:rPr lang="en-GB" sz="2700">
                <a:solidFill>
                  <a:srgbClr val="2C2C2C"/>
                </a:solidFill>
                <a:highlight>
                  <a:srgbClr val="FFFFFF"/>
                </a:highlight>
                <a:latin typeface="Roboto"/>
                <a:ea typeface="Roboto"/>
                <a:cs typeface="Roboto"/>
                <a:sym typeface="Roboto"/>
              </a:rPr>
              <a:t>Once the bookmark has been installed, just visit the webpage you want to summarize and click on the bookmark button. The Cruxbot bookmark will do an automated task of summarizing the article and display to you the summary.</a:t>
            </a:r>
            <a:endParaRPr sz="2700">
              <a:solidFill>
                <a:srgbClr val="2C2C2C"/>
              </a:solidFill>
              <a:highlight>
                <a:srgbClr val="FFFFFF"/>
              </a:highlight>
              <a:latin typeface="Roboto"/>
              <a:ea typeface="Roboto"/>
              <a:cs typeface="Roboto"/>
              <a:sym typeface="Roboto"/>
            </a:endParaRPr>
          </a:p>
          <a:p>
            <a:pPr marL="457200" lvl="0" indent="-335915" algn="l" rtl="0">
              <a:spcBef>
                <a:spcPts val="0"/>
              </a:spcBef>
              <a:spcAft>
                <a:spcPts val="0"/>
              </a:spcAft>
              <a:buClr>
                <a:srgbClr val="2C2C2C"/>
              </a:buClr>
              <a:buSzPct val="100000"/>
              <a:buFont typeface="Roboto"/>
              <a:buChar char="-"/>
            </a:pPr>
            <a:r>
              <a:rPr lang="en-GB" sz="2700">
                <a:solidFill>
                  <a:srgbClr val="2C2C2C"/>
                </a:solidFill>
                <a:highlight>
                  <a:srgbClr val="FFFFFF"/>
                </a:highlight>
                <a:latin typeface="Roboto"/>
                <a:ea typeface="Roboto"/>
                <a:cs typeface="Roboto"/>
                <a:sym typeface="Roboto"/>
              </a:rPr>
              <a:t>Cruxbot was acquired by Kno, and later Intel. </a:t>
            </a:r>
            <a:endParaRPr sz="2700">
              <a:solidFill>
                <a:srgbClr val="2C2C2C"/>
              </a:solidFill>
              <a:highlight>
                <a:srgbClr val="FFFFFF"/>
              </a:highlight>
              <a:latin typeface="Roboto"/>
              <a:ea typeface="Roboto"/>
              <a:cs typeface="Roboto"/>
              <a:sym typeface="Roboto"/>
            </a:endParaRPr>
          </a:p>
          <a:p>
            <a:pPr marL="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Apna’s journey so far.</a:t>
            </a:r>
            <a:endParaRPr lang="en-GB"/>
          </a:p>
          <a:p>
            <a:pPr marL="0" lvl="0" indent="0" algn="l" rtl="0">
              <a:spcBef>
                <a:spcPts val="0"/>
              </a:spcBef>
              <a:spcAft>
                <a:spcPts val="0"/>
              </a:spcAft>
              <a:buNone/>
            </a:pPr>
          </a:p>
        </p:txBody>
      </p:sp>
      <p:sp>
        <p:nvSpPr>
          <p:cNvPr id="80" name="Google Shape;80;p17"/>
          <p:cNvSpPr txBox="1"/>
          <p:nvPr>
            <p:ph type="body" idx="1"/>
          </p:nvPr>
        </p:nvSpPr>
        <p:spPr>
          <a:xfrm>
            <a:off x="311700" y="1112475"/>
            <a:ext cx="8520600" cy="3416400"/>
          </a:xfrm>
          <a:prstGeom prst="rect">
            <a:avLst/>
          </a:prstGeom>
        </p:spPr>
        <p:txBody>
          <a:bodyPr spcFirstLastPara="1" wrap="square" lIns="91425" tIns="91425" rIns="91425" bIns="91425" anchor="t" anchorCtr="0">
            <a:normAutofit fontScale="70000" lnSpcReduction="10000"/>
          </a:bodyPr>
          <a:lstStyle/>
          <a:p>
            <a:pPr marL="457200" lvl="0" indent="-308610" algn="l" rtl="0">
              <a:spcBef>
                <a:spcPts val="0"/>
              </a:spcBef>
              <a:spcAft>
                <a:spcPts val="0"/>
              </a:spcAft>
              <a:buSzPct val="100000"/>
              <a:buChar char="-"/>
            </a:pPr>
            <a:r>
              <a:rPr lang="en-GB"/>
              <a:t>Started in 2019 with a mobile app.</a:t>
            </a:r>
            <a:br>
              <a:rPr lang="en-GB"/>
            </a:br>
            <a:endParaRPr lang="en-GB"/>
          </a:p>
          <a:p>
            <a:pPr marL="457200" lvl="0" indent="-308610" algn="l" rtl="0">
              <a:spcBef>
                <a:spcPts val="0"/>
              </a:spcBef>
              <a:spcAft>
                <a:spcPts val="0"/>
              </a:spcAft>
              <a:buSzPct val="100000"/>
              <a:buChar char="-"/>
            </a:pPr>
            <a:r>
              <a:rPr lang="en-GB"/>
              <a:t>The main idea was to provide jobs to blue collar workers.</a:t>
            </a:r>
            <a:br>
              <a:rPr lang="en-GB"/>
            </a:br>
            <a:endParaRPr lang="en-GB"/>
          </a:p>
          <a:p>
            <a:pPr marL="457200" lvl="0" indent="-308610" algn="l" rtl="0">
              <a:spcBef>
                <a:spcPts val="0"/>
              </a:spcBef>
              <a:spcAft>
                <a:spcPts val="0"/>
              </a:spcAft>
              <a:buSzPct val="100000"/>
              <a:buChar char="-"/>
            </a:pPr>
            <a:r>
              <a:rPr lang="en-GB"/>
              <a:t>The first user of Apna got his interview fixed within a minute.</a:t>
            </a:r>
            <a:br>
              <a:rPr lang="en-GB"/>
            </a:br>
            <a:endParaRPr lang="en-GB"/>
          </a:p>
          <a:p>
            <a:pPr marL="457200" lvl="0" indent="-308610" algn="l" rtl="0">
              <a:spcBef>
                <a:spcPts val="0"/>
              </a:spcBef>
              <a:spcAft>
                <a:spcPts val="0"/>
              </a:spcAft>
              <a:buSzPct val="100000"/>
              <a:buChar char="-"/>
            </a:pPr>
            <a:r>
              <a:rPr lang="en-GB"/>
              <a:t>Currently, Apna has over 16 million users from India.</a:t>
            </a:r>
            <a:br>
              <a:rPr lang="en-GB"/>
            </a:br>
            <a:endParaRPr lang="en-GB"/>
          </a:p>
          <a:p>
            <a:pPr marL="457200" lvl="0" indent="-308610" algn="l" rtl="0">
              <a:spcBef>
                <a:spcPts val="0"/>
              </a:spcBef>
              <a:spcAft>
                <a:spcPts val="0"/>
              </a:spcAft>
              <a:buSzPct val="100000"/>
              <a:buChar char="-"/>
            </a:pPr>
            <a:r>
              <a:rPr lang="en-GB"/>
              <a:t>Has grown into a highly active professional social network, recruitment marketplace, and upskilling platform.</a:t>
            </a:r>
            <a:br>
              <a:rPr lang="en-GB"/>
            </a:br>
            <a:endParaRPr lang="en-GB"/>
          </a:p>
          <a:p>
            <a:pPr marL="457200" lvl="0" indent="-308610" algn="l" rtl="0">
              <a:spcBef>
                <a:spcPts val="0"/>
              </a:spcBef>
              <a:spcAft>
                <a:spcPts val="0"/>
              </a:spcAft>
              <a:buSzPct val="100000"/>
              <a:buChar char="-"/>
            </a:pPr>
            <a:r>
              <a:rPr lang="en-GB"/>
              <a:t>They plan to expand their operations overseas, within the next two years.</a:t>
            </a:r>
            <a:br>
              <a:rPr lang="en-GB"/>
            </a:br>
            <a:endParaRPr lang="en-GB"/>
          </a:p>
          <a:p>
            <a:pPr marL="457200" lvl="0" indent="-308610" algn="l" rtl="0">
              <a:spcBef>
                <a:spcPts val="0"/>
              </a:spcBef>
              <a:spcAft>
                <a:spcPts val="0"/>
              </a:spcAft>
              <a:buSzPct val="100000"/>
              <a:buChar char="-"/>
            </a:pPr>
            <a:r>
              <a:rPr lang="en-GB"/>
              <a:t>Apna has the following features : </a:t>
            </a:r>
            <a:br>
              <a:rPr lang="en-GB"/>
            </a:br>
            <a:r>
              <a:rPr lang="en-GB"/>
              <a:t>  1. A marketplace for jobs.</a:t>
            </a:r>
            <a:br>
              <a:rPr lang="en-GB"/>
            </a:br>
            <a:r>
              <a:rPr lang="en-GB"/>
              <a:t>  2. A professional social networking platform.</a:t>
            </a:r>
            <a:br>
              <a:rPr lang="en-GB"/>
            </a:br>
            <a:r>
              <a:rPr lang="en-GB"/>
              <a:t>  3. An upskilling business.</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Statistics</a:t>
            </a:r>
            <a:endParaRPr lang="en-GB"/>
          </a:p>
        </p:txBody>
      </p:sp>
      <p:sp>
        <p:nvSpPr>
          <p:cNvPr id="86" name="Google Shape;86;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61950" algn="l" rtl="0">
              <a:spcBef>
                <a:spcPts val="0"/>
              </a:spcBef>
              <a:spcAft>
                <a:spcPts val="0"/>
              </a:spcAft>
              <a:buClr>
                <a:schemeClr val="dk1"/>
              </a:buClr>
              <a:buSzPts val="2100"/>
              <a:buChar char="-"/>
            </a:pPr>
            <a:r>
              <a:rPr lang="en-GB" sz="2100">
                <a:solidFill>
                  <a:schemeClr val="dk1"/>
                </a:solidFill>
                <a:highlight>
                  <a:srgbClr val="FFFFFF"/>
                </a:highlight>
              </a:rPr>
              <a:t>Apna serves over 16 million users and 150,000 employers each month.</a:t>
            </a:r>
            <a:endParaRPr sz="2100">
              <a:solidFill>
                <a:schemeClr val="dk1"/>
              </a:solidFill>
              <a:highlight>
                <a:srgbClr val="FFFFFF"/>
              </a:highlight>
            </a:endParaRPr>
          </a:p>
          <a:p>
            <a:pPr marL="457200" lvl="0" indent="-361950" algn="l" rtl="0">
              <a:spcBef>
                <a:spcPts val="0"/>
              </a:spcBef>
              <a:spcAft>
                <a:spcPts val="0"/>
              </a:spcAft>
              <a:buClr>
                <a:schemeClr val="dk1"/>
              </a:buClr>
              <a:buSzPts val="2100"/>
              <a:buChar char="-"/>
            </a:pPr>
            <a:r>
              <a:rPr lang="en-GB" sz="2100">
                <a:solidFill>
                  <a:schemeClr val="dk1"/>
                </a:solidFill>
                <a:highlight>
                  <a:srgbClr val="FFFFFF"/>
                </a:highlight>
              </a:rPr>
              <a:t>At an average, it enables 18 million job interviews each month.</a:t>
            </a:r>
            <a:endParaRPr sz="2100">
              <a:solidFill>
                <a:schemeClr val="dk1"/>
              </a:solidFill>
              <a:highlight>
                <a:srgbClr val="FFFFFF"/>
              </a:highlight>
            </a:endParaRPr>
          </a:p>
          <a:p>
            <a:pPr marL="457200" lvl="0" indent="-361950" algn="l" rtl="0">
              <a:spcBef>
                <a:spcPts val="0"/>
              </a:spcBef>
              <a:spcAft>
                <a:spcPts val="0"/>
              </a:spcAft>
              <a:buClr>
                <a:schemeClr val="dk1"/>
              </a:buClr>
              <a:buSzPts val="2100"/>
              <a:buChar char="-"/>
            </a:pPr>
            <a:r>
              <a:rPr lang="en-GB" sz="2100">
                <a:solidFill>
                  <a:schemeClr val="dk1"/>
                </a:solidFill>
                <a:highlight>
                  <a:srgbClr val="FFFFFF"/>
                </a:highlight>
              </a:rPr>
              <a:t>The coronavirus outbreak accelerated digital hiring, with a surge in job listing across manufacturing and e-commerce.</a:t>
            </a:r>
            <a:endParaRPr sz="2100">
              <a:solidFill>
                <a:schemeClr val="dk1"/>
              </a:solidFill>
              <a:highlight>
                <a:srgbClr val="FFFFFF"/>
              </a:highlight>
            </a:endParaRPr>
          </a:p>
          <a:p>
            <a:pPr marL="457200" lvl="0" indent="-361950" algn="l" rtl="0">
              <a:spcBef>
                <a:spcPts val="0"/>
              </a:spcBef>
              <a:spcAft>
                <a:spcPts val="0"/>
              </a:spcAft>
              <a:buClr>
                <a:schemeClr val="dk1"/>
              </a:buClr>
              <a:buSzPts val="2100"/>
              <a:buChar char="-"/>
            </a:pPr>
            <a:r>
              <a:rPr lang="en-GB" sz="2100">
                <a:solidFill>
                  <a:schemeClr val="dk1"/>
                </a:solidFill>
                <a:highlight>
                  <a:srgbClr val="FFFFFF"/>
                </a:highlight>
              </a:rPr>
              <a:t>Currently, the company is operational in 28 cities.</a:t>
            </a:r>
            <a:endParaRPr sz="2100">
              <a:solidFill>
                <a:schemeClr val="dk1"/>
              </a:solidFill>
              <a:highlight>
                <a:srgbClr val="FFFFFF"/>
              </a:highlight>
            </a:endParaRPr>
          </a:p>
          <a:p>
            <a:pPr marL="457200" lvl="0" indent="-361950" algn="l" rtl="0">
              <a:spcBef>
                <a:spcPts val="0"/>
              </a:spcBef>
              <a:spcAft>
                <a:spcPts val="0"/>
              </a:spcAft>
              <a:buClr>
                <a:schemeClr val="dk1"/>
              </a:buClr>
              <a:buSzPts val="2100"/>
              <a:buChar char="-"/>
            </a:pPr>
            <a:r>
              <a:rPr lang="en-GB" sz="2100">
                <a:solidFill>
                  <a:schemeClr val="dk1"/>
                </a:solidFill>
                <a:highlight>
                  <a:srgbClr val="FFFFFF"/>
                </a:highlight>
              </a:rPr>
              <a:t>In the month of August 2021, they listed more than 5 million job opportunities on their platform.</a:t>
            </a:r>
            <a:endParaRPr sz="2100">
              <a:solidFill>
                <a:schemeClr val="dk1"/>
              </a:solidFill>
              <a:highlight>
                <a:srgbClr val="FFFFFF"/>
              </a:highlight>
            </a:endParaRPr>
          </a:p>
          <a:p>
            <a:pPr marL="457200" lvl="0" indent="0" algn="l" rtl="0">
              <a:spcBef>
                <a:spcPts val="1200"/>
              </a:spcBef>
              <a:spcAft>
                <a:spcPts val="0"/>
              </a:spcAft>
              <a:buNone/>
            </a:pPr>
            <a:endParaRPr sz="2050">
              <a:solidFill>
                <a:schemeClr val="dk1"/>
              </a:solidFill>
              <a:highlight>
                <a:srgbClr val="FFFFFF"/>
              </a:highlight>
            </a:endParaRPr>
          </a:p>
          <a:p>
            <a:pPr marL="0" lvl="0" indent="0" algn="l" rtl="0">
              <a:spcBef>
                <a:spcPts val="1200"/>
              </a:spcBef>
              <a:spcAft>
                <a:spcPts val="1200"/>
              </a:spcAft>
              <a:buNone/>
            </a:pPr>
            <a:endParaRPr sz="11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Apna.com mobile app.</a:t>
            </a:r>
            <a:endParaRPr lang="en-GB"/>
          </a:p>
        </p:txBody>
      </p:sp>
      <p:sp>
        <p:nvSpPr>
          <p:cNvPr id="92" name="Google Shape;92;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Char char="-"/>
            </a:pPr>
            <a:r>
              <a:rPr lang="en-GB" sz="2100"/>
              <a:t>Recognized by Google as one of the best apps of 2020.</a:t>
            </a:r>
            <a:endParaRPr sz="2100"/>
          </a:p>
          <a:p>
            <a:pPr marL="457200" lvl="0" indent="-361950" algn="l" rtl="0">
              <a:spcBef>
                <a:spcPts val="0"/>
              </a:spcBef>
              <a:spcAft>
                <a:spcPts val="0"/>
              </a:spcAft>
              <a:buSzPts val="2100"/>
              <a:buChar char="-"/>
            </a:pPr>
            <a:r>
              <a:rPr lang="en-GB" sz="2100"/>
              <a:t>Available in 11 Indian languages across 28 cities.</a:t>
            </a:r>
            <a:endParaRPr sz="2100"/>
          </a:p>
          <a:p>
            <a:pPr marL="457200" lvl="0" indent="-361950" algn="l" rtl="0">
              <a:spcBef>
                <a:spcPts val="0"/>
              </a:spcBef>
              <a:spcAft>
                <a:spcPts val="0"/>
              </a:spcAft>
              <a:buSzPts val="2100"/>
              <a:buChar char="-"/>
            </a:pPr>
            <a:r>
              <a:rPr lang="en-GB" sz="2100"/>
              <a:t>First user got an interview scheduled within the first minute of usage.</a:t>
            </a:r>
            <a:endParaRPr sz="2100"/>
          </a:p>
          <a:p>
            <a:pPr marL="457200" lvl="0" indent="-361950" algn="l" rtl="0">
              <a:spcBef>
                <a:spcPts val="0"/>
              </a:spcBef>
              <a:spcAft>
                <a:spcPts val="0"/>
              </a:spcAft>
              <a:buSzPts val="2100"/>
              <a:buChar char="-"/>
            </a:pPr>
            <a:r>
              <a:rPr lang="en-GB" sz="2100"/>
              <a:t>The app combines the English language with the local languages of the region, which makes the application more accessible and user-friendly.</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Idea</a:t>
            </a:r>
            <a:endParaRPr lang="en-GB"/>
          </a:p>
        </p:txBody>
      </p:sp>
      <p:sp>
        <p:nvSpPr>
          <p:cNvPr id="98" name="Google Shape;98;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457200" lvl="0" indent="-351790" algn="l" rtl="0">
              <a:spcBef>
                <a:spcPts val="0"/>
              </a:spcBef>
              <a:spcAft>
                <a:spcPts val="0"/>
              </a:spcAft>
              <a:buClr>
                <a:schemeClr val="dk1"/>
              </a:buClr>
              <a:buSzPct val="100000"/>
              <a:buAutoNum type="arabicPeriod"/>
            </a:pPr>
            <a:r>
              <a:rPr lang="en-GB" sz="2100">
                <a:solidFill>
                  <a:schemeClr val="dk1"/>
                </a:solidFill>
                <a:highlight>
                  <a:srgbClr val="FFFFFF"/>
                </a:highlight>
              </a:rPr>
              <a:t>Apna helps bottom-of-the-pyramid job seekers with setting up simple profiles requiring only their name, age and skills, generating a virtual business card, called the Digital Professional Identity.</a:t>
            </a:r>
            <a:endParaRPr sz="2100">
              <a:solidFill>
                <a:schemeClr val="dk1"/>
              </a:solidFill>
              <a:highlight>
                <a:srgbClr val="FFFFFF"/>
              </a:highlight>
            </a:endParaRPr>
          </a:p>
          <a:p>
            <a:pPr marL="457200" lvl="0" indent="-351790" algn="l" rtl="0">
              <a:spcBef>
                <a:spcPts val="0"/>
              </a:spcBef>
              <a:spcAft>
                <a:spcPts val="0"/>
              </a:spcAft>
              <a:buClr>
                <a:schemeClr val="dk1"/>
              </a:buClr>
              <a:buSzPct val="100000"/>
              <a:buAutoNum type="arabicPeriod"/>
            </a:pPr>
            <a:r>
              <a:rPr lang="en-GB" sz="2100">
                <a:solidFill>
                  <a:schemeClr val="dk1"/>
                </a:solidFill>
                <a:highlight>
                  <a:srgbClr val="FFFFFF"/>
                </a:highlight>
              </a:rPr>
              <a:t>It then seeks out a match among recruiters like Amazon.com Inc., online learning startup Byju’s, Burger King or smaller enterprises.</a:t>
            </a:r>
            <a:endParaRPr sz="2100">
              <a:solidFill>
                <a:schemeClr val="dk1"/>
              </a:solidFill>
              <a:highlight>
                <a:srgbClr val="FFFFFF"/>
              </a:highlight>
            </a:endParaRPr>
          </a:p>
          <a:p>
            <a:pPr marL="457200" lvl="0" indent="-351790" algn="l" rtl="0">
              <a:spcBef>
                <a:spcPts val="0"/>
              </a:spcBef>
              <a:spcAft>
                <a:spcPts val="0"/>
              </a:spcAft>
              <a:buClr>
                <a:schemeClr val="dk1"/>
              </a:buClr>
              <a:buSzPct val="100000"/>
              <a:buAutoNum type="arabicPeriod"/>
            </a:pPr>
            <a:r>
              <a:rPr lang="en-GB" sz="2100">
                <a:solidFill>
                  <a:schemeClr val="dk1"/>
                </a:solidFill>
                <a:highlight>
                  <a:srgbClr val="FFFFFF"/>
                </a:highlight>
              </a:rPr>
              <a:t>The firm has also created 70 community networks for specialists in various spheres, from beauticians to electricians, to learn from peers and discuss opportunities.</a:t>
            </a:r>
            <a:endParaRPr sz="2100">
              <a:solidFill>
                <a:schemeClr val="dk1"/>
              </a:solidFill>
              <a:highlight>
                <a:srgbClr val="FFFFFF"/>
              </a:highlight>
            </a:endParaRPr>
          </a:p>
          <a:p>
            <a:pPr marL="457200" lvl="0" indent="-351790" algn="l" rtl="0">
              <a:spcBef>
                <a:spcPts val="0"/>
              </a:spcBef>
              <a:spcAft>
                <a:spcPts val="0"/>
              </a:spcAft>
              <a:buClr>
                <a:schemeClr val="dk1"/>
              </a:buClr>
              <a:buSzPct val="100000"/>
              <a:buAutoNum type="arabicPeriod"/>
            </a:pPr>
            <a:r>
              <a:rPr lang="en-GB" sz="2100">
                <a:solidFill>
                  <a:schemeClr val="dk1"/>
                </a:solidFill>
                <a:highlight>
                  <a:srgbClr val="FFFFFF"/>
                </a:highlight>
              </a:rPr>
              <a:t>Helps its users to upskill in order to bridge the skills gap required to land a job.</a:t>
            </a:r>
            <a:endParaRPr sz="21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Apna Guide</a:t>
            </a:r>
            <a:endParaRPr lang="en-GB"/>
          </a:p>
        </p:txBody>
      </p:sp>
      <p:sp>
        <p:nvSpPr>
          <p:cNvPr id="104" name="Google Shape;104;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This is a feature in the application which provides the user with valid recommendations for upskilling courses.</a:t>
            </a:r>
            <a:br>
              <a:rPr lang="en-GB"/>
            </a:br>
            <a:endParaRPr lang="en-GB"/>
          </a:p>
          <a:p>
            <a:pPr marL="457200" lvl="0" indent="-342900" algn="l" rtl="0">
              <a:spcBef>
                <a:spcPts val="0"/>
              </a:spcBef>
              <a:spcAft>
                <a:spcPts val="0"/>
              </a:spcAft>
              <a:buSzPts val="1800"/>
              <a:buAutoNum type="arabicPeriod"/>
            </a:pPr>
            <a:r>
              <a:rPr lang="en-GB"/>
              <a:t>It also helps them better navigate through the application and its features.</a:t>
            </a:r>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4553</Words>
  <Application>WPS Presentation</Application>
  <PresentationFormat/>
  <Paragraphs>84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Roboto</vt:lpstr>
      <vt:lpstr>Thonburi</vt:lpstr>
      <vt:lpstr>Georgia</vt:lpstr>
      <vt:lpstr>微软雅黑</vt:lpstr>
      <vt:lpstr>汉仪旗黑</vt:lpstr>
      <vt:lpstr>Arial Unicode MS</vt:lpstr>
      <vt:lpstr>宋体-简</vt:lpstr>
      <vt:lpstr>Simple Light</vt:lpstr>
      <vt:lpstr>APNA.CO</vt:lpstr>
      <vt:lpstr>Nirmit Parikh</vt:lpstr>
      <vt:lpstr>Incone Technologies</vt:lpstr>
      <vt:lpstr>Cruxbot</vt:lpstr>
      <vt:lpstr>Apna’s journey so far.</vt:lpstr>
      <vt:lpstr>Statistics</vt:lpstr>
      <vt:lpstr>Apna.com mobile app.</vt:lpstr>
      <vt:lpstr>Idea</vt:lpstr>
      <vt:lpstr>Apna Guide</vt:lpstr>
      <vt:lpstr>Upskilling </vt:lpstr>
      <vt:lpstr>Current and future plans.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APNA.CO</dc:title>
  <dc:creator/>
  <cp:lastModifiedBy>kabirpathak</cp:lastModifiedBy>
  <cp:revision>2</cp:revision>
  <dcterms:created xsi:type="dcterms:W3CDTF">2024-02-25T12:01:49Z</dcterms:created>
  <dcterms:modified xsi:type="dcterms:W3CDTF">2024-02-25T12:01:49Z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