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1"/>
  </p:notesMasterIdLst>
  <p:sldIdLst>
    <p:sldId id="256" r:id="rId2"/>
    <p:sldId id="295" r:id="rId3"/>
    <p:sldId id="306" r:id="rId4"/>
    <p:sldId id="296" r:id="rId5"/>
    <p:sldId id="307" r:id="rId6"/>
    <p:sldId id="297" r:id="rId7"/>
    <p:sldId id="298" r:id="rId8"/>
    <p:sldId id="299" r:id="rId9"/>
    <p:sldId id="300" r:id="rId10"/>
    <p:sldId id="301" r:id="rId11"/>
    <p:sldId id="303" r:id="rId12"/>
    <p:sldId id="304" r:id="rId13"/>
    <p:sldId id="258" r:id="rId14"/>
    <p:sldId id="30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6391" autoAdjust="0"/>
  </p:normalViewPr>
  <p:slideViewPr>
    <p:cSldViewPr snapToGrid="0">
      <p:cViewPr varScale="1">
        <p:scale>
          <a:sx n="76" d="100"/>
          <a:sy n="76" d="100"/>
        </p:scale>
        <p:origin x="5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7902f63ec_0_1:notes"/>
          <p:cNvSpPr>
            <a:spLocks noGrp="1" noRot="1" noChangeAspect="1"/>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7902f63ec_0_1:notes"/>
          <p:cNvSpPr txBox="1">
            <a:spLocks noGrp="1"/>
          </p:cNvSpPr>
          <p:nvPr>
            <p:ph type="body" idx="1"/>
          </p:nvPr>
        </p:nvSpPr>
        <p:spPr>
          <a:xfrm>
            <a:off x="731500" y="456055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14</a:t>
            </a:fld>
            <a:endParaRPr sz="1300" b="0" i="0" u="none" strike="noStrike" cap="none">
              <a:solidFill>
                <a:schemeClr val="dk1"/>
              </a:solidFill>
              <a:latin typeface="Calibri"/>
              <a:ea typeface="Calibri"/>
              <a:cs typeface="Calibri"/>
              <a:sym typeface="Calibri"/>
            </a:endParaRPr>
          </a:p>
        </p:txBody>
      </p:sp>
      <p:sp>
        <p:nvSpPr>
          <p:cNvPr id="108" name="Google Shape;10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75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15</a:t>
            </a:fld>
            <a:endParaRPr sz="1300" b="0" i="0" u="none" strike="noStrike" cap="none">
              <a:solidFill>
                <a:schemeClr val="dk1"/>
              </a:solidFill>
              <a:latin typeface="Calibri"/>
              <a:ea typeface="Calibri"/>
              <a:cs typeface="Calibri"/>
              <a:sym typeface="Calibri"/>
            </a:endParaRPr>
          </a:p>
        </p:txBody>
      </p:sp>
      <p:sp>
        <p:nvSpPr>
          <p:cNvPr id="108" name="Google Shape;10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781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caa7083d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ecaa7083d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8: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47b073ef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647b073ef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3647b073e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647b073ef_1_9: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647b073ef_1_9: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3647b073ef_1_9: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647b073ef_1_3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647b073ef_1_33: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3647b073ef_1_33: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47b073ef_1_6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47b073ef_1_61: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3647b073ef_1_61: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47b073ef_1_6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647b073ef_1_6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3647b073ef_1_6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647b073ef_1_8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647b073ef_1_85: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3647b073ef_1_85: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47b073ef_1_92: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47b073ef_1_92: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3647b073ef_1_92: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647b073ef_1_99: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647b073ef_1_99: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3647b073ef_1_99: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647b073ef_1_10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647b073ef_1_10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3647b073ef_1_10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647b073ef_1_11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647b073ef_1_115: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3647b073ef_1_115: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68a1db99b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68a1db99b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368a1db99b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76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sldNum" idx="12"/>
          </p:nvPr>
        </p:nvSpPr>
        <p:spPr>
          <a:xfrm>
            <a:off x="5105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18" name="Google Shape;18;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Google Shape;19;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1" name="Google Shape;8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lstStyle>
            <a:lvl1pPr marL="0" marR="0" lvl="0" indent="0" algn="ctr" rtl="0">
              <a:spcBef>
                <a:spcPts val="0"/>
              </a:spcBef>
              <a:spcAft>
                <a:spcPts val="0"/>
              </a:spcAft>
              <a:buSzPts val="1400"/>
              <a:buNone/>
              <a:defRPr sz="1200" b="1" i="0" u="none" strike="noStrike" cap="none">
                <a:solidFill>
                  <a:srgbClr val="76923C"/>
                </a:solidFil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E36C09"/>
              </a:buClr>
              <a:buSzPts val="1400"/>
              <a:buFont typeface="Calibri"/>
              <a:buNone/>
              <a:defRPr sz="4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E36C09"/>
              </a:buClr>
              <a:buSzPts val="1400"/>
              <a:buFont typeface="Calibri"/>
              <a:buNone/>
              <a:defRPr sz="2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1" name="Google Shape;61;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E36C09"/>
              </a:buClr>
              <a:buSzPts val="1400"/>
              <a:buFont typeface="Calibri"/>
              <a:buNone/>
              <a:defRPr sz="2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C:\Users\samsung\Desktop\atmega.jpeg"/>
          <p:cNvPicPr preferRelativeResize="0"/>
          <p:nvPr/>
        </p:nvPicPr>
        <p:blipFill rotWithShape="1">
          <a:blip r:embed="rId13">
            <a:alphaModFix/>
          </a:blip>
          <a:srcRect/>
          <a:stretch/>
        </p:blipFill>
        <p:spPr>
          <a:xfrm rot="5400000">
            <a:off x="8458200" y="6324600"/>
            <a:ext cx="381000" cy="381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tmel-studio.software.informer.com/7.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xtreme-burner-avr.software.informer.com/downlo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resistorguide.com/pull-up-resistor_pull-down-resistor/"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learn.sparkfun.com/tutorials/pull-up-resistors"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5kK2zEon3z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1788781"/>
            <a:ext cx="7772400" cy="2813364"/>
          </a:xfrm>
          <a:prstGeom prst="rect">
            <a:avLst/>
          </a:prstGeom>
          <a:noFill/>
          <a:ln>
            <a:noFill/>
          </a:ln>
        </p:spPr>
        <p:txBody>
          <a:bodyPr spcFirstLastPara="1" wrap="square" lIns="91425" tIns="45700" rIns="91425" bIns="45700" anchor="ctr" anchorCtr="0">
            <a:noAutofit/>
          </a:bodyPr>
          <a:lstStyle/>
          <a:p>
            <a:r>
              <a:rPr lang="en-US" b="1" dirty="0"/>
              <a:t>Intro to Microcontroller Programming using Atmega32</a:t>
            </a:r>
            <a:br>
              <a:rPr lang="en-US" b="1" dirty="0"/>
            </a:br>
            <a:br>
              <a:rPr lang="en-US" b="1" dirty="0"/>
            </a:br>
            <a:r>
              <a:rPr lang="en-US" sz="2800" b="1" dirty="0">
                <a:solidFill>
                  <a:srgbClr val="E36C09"/>
                </a:solidFill>
                <a:latin typeface="Calibri"/>
                <a:cs typeface="Calibri"/>
                <a:sym typeface="Calibri"/>
              </a:rPr>
              <a:t>Prepared By: A.K.M. Mehedi Hasan</a:t>
            </a:r>
            <a:br>
              <a:rPr lang="en-US" sz="2800" b="1" dirty="0">
                <a:solidFill>
                  <a:srgbClr val="E36C09"/>
                </a:solidFill>
                <a:latin typeface="Calibri"/>
                <a:cs typeface="Calibri"/>
                <a:sym typeface="Calibri"/>
              </a:rPr>
            </a:br>
            <a:endParaRPr b="1" dirty="0"/>
          </a:p>
        </p:txBody>
      </p:sp>
      <p:sp>
        <p:nvSpPr>
          <p:cNvPr id="2" name="TextBox 1">
            <a:extLst>
              <a:ext uri="{FF2B5EF4-FFF2-40B4-BE49-F238E27FC236}">
                <a16:creationId xmlns:a16="http://schemas.microsoft.com/office/drawing/2014/main" id="{464DAA43-BBAD-2F1A-E0B6-4269E57B9E6F}"/>
              </a:ext>
            </a:extLst>
          </p:cNvPr>
          <p:cNvSpPr txBox="1"/>
          <p:nvPr/>
        </p:nvSpPr>
        <p:spPr>
          <a:xfrm>
            <a:off x="4098197" y="6301926"/>
            <a:ext cx="4975464" cy="415498"/>
          </a:xfrm>
          <a:prstGeom prst="rect">
            <a:avLst/>
          </a:prstGeom>
          <a:noFill/>
        </p:spPr>
        <p:txBody>
          <a:bodyPr wrap="square" rtlCol="0">
            <a:spAutoFit/>
          </a:bodyPr>
          <a:lstStyle/>
          <a:p>
            <a:pPr algn="ctr">
              <a:buClr>
                <a:srgbClr val="E36C09"/>
              </a:buClr>
              <a:buSzPts val="1400"/>
            </a:pPr>
            <a:endParaRPr lang="en-US" sz="300" b="1" dirty="0">
              <a:solidFill>
                <a:srgbClr val="E36C09"/>
              </a:solidFill>
              <a:latin typeface="Calibri"/>
              <a:cs typeface="Calibri"/>
              <a:sym typeface="Calibri"/>
            </a:endParaRPr>
          </a:p>
          <a:p>
            <a:pPr algn="ctr">
              <a:buClr>
                <a:srgbClr val="E36C09"/>
              </a:buClr>
              <a:buSzPts val="1400"/>
            </a:pPr>
            <a:r>
              <a:rPr lang="en-US" sz="1800" b="1" dirty="0">
                <a:solidFill>
                  <a:schemeClr val="tx1">
                    <a:lumMod val="65000"/>
                    <a:lumOff val="35000"/>
                  </a:schemeClr>
                </a:solidFill>
                <a:latin typeface="Calibri"/>
                <a:cs typeface="Calibri"/>
                <a:sym typeface="Calibri"/>
              </a:rPr>
              <a:t>Special Thanks to: </a:t>
            </a:r>
            <a:r>
              <a:rPr lang="en-US" sz="1800" b="1" dirty="0" err="1">
                <a:solidFill>
                  <a:schemeClr val="tx1">
                    <a:lumMod val="65000"/>
                    <a:lumOff val="35000"/>
                  </a:schemeClr>
                </a:solidFill>
                <a:latin typeface="Calibri"/>
                <a:cs typeface="Calibri"/>
                <a:sym typeface="Calibri"/>
              </a:rPr>
              <a:t>Tareq</a:t>
            </a:r>
            <a:r>
              <a:rPr lang="en-US" sz="1800" b="1" dirty="0">
                <a:solidFill>
                  <a:schemeClr val="tx1">
                    <a:lumMod val="65000"/>
                    <a:lumOff val="35000"/>
                  </a:schemeClr>
                </a:solidFill>
                <a:latin typeface="Calibri"/>
                <a:cs typeface="Calibri"/>
                <a:sym typeface="Calibri"/>
              </a:rPr>
              <a:t> Mahmood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Connecting ATmega32 with programmer</a:t>
            </a:r>
            <a:endParaRPr/>
          </a:p>
        </p:txBody>
      </p:sp>
      <p:sp>
        <p:nvSpPr>
          <p:cNvPr id="132" name="Google Shape;132;p20"/>
          <p:cNvSpPr txBox="1">
            <a:spLocks noGrp="1"/>
          </p:cNvSpPr>
          <p:nvPr>
            <p:ph type="body" idx="1"/>
          </p:nvPr>
        </p:nvSpPr>
        <p:spPr>
          <a:xfrm>
            <a:off x="227450" y="1649300"/>
            <a:ext cx="4420200" cy="4526100"/>
          </a:xfrm>
          <a:prstGeom prst="rect">
            <a:avLst/>
          </a:prstGeom>
        </p:spPr>
        <p:txBody>
          <a:bodyPr spcFirstLastPara="1" wrap="square" lIns="91425" tIns="91425" rIns="91425" bIns="91425" anchor="t" anchorCtr="0">
            <a:noAutofit/>
          </a:bodyPr>
          <a:lstStyle/>
          <a:p>
            <a:pPr marL="457200" lvl="0" indent="-406400" algn="l" rtl="0">
              <a:spcBef>
                <a:spcPts val="560"/>
              </a:spcBef>
              <a:spcAft>
                <a:spcPts val="0"/>
              </a:spcAft>
              <a:buSzPts val="2800"/>
              <a:buChar char="•"/>
            </a:pPr>
            <a:r>
              <a:rPr lang="en-US"/>
              <a:t>Following the figure connect the 6 corresponding microcontroller pins with the loader.</a:t>
            </a:r>
            <a:br>
              <a:rPr lang="en-US"/>
            </a:br>
            <a:endParaRPr/>
          </a:p>
          <a:p>
            <a:pPr marL="457200" lvl="0" indent="-406400" algn="l" rtl="0">
              <a:spcBef>
                <a:spcPts val="0"/>
              </a:spcBef>
              <a:spcAft>
                <a:spcPts val="0"/>
              </a:spcAft>
              <a:buSzPts val="2800"/>
              <a:buChar char="•"/>
            </a:pPr>
            <a:r>
              <a:rPr lang="en-US"/>
              <a:t>Be careful about the orientation of the cable layout. The extended part goes to the right </a:t>
            </a:r>
            <a:endParaRPr/>
          </a:p>
        </p:txBody>
      </p:sp>
      <p:pic>
        <p:nvPicPr>
          <p:cNvPr id="133" name="Google Shape;133;p20"/>
          <p:cNvPicPr preferRelativeResize="0"/>
          <p:nvPr/>
        </p:nvPicPr>
        <p:blipFill>
          <a:blip r:embed="rId3">
            <a:alphaModFix/>
          </a:blip>
          <a:stretch>
            <a:fillRect/>
          </a:stretch>
        </p:blipFill>
        <p:spPr>
          <a:xfrm>
            <a:off x="4647650" y="2416950"/>
            <a:ext cx="4334475" cy="253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Complete Process of Programming a Microcontroller</a:t>
            </a:r>
            <a:endParaRPr sz="3959" b="0" i="0" u="none" strike="noStrike" cap="none">
              <a:solidFill>
                <a:srgbClr val="E36C09"/>
              </a:solidFill>
              <a:latin typeface="Calibri"/>
              <a:ea typeface="Calibri"/>
              <a:cs typeface="Calibri"/>
              <a:sym typeface="Calibri"/>
            </a:endParaRPr>
          </a:p>
        </p:txBody>
      </p:sp>
      <p:sp>
        <p:nvSpPr>
          <p:cNvPr id="145" name="Google Shape;145;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09600" marR="0" lvl="0" indent="-609600" algn="l" rtl="0">
              <a:spcBef>
                <a:spcPts val="0"/>
              </a:spcBef>
              <a:spcAft>
                <a:spcPts val="0"/>
              </a:spcAft>
              <a:buClr>
                <a:schemeClr val="dk1"/>
              </a:buClr>
              <a:buSzPts val="3200"/>
              <a:buFont typeface="Arial"/>
              <a:buAutoNum type="arabicPeriod"/>
            </a:pPr>
            <a:r>
              <a:rPr lang="en-US" sz="3200" b="0" i="0" u="none" strike="noStrike" cap="none">
                <a:solidFill>
                  <a:schemeClr val="dk1"/>
                </a:solidFill>
                <a:latin typeface="Calibri"/>
                <a:ea typeface="Calibri"/>
                <a:cs typeface="Calibri"/>
                <a:sym typeface="Calibri"/>
              </a:rPr>
              <a:t>Write the code </a:t>
            </a:r>
            <a:endParaRPr/>
          </a:p>
          <a:p>
            <a:pPr marL="1009650" marR="0" lvl="1" indent="-6159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 ATMEL Studio, or other IDE</a:t>
            </a:r>
            <a:endParaRPr/>
          </a:p>
          <a:p>
            <a:pPr marL="1009650" marR="0" lvl="1" indent="-6159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609600" marR="0" lvl="0" indent="-609600" algn="l" rtl="0">
              <a:spcBef>
                <a:spcPts val="640"/>
              </a:spcBef>
              <a:spcAft>
                <a:spcPts val="0"/>
              </a:spcAft>
              <a:buClr>
                <a:schemeClr val="dk1"/>
              </a:buClr>
              <a:buSzPts val="3200"/>
              <a:buFont typeface="Arial"/>
              <a:buAutoNum type="arabicPeriod"/>
            </a:pPr>
            <a:r>
              <a:rPr lang="en-US" sz="3200" b="0" i="0" u="none" strike="noStrike" cap="none">
                <a:solidFill>
                  <a:schemeClr val="dk1"/>
                </a:solidFill>
                <a:latin typeface="Calibri"/>
                <a:ea typeface="Calibri"/>
                <a:cs typeface="Calibri"/>
                <a:sym typeface="Calibri"/>
              </a:rPr>
              <a:t>Compile it to a .hex file.</a:t>
            </a:r>
            <a:endParaRPr/>
          </a:p>
          <a:p>
            <a:pPr marL="1009650" marR="0" lvl="1" indent="-6159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For ATMEL Studio, you will find the hex on the “Debug” folder in your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Complete Process of Programming a Microcontroller</a:t>
            </a:r>
            <a:endParaRPr sz="3959" b="0" i="0" u="none" strike="noStrike" cap="none">
              <a:solidFill>
                <a:srgbClr val="E36C09"/>
              </a:solidFill>
              <a:latin typeface="Calibri"/>
              <a:ea typeface="Calibri"/>
              <a:cs typeface="Calibri"/>
              <a:sym typeface="Calibri"/>
            </a:endParaRPr>
          </a:p>
        </p:txBody>
      </p:sp>
      <p:sp>
        <p:nvSpPr>
          <p:cNvPr id="151" name="Google Shape;151;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09600" marR="0" lvl="0" indent="-609600" algn="l" rtl="0">
              <a:spcBef>
                <a:spcPts val="0"/>
              </a:spcBef>
              <a:spcAft>
                <a:spcPts val="0"/>
              </a:spcAft>
              <a:buClr>
                <a:schemeClr val="dk1"/>
              </a:buClr>
              <a:buFont typeface="Arial"/>
              <a:buNone/>
            </a:pPr>
            <a:r>
              <a:rPr lang="en-US" sz="3200" b="0" i="0" u="none" strike="noStrike" cap="none" dirty="0">
                <a:solidFill>
                  <a:schemeClr val="dk1"/>
                </a:solidFill>
                <a:latin typeface="Calibri"/>
                <a:ea typeface="Calibri"/>
                <a:cs typeface="Calibri"/>
                <a:sym typeface="Calibri"/>
              </a:rPr>
              <a:t>3. 	Inserting the .hex file into the microcontroller </a:t>
            </a:r>
            <a:endParaRPr dirty="0"/>
          </a:p>
          <a:p>
            <a:pPr marL="1009650" marR="0" lvl="1" indent="-6159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Load the hex file into burner</a:t>
            </a:r>
            <a:endParaRPr dirty="0"/>
          </a:p>
          <a:p>
            <a:pPr marL="1009650" marR="0" lvl="1" indent="-6159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set the microcontroller on the “AVR Programmer”</a:t>
            </a:r>
            <a:endParaRPr dirty="0"/>
          </a:p>
          <a:p>
            <a:pPr marL="1009650" marR="0" lvl="1" indent="-6159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Optional: </a:t>
            </a:r>
            <a:r>
              <a:rPr lang="en-US" dirty="0"/>
              <a:t>Erase then </a:t>
            </a:r>
            <a:r>
              <a:rPr lang="en-US" sz="2800" b="0" i="0" u="none" strike="noStrike" cap="none" dirty="0">
                <a:solidFill>
                  <a:schemeClr val="dk1"/>
                </a:solidFill>
                <a:latin typeface="Calibri"/>
                <a:ea typeface="Calibri"/>
                <a:cs typeface="Calibri"/>
                <a:sym typeface="Calibri"/>
              </a:rPr>
              <a:t>Flash </a:t>
            </a:r>
            <a:endParaRPr dirty="0"/>
          </a:p>
          <a:p>
            <a:pPr marL="609600" marR="0" lvl="0" indent="-406400" algn="l" rtl="0">
              <a:spcBef>
                <a:spcPts val="64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a:p>
            <a:pPr marL="609600" marR="0" lvl="0" indent="-609600" algn="l" rtl="0">
              <a:spcBef>
                <a:spcPts val="640"/>
              </a:spcBef>
              <a:spcAft>
                <a:spcPts val="0"/>
              </a:spcAft>
              <a:buClr>
                <a:schemeClr val="dk1"/>
              </a:buClr>
              <a:buFont typeface="Arial"/>
              <a:buNone/>
            </a:pPr>
            <a:r>
              <a:rPr lang="en-US" sz="3200" b="0" i="0" u="none" strike="noStrike" cap="none" dirty="0">
                <a:solidFill>
                  <a:schemeClr val="dk1"/>
                </a:solidFill>
                <a:latin typeface="Calibri"/>
                <a:ea typeface="Calibri"/>
                <a:cs typeface="Calibri"/>
                <a:sym typeface="Calibri"/>
              </a:rPr>
              <a:t>4. 	Set the microcontroller in the working circuit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Ports for I/O</a:t>
            </a:r>
            <a:endParaRPr sz="4400" b="0" i="0" u="none" strike="noStrike" cap="none">
              <a:solidFill>
                <a:srgbClr val="E36C09"/>
              </a:solidFill>
              <a:latin typeface="Calibri"/>
              <a:ea typeface="Calibri"/>
              <a:cs typeface="Calibri"/>
              <a:sym typeface="Calibri"/>
            </a:endParaRPr>
          </a:p>
        </p:txBody>
      </p:sp>
      <p:sp>
        <p:nvSpPr>
          <p:cNvPr id="105" name="Google Shape;105;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4 different ports for I/O</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B, C, D</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8 bit &lt;-&gt; 8 data pins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Every pin is bidirectional, can be used as input or output</a:t>
            </a:r>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I/O Ports of ATmega32 (AVR)</a:t>
            </a:r>
            <a:endParaRPr/>
          </a:p>
        </p:txBody>
      </p:sp>
      <p:pic>
        <p:nvPicPr>
          <p:cNvPr id="1026" name="Picture 2" descr="Pin diagram of ATmega32 | Download Scientific Diagram">
            <a:extLst>
              <a:ext uri="{FF2B5EF4-FFF2-40B4-BE49-F238E27FC236}">
                <a16:creationId xmlns:a16="http://schemas.microsoft.com/office/drawing/2014/main" id="{6A74D69D-C2BE-F38F-66B4-386C6A6B1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856" y="1124632"/>
            <a:ext cx="5959876" cy="585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98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I/O Ports of ATmega32 (AVR)</a:t>
            </a:r>
            <a:endParaRPr/>
          </a:p>
        </p:txBody>
      </p:sp>
      <p:pic>
        <p:nvPicPr>
          <p:cNvPr id="112" name="Google Shape;112;p16" descr="F:\Feb'11 Term\Microprocessor 316\xperiments\avr\Beginners Guide to AVR Microcontrollers\port.png"/>
          <p:cNvPicPr preferRelativeResize="0"/>
          <p:nvPr/>
        </p:nvPicPr>
        <p:blipFill rotWithShape="1">
          <a:blip r:embed="rId3">
            <a:alphaModFix/>
          </a:blip>
          <a:srcRect/>
          <a:stretch/>
        </p:blipFill>
        <p:spPr>
          <a:xfrm>
            <a:off x="1676400" y="1365250"/>
            <a:ext cx="5715000" cy="541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Port Operation Registers</a:t>
            </a:r>
            <a:endParaRPr sz="4400" b="0" i="0" u="none" strike="noStrike" cap="none">
              <a:solidFill>
                <a:srgbClr val="E36C09"/>
              </a:solidFill>
              <a:latin typeface="Calibri"/>
              <a:ea typeface="Calibri"/>
              <a:cs typeface="Calibri"/>
              <a:sym typeface="Calibri"/>
            </a:endParaRPr>
          </a:p>
        </p:txBody>
      </p:sp>
      <p:sp>
        <p:nvSpPr>
          <p:cNvPr id="119" name="Google Shape;1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DDRx – Data Direction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PORTx – Pin Output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PINx – Pin Input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Configuration</a:t>
            </a:r>
            <a:endParaRPr sz="4400" b="0" i="0" u="none" strike="noStrike" cap="none">
              <a:solidFill>
                <a:srgbClr val="E36C09"/>
              </a:solidFill>
              <a:latin typeface="Calibri"/>
              <a:ea typeface="Calibri"/>
              <a:cs typeface="Calibri"/>
              <a:sym typeface="Calibri"/>
            </a:endParaRPr>
          </a:p>
        </p:txBody>
      </p:sp>
      <p:sp>
        <p:nvSpPr>
          <p:cNvPr id="125" name="Google Shape;1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1"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For configuration we have to use the  Data Direction Registers </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One register for each port</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DDRx (DDRA, DDRB, DDRC, DDRD)</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Configures each pin as input or output</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Pin configuration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Input – 0</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Output – 1</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 Example</a:t>
            </a:r>
            <a:endParaRPr sz="4400" b="0" i="0" u="none" strike="noStrike" cap="none">
              <a:solidFill>
                <a:srgbClr val="E36C09"/>
              </a:solidFill>
              <a:latin typeface="Calibri"/>
              <a:ea typeface="Calibri"/>
              <a:cs typeface="Calibri"/>
              <a:sym typeface="Calibri"/>
            </a:endParaRPr>
          </a:p>
        </p:txBody>
      </p:sp>
      <p:sp>
        <p:nvSpPr>
          <p:cNvPr id="131" name="Google Shape;13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DDRA = 0b11111111;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A as output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DDRB = 0b00000000;</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B as input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DDRC = 0b01010101;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a:t>
            </a:r>
            <a:endParaRPr/>
          </a:p>
          <a:p>
            <a:pPr marL="742950" marR="0" lvl="1" indent="-285750" algn="l" rtl="0">
              <a:lnSpc>
                <a:spcPct val="90000"/>
              </a:lnSpc>
              <a:spcBef>
                <a:spcPts val="518"/>
              </a:spcBef>
              <a:spcAft>
                <a:spcPts val="0"/>
              </a:spcAft>
              <a:buClr>
                <a:schemeClr val="dk1"/>
              </a:buClr>
              <a:buFont typeface="Arial"/>
              <a:buNone/>
            </a:pPr>
            <a:br>
              <a:rPr lang="en-US" sz="2590" b="0" i="0" u="none" strike="noStrike" cap="none">
                <a:solidFill>
                  <a:schemeClr val="dk1"/>
                </a:solidFill>
                <a:latin typeface="Calibri"/>
                <a:ea typeface="Calibri"/>
                <a:cs typeface="Calibri"/>
                <a:sym typeface="Calibri"/>
              </a:rPr>
            </a:b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Input</a:t>
            </a:r>
            <a:endParaRPr sz="4400" b="0" i="0" u="none" strike="noStrike" cap="none">
              <a:solidFill>
                <a:srgbClr val="E36C09"/>
              </a:solidFill>
              <a:latin typeface="Calibri"/>
              <a:ea typeface="Calibri"/>
              <a:cs typeface="Calibri"/>
              <a:sym typeface="Calibri"/>
            </a:endParaRPr>
          </a:p>
        </p:txBody>
      </p:sp>
      <p:sp>
        <p:nvSpPr>
          <p:cNvPr id="137" name="Google Shape;13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You have to read the PINx register</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unsigned char ch;</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ch = PINA;</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a:solidFill>
                  <a:srgbClr val="76923C"/>
                </a:solidFill>
                <a:latin typeface="Calibri"/>
                <a:ea typeface="Calibri"/>
                <a:cs typeface="Calibri"/>
                <a:sym typeface="Calibri"/>
              </a:rPr>
              <a:t>What to do if only some of the pins are configured as input ??</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Needed Softwares</a:t>
            </a:r>
            <a:endParaRPr sz="4400" b="0" i="0" u="none" strike="noStrike" cap="none">
              <a:solidFill>
                <a:srgbClr val="E36C09"/>
              </a:solidFill>
              <a:latin typeface="Calibri"/>
              <a:ea typeface="Calibri"/>
              <a:cs typeface="Calibri"/>
              <a:sym typeface="Calibri"/>
            </a:endParaRPr>
          </a:p>
        </p:txBody>
      </p:sp>
      <p:sp>
        <p:nvSpPr>
          <p:cNvPr id="96" name="Google Shape;9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AVR Studio</a:t>
            </a:r>
            <a:endParaRPr dirty="0"/>
          </a:p>
          <a:p>
            <a:pPr marL="742950" lvl="1" indent="-285750"/>
            <a:r>
              <a:rPr lang="en-US" sz="2400" b="1" dirty="0">
                <a:hlinkClick r:id="rId3"/>
              </a:rPr>
              <a:t>https://atmel-studio.software.informer.com/7.0/</a:t>
            </a:r>
            <a:endParaRPr lang="en-US" sz="2400" b="1" dirty="0"/>
          </a:p>
          <a:p>
            <a:pPr marL="742950" lvl="1" indent="-285750"/>
            <a:r>
              <a:rPr lang="en-US" sz="2400" b="1" dirty="0"/>
              <a:t>Atmel Studio 7.0 (build 1931) offline installer</a:t>
            </a:r>
          </a:p>
          <a:p>
            <a:pPr marL="742950" marR="0" lvl="1" indent="-107950" algn="l" rtl="0">
              <a:spcBef>
                <a:spcPts val="560"/>
              </a:spcBef>
              <a:spcAft>
                <a:spcPts val="0"/>
              </a:spcAft>
              <a:buClr>
                <a:schemeClr val="dk1"/>
              </a:buClr>
              <a:buSzPts val="2800"/>
              <a:buFont typeface="Arial"/>
              <a:buNone/>
            </a:pPr>
            <a:endParaRPr sz="24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This is the IDE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Output</a:t>
            </a:r>
            <a:endParaRPr sz="4400" b="0" i="0" u="none" strike="noStrike" cap="none">
              <a:solidFill>
                <a:srgbClr val="E36C09"/>
              </a:solidFill>
              <a:latin typeface="Calibri"/>
              <a:ea typeface="Calibri"/>
              <a:cs typeface="Calibri"/>
              <a:sym typeface="Calibri"/>
            </a:endParaRPr>
          </a:p>
        </p:txBody>
      </p:sp>
      <p:sp>
        <p:nvSpPr>
          <p:cNvPr id="143" name="Google Shape;14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You have to use the PORTx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PORTB = 0b11111111;</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a:solidFill>
                  <a:srgbClr val="76923C"/>
                </a:solidFill>
                <a:latin typeface="Calibri"/>
                <a:ea typeface="Calibri"/>
                <a:cs typeface="Calibri"/>
                <a:sym typeface="Calibri"/>
              </a:rPr>
              <a:t>What to do if only some of the pins are configured as output ?? </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set the port B to 0xFF</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54" name="Google Shape;154;p23"/>
          <p:cNvSpPr txBox="1"/>
          <p:nvPr/>
        </p:nvSpPr>
        <p:spPr>
          <a:xfrm>
            <a:off x="304800" y="1295400"/>
            <a:ext cx="84582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#include</a:t>
            </a:r>
            <a:r>
              <a:rPr lang="en-US" sz="2400" b="0" i="0" u="none" strike="noStrike" cap="none">
                <a:solidFill>
                  <a:srgbClr val="800000"/>
                </a:solidFill>
                <a:latin typeface="Consolas"/>
                <a:ea typeface="Consolas"/>
                <a:cs typeface="Consolas"/>
                <a:sym typeface="Consolas"/>
              </a:rPr>
              <a:t> &lt;avr/io.h&gt;</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endParaRPr sz="2400">
              <a:solidFill>
                <a:srgbClr val="A000A0"/>
              </a:solidFill>
              <a:latin typeface="Consolas"/>
              <a:ea typeface="Consolas"/>
              <a:cs typeface="Consolas"/>
              <a:sym typeface="Consolas"/>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DDRD=</a:t>
            </a:r>
            <a:r>
              <a:rPr lang="en-US" sz="2400">
                <a:solidFill>
                  <a:srgbClr val="800000"/>
                </a:solidFill>
                <a:latin typeface="Consolas"/>
                <a:ea typeface="Consolas"/>
                <a:cs typeface="Consolas"/>
                <a:sym typeface="Consolas"/>
              </a:rPr>
              <a:t> 0b11111111; </a:t>
            </a:r>
            <a:r>
              <a:rPr lang="en-US" sz="2400">
                <a:solidFill>
                  <a:srgbClr val="008000"/>
                </a:solidFill>
                <a:latin typeface="Consolas"/>
                <a:ea typeface="Consolas"/>
                <a:cs typeface="Consolas"/>
                <a:sym typeface="Consolas"/>
              </a:rPr>
              <a:t>//initializing portD in 					//output mode</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PORTD=0b11111111;</a:t>
            </a:r>
            <a:r>
              <a:rPr lang="en-US" sz="2400">
                <a:solidFill>
                  <a:srgbClr val="008000"/>
                </a:solidFill>
                <a:latin typeface="Consolas"/>
                <a:ea typeface="Consolas"/>
                <a:cs typeface="Consolas"/>
                <a:sym typeface="Consolas"/>
              </a:rPr>
              <a:t>//writing value to portD</a:t>
            </a:r>
            <a:endParaRPr sz="2400">
              <a:solidFill>
                <a:srgbClr val="008000"/>
              </a:solidFill>
              <a:latin typeface="Consolas"/>
              <a:ea typeface="Consolas"/>
              <a:cs typeface="Consolas"/>
              <a:sym typeface="Consolas"/>
            </a:endParaRPr>
          </a:p>
          <a:p>
            <a:pPr marL="0" marR="0" lvl="0" indent="0" algn="l" rtl="0">
              <a:spcBef>
                <a:spcPts val="0"/>
              </a:spcBef>
              <a:spcAft>
                <a:spcPts val="0"/>
              </a:spcAft>
              <a:buNone/>
            </a:pPr>
            <a:endParaRPr sz="240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8000"/>
                </a:solidFill>
                <a:latin typeface="Consolas"/>
                <a:ea typeface="Consolas"/>
                <a:cs typeface="Consolas"/>
                <a:sym typeface="Consolas"/>
              </a:rPr>
              <a:t>//TODO:: Nothing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 name="Google Shape;155;p23"/>
          <p:cNvSpPr/>
          <p:nvPr/>
        </p:nvSpPr>
        <p:spPr>
          <a:xfrm>
            <a:off x="1524000" y="5257800"/>
            <a:ext cx="3048000" cy="609600"/>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What will this code do ??</a:t>
            </a:r>
            <a:endParaRPr sz="4400" b="0" i="0" u="none" strike="noStrike" cap="none">
              <a:solidFill>
                <a:srgbClr val="E36C09"/>
              </a:solidFill>
              <a:latin typeface="Calibri"/>
              <a:ea typeface="Calibri"/>
              <a:cs typeface="Calibri"/>
              <a:sym typeface="Calibri"/>
            </a:endParaRPr>
          </a:p>
        </p:txBody>
      </p:sp>
      <p:sp>
        <p:nvSpPr>
          <p:cNvPr id="162" name="Google Shape;162;p24"/>
          <p:cNvSpPr txBox="1"/>
          <p:nvPr/>
        </p:nvSpPr>
        <p:spPr>
          <a:xfrm>
            <a:off x="304800" y="1524000"/>
            <a:ext cx="8046098"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#include</a:t>
            </a:r>
            <a:r>
              <a:rPr lang="en-US" sz="2400">
                <a:solidFill>
                  <a:srgbClr val="800000"/>
                </a:solidFill>
                <a:latin typeface="Consolas"/>
                <a:ea typeface="Consolas"/>
                <a:cs typeface="Consolas"/>
                <a:sym typeface="Consolas"/>
              </a:rPr>
              <a:t> &lt;</a:t>
            </a:r>
            <a:r>
              <a:rPr lang="en-US" sz="2400" dirty="0" err="1">
                <a:solidFill>
                  <a:srgbClr val="800000"/>
                </a:solidFill>
                <a:latin typeface="Consolas"/>
                <a:ea typeface="Consolas"/>
                <a:cs typeface="Consolas"/>
                <a:sym typeface="Consolas"/>
              </a:rPr>
              <a:t>avr</a:t>
            </a:r>
            <a:r>
              <a:rPr lang="en-US" sz="2400" dirty="0">
                <a:solidFill>
                  <a:srgbClr val="800000"/>
                </a:solidFill>
                <a:latin typeface="Consolas"/>
                <a:ea typeface="Consolas"/>
                <a:cs typeface="Consolas"/>
                <a:sym typeface="Consolas"/>
              </a:rPr>
              <a:t>/</a:t>
            </a:r>
            <a:r>
              <a:rPr lang="en-US" sz="2400" dirty="0" err="1">
                <a:solidFill>
                  <a:srgbClr val="800000"/>
                </a:solidFill>
                <a:latin typeface="Consolas"/>
                <a:ea typeface="Consolas"/>
                <a:cs typeface="Consolas"/>
                <a:sym typeface="Consolas"/>
              </a:rPr>
              <a:t>io.h</a:t>
            </a:r>
            <a:r>
              <a:rPr lang="en-US" sz="24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4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int</a:t>
            </a:r>
            <a:r>
              <a:rPr lang="en-US" sz="2400" dirty="0">
                <a:solidFill>
                  <a:srgbClr val="800000"/>
                </a:solidFill>
                <a:latin typeface="Consolas"/>
                <a:ea typeface="Consolas"/>
                <a:cs typeface="Consolas"/>
                <a:sym typeface="Consolas"/>
              </a:rPr>
              <a:t> </a:t>
            </a:r>
            <a:r>
              <a:rPr lang="en-US" sz="2400" dirty="0">
                <a:solidFill>
                  <a:srgbClr val="880000"/>
                </a:solidFill>
                <a:latin typeface="Consolas"/>
                <a:ea typeface="Consolas"/>
                <a:cs typeface="Consolas"/>
                <a:sym typeface="Consolas"/>
              </a:rPr>
              <a:t>main(</a:t>
            </a:r>
            <a:r>
              <a:rPr lang="en-US" sz="24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endParaRPr sz="2400" dirty="0">
              <a:solidFill>
                <a:srgbClr val="A000A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DDRD=</a:t>
            </a:r>
            <a:r>
              <a:rPr lang="en-US" sz="2400" dirty="0">
                <a:solidFill>
                  <a:srgbClr val="800000"/>
                </a:solidFill>
                <a:latin typeface="Consolas"/>
                <a:ea typeface="Consolas"/>
                <a:cs typeface="Consolas"/>
                <a:sym typeface="Consolas"/>
              </a:rPr>
              <a:t> 0b01111111; </a:t>
            </a: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PORTD=0b11111111;</a:t>
            </a: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8000"/>
                </a:solidFill>
                <a:latin typeface="Consolas"/>
                <a:ea typeface="Consolas"/>
                <a:cs typeface="Consolas"/>
                <a:sym typeface="Consolas"/>
              </a:rPr>
              <a:t>//TODO:: Nothing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blink a LED on port B pin 0</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74" name="Google Shape;174;p26"/>
          <p:cNvSpPr txBox="1"/>
          <p:nvPr/>
        </p:nvSpPr>
        <p:spPr>
          <a:xfrm>
            <a:off x="304800" y="1219498"/>
            <a:ext cx="42672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#include</a:t>
            </a:r>
            <a:r>
              <a:rPr lang="en-US" sz="2400">
                <a:solidFill>
                  <a:srgbClr val="800000"/>
                </a:solidFill>
                <a:latin typeface="Consolas"/>
                <a:ea typeface="Consolas"/>
                <a:cs typeface="Consolas"/>
                <a:sym typeface="Consolas"/>
              </a:rPr>
              <a:t> &lt;avr/io.h&gt;</a:t>
            </a:r>
            <a:endParaRPr/>
          </a:p>
          <a:p>
            <a:pPr marL="0" marR="0" lvl="0" indent="0" algn="l" rtl="0">
              <a:spcBef>
                <a:spcPts val="0"/>
              </a:spcBef>
              <a:spcAft>
                <a:spcPts val="0"/>
              </a:spcAft>
              <a:buNone/>
            </a:pPr>
            <a:endParaRPr sz="2400">
              <a:solidFill>
                <a:srgbClr val="00008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a:t>
            </a:r>
            <a:r>
              <a:rPr lang="en-US" sz="2400">
                <a:solidFill>
                  <a:srgbClr val="000080"/>
                </a:solidFill>
                <a:latin typeface="Consolas"/>
                <a:ea typeface="Consolas"/>
                <a:cs typeface="Consolas"/>
                <a:sym typeface="Consolas"/>
              </a:rPr>
              <a:t>c</a:t>
            </a:r>
            <a:r>
              <a:rPr lang="en-US" sz="2400">
                <a:solidFill>
                  <a:srgbClr val="800000"/>
                </a:solidFill>
                <a:latin typeface="Consolas"/>
                <a:ea typeface="Consolas"/>
                <a:cs typeface="Consolas"/>
                <a:sym typeface="Consolas"/>
              </a:rPr>
              <a:t> = 1;</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DDRB=</a:t>
            </a:r>
            <a:r>
              <a:rPr lang="en-US" sz="2400">
                <a:solidFill>
                  <a:srgbClr val="800000"/>
                </a:solidFill>
                <a:latin typeface="Consolas"/>
                <a:ea typeface="Consolas"/>
                <a:cs typeface="Consolas"/>
                <a:sym typeface="Consolas"/>
              </a:rPr>
              <a:t> 0b00000001;</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914400" marR="0" lvl="2" indent="0" algn="l" rtl="0">
              <a:spcBef>
                <a:spcPts val="0"/>
              </a:spcBef>
              <a:spcAft>
                <a:spcPts val="0"/>
              </a:spcAft>
              <a:buNone/>
            </a:pPr>
            <a:r>
              <a:rPr lang="en-US" sz="2400" b="0" i="0" u="none" strike="noStrike" cap="none">
                <a:solidFill>
                  <a:srgbClr val="A000A0"/>
                </a:solidFill>
                <a:latin typeface="Consolas"/>
                <a:ea typeface="Consolas"/>
                <a:cs typeface="Consolas"/>
                <a:sym typeface="Consolas"/>
              </a:rPr>
              <a:t>PORTB</a:t>
            </a:r>
            <a:r>
              <a:rPr lang="en-US" sz="2400" b="0" i="0" u="none" strike="noStrike" cap="none">
                <a:solidFill>
                  <a:srgbClr val="800000"/>
                </a:solidFill>
                <a:latin typeface="Consolas"/>
                <a:ea typeface="Consolas"/>
                <a:cs typeface="Consolas"/>
                <a:sym typeface="Consolas"/>
              </a:rPr>
              <a:t> = </a:t>
            </a:r>
            <a:r>
              <a:rPr lang="en-US" sz="2400" b="0" i="0" u="none" strike="noStrike" cap="none">
                <a:solidFill>
                  <a:srgbClr val="000080"/>
                </a:solidFill>
                <a:latin typeface="Consolas"/>
                <a:ea typeface="Consolas"/>
                <a:cs typeface="Consolas"/>
                <a:sym typeface="Consolas"/>
              </a:rPr>
              <a:t>c;</a:t>
            </a:r>
            <a:endParaRPr sz="2400" b="0" i="0" u="none" strike="noStrike" cap="none">
              <a:solidFill>
                <a:srgbClr val="800000"/>
              </a:solidFill>
              <a:latin typeface="Consolas"/>
              <a:ea typeface="Consolas"/>
              <a:cs typeface="Consolas"/>
              <a:sym typeface="Consolas"/>
            </a:endParaRPr>
          </a:p>
          <a:p>
            <a:pPr marL="914400" marR="0" lvl="2"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if(</a:t>
            </a:r>
            <a:r>
              <a:rPr lang="en-US" sz="2400" b="0" i="0" u="none" strike="noStrike" cap="none">
                <a:solidFill>
                  <a:srgbClr val="000080"/>
                </a:solidFill>
                <a:latin typeface="Consolas"/>
                <a:ea typeface="Consolas"/>
                <a:cs typeface="Consolas"/>
                <a:sym typeface="Consolas"/>
              </a:rPr>
              <a:t>c)c=0;</a:t>
            </a:r>
            <a:endParaRPr/>
          </a:p>
          <a:p>
            <a:pPr marL="914400" marR="0" lvl="2"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else</a:t>
            </a:r>
            <a:r>
              <a:rPr lang="en-US" sz="2400" b="0" i="0" u="none" strike="noStrike" cap="none">
                <a:solidFill>
                  <a:srgbClr val="800000"/>
                </a:solidFill>
                <a:latin typeface="Consolas"/>
                <a:ea typeface="Consolas"/>
                <a:cs typeface="Consolas"/>
                <a:sym typeface="Consolas"/>
              </a:rPr>
              <a:t> </a:t>
            </a:r>
            <a:r>
              <a:rPr lang="en-US" sz="2400" b="0" i="0" u="none" strike="noStrike" cap="none">
                <a:solidFill>
                  <a:srgbClr val="000080"/>
                </a:solidFill>
                <a:latin typeface="Consolas"/>
                <a:ea typeface="Consolas"/>
                <a:cs typeface="Consolas"/>
                <a:sym typeface="Consolas"/>
              </a:rPr>
              <a:t>c=1;</a:t>
            </a:r>
            <a:endParaRPr/>
          </a:p>
          <a:p>
            <a:pPr marL="914400" marR="0" lvl="2" indent="0" algn="l" rtl="0">
              <a:spcBef>
                <a:spcPts val="0"/>
              </a:spcBef>
              <a:spcAft>
                <a:spcPts val="0"/>
              </a:spcAft>
              <a:buNone/>
            </a:pPr>
            <a:r>
              <a:rPr lang="en-US" sz="2400" b="0" i="0" u="none" strike="noStrike" cap="none">
                <a:solidFill>
                  <a:srgbClr val="000080"/>
                </a:solidFill>
                <a:latin typeface="Consolas"/>
                <a:ea typeface="Consolas"/>
                <a:cs typeface="Consolas"/>
                <a:sym typeface="Consolas"/>
              </a:rPr>
              <a:t>delay();</a:t>
            </a:r>
            <a:endParaRPr/>
          </a:p>
          <a:p>
            <a:pPr marL="914400" marR="0" lvl="2" indent="0" algn="l" rtl="0">
              <a:spcBef>
                <a:spcPts val="0"/>
              </a:spcBef>
              <a:spcAft>
                <a:spcPts val="0"/>
              </a:spcAft>
              <a:buNone/>
            </a:pPr>
            <a:r>
              <a:rPr lang="en-US" sz="2400" b="0" i="0" u="none" strike="noStrike" cap="none">
                <a:solidFill>
                  <a:srgbClr val="800000"/>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p:txBody>
      </p:sp>
      <p:sp>
        <p:nvSpPr>
          <p:cNvPr id="175" name="Google Shape;175;p26"/>
          <p:cNvSpPr/>
          <p:nvPr/>
        </p:nvSpPr>
        <p:spPr>
          <a:xfrm>
            <a:off x="4572000" y="2209800"/>
            <a:ext cx="5867400"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void</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delay()</a:t>
            </a:r>
            <a:endParaRPr/>
          </a:p>
          <a:p>
            <a:pPr marL="0" marR="0" lvl="0" indent="0" algn="l" rtl="0">
              <a:spcBef>
                <a:spcPts val="0"/>
              </a:spcBef>
              <a:spcAft>
                <a:spcPts val="0"/>
              </a:spcAft>
              <a:buNone/>
            </a:pPr>
            <a:r>
              <a:rPr lang="en-US" sz="2400">
                <a:solidFill>
                  <a:srgbClr val="880000"/>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i,j,k;</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for(i=0;i&lt;255;i++)</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for(j=0;j&lt;255;j++)</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for(k=0;k&lt;100;k++);</a:t>
            </a:r>
            <a:endParaRPr/>
          </a:p>
          <a:p>
            <a:pPr marL="0" marR="0" lvl="0" indent="0" algn="l" rtl="0">
              <a:spcBef>
                <a:spcPts val="0"/>
              </a:spcBef>
              <a:spcAft>
                <a:spcPts val="0"/>
              </a:spcAft>
              <a:buNone/>
            </a:pPr>
            <a:endParaRPr sz="2400">
              <a:solidFill>
                <a:srgbClr val="0000FF"/>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simple program to animate 8 LEDs connected to PORT B</a:t>
            </a: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
        <p:nvSpPr>
          <p:cNvPr id="182" name="Google Shape;182;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One LED at a time is ON</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rest are off</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At first LED 0 is on, then LED 1, and so on.</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88" name="Google Shape;188;p28"/>
          <p:cNvSpPr/>
          <p:nvPr/>
        </p:nvSpPr>
        <p:spPr>
          <a:xfrm>
            <a:off x="609600" y="12192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 = 0x01;</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if(c==1&lt;&lt;7)c</a:t>
            </a:r>
            <a:r>
              <a:rPr lang="en-US" sz="2400">
                <a:solidFill>
                  <a:srgbClr val="800000"/>
                </a:solidFill>
                <a:latin typeface="Consolas"/>
                <a:ea typeface="Consolas"/>
                <a:cs typeface="Consolas"/>
                <a:sym typeface="Consolas"/>
              </a:rPr>
              <a:t> = 1; </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else</a:t>
            </a:r>
            <a:r>
              <a:rPr lang="en-US" sz="2400">
                <a:solidFill>
                  <a:srgbClr val="800000"/>
                </a:solidFill>
                <a:latin typeface="Consolas"/>
                <a:ea typeface="Consolas"/>
                <a:cs typeface="Consolas"/>
                <a:sym typeface="Consolas"/>
              </a:rPr>
              <a:t> c = c &lt;&lt; 1;</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80000"/>
                </a:solidFill>
                <a:latin typeface="Consolas"/>
                <a:ea typeface="Consolas"/>
                <a:cs typeface="Consolas"/>
                <a:sym typeface="Consolas"/>
              </a:rPr>
              <a:t>		delay();</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Accurately Generating Delay</a:t>
            </a:r>
            <a:endParaRPr sz="4400" b="0" i="0" u="none" strike="noStrike" cap="none">
              <a:solidFill>
                <a:srgbClr val="E36C09"/>
              </a:solidFill>
              <a:latin typeface="Calibri"/>
              <a:ea typeface="Calibri"/>
              <a:cs typeface="Calibri"/>
              <a:sym typeface="Calibri"/>
            </a:endParaRPr>
          </a:p>
        </p:txBody>
      </p:sp>
      <p:sp>
        <p:nvSpPr>
          <p:cNvPr id="195" name="Google Shape;195;p29"/>
          <p:cNvSpPr/>
          <p:nvPr/>
        </p:nvSpPr>
        <p:spPr>
          <a:xfrm>
            <a:off x="609600" y="1676400"/>
            <a:ext cx="6477000" cy="58477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avr</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io.h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#define</a:t>
            </a:r>
            <a:r>
              <a:rPr lang="en-US" sz="2200" dirty="0">
                <a:solidFill>
                  <a:srgbClr val="800000"/>
                </a:solidFill>
                <a:latin typeface="Consolas"/>
                <a:ea typeface="Consolas"/>
                <a:cs typeface="Consolas"/>
                <a:sym typeface="Consolas"/>
              </a:rPr>
              <a:t> </a:t>
            </a:r>
            <a:r>
              <a:rPr lang="en-US" sz="2200" dirty="0">
                <a:solidFill>
                  <a:srgbClr val="A000A0"/>
                </a:solidFill>
                <a:latin typeface="Consolas"/>
                <a:ea typeface="Consolas"/>
                <a:cs typeface="Consolas"/>
                <a:sym typeface="Consolas"/>
              </a:rPr>
              <a:t>F_CPU</a:t>
            </a:r>
            <a:r>
              <a:rPr lang="en-US" sz="2200" dirty="0">
                <a:solidFill>
                  <a:srgbClr val="800000"/>
                </a:solidFill>
                <a:latin typeface="Consolas"/>
                <a:ea typeface="Consolas"/>
                <a:cs typeface="Consolas"/>
                <a:sym typeface="Consolas"/>
              </a:rPr>
              <a:t> 1000000 // Clock Frequency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util</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delay.h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int</a:t>
            </a:r>
            <a:r>
              <a:rPr lang="en-US" sz="2200" dirty="0">
                <a:solidFill>
                  <a:srgbClr val="800000"/>
                </a:solidFill>
                <a:latin typeface="Consolas"/>
                <a:ea typeface="Consolas"/>
                <a:cs typeface="Consolas"/>
                <a:sym typeface="Consolas"/>
              </a:rPr>
              <a:t> </a:t>
            </a:r>
            <a:r>
              <a:rPr lang="en-US" sz="2200" dirty="0">
                <a:solidFill>
                  <a:srgbClr val="880000"/>
                </a:solidFill>
                <a:latin typeface="Consolas"/>
                <a:ea typeface="Consolas"/>
                <a:cs typeface="Consolas"/>
                <a:sym typeface="Consolas"/>
              </a:rPr>
              <a:t>main(</a:t>
            </a:r>
            <a:r>
              <a:rPr lang="en-US" sz="22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r>
              <a:rPr lang="en-US" sz="22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//1000 ms delay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80000"/>
                </a:solidFill>
                <a:latin typeface="Consolas"/>
                <a:ea typeface="Consolas"/>
                <a:cs typeface="Consolas"/>
                <a:sym typeface="Consolas"/>
              </a:rPr>
              <a:t>	_</a:t>
            </a:r>
            <a:r>
              <a:rPr lang="en-US" sz="2200" dirty="0" err="1">
                <a:solidFill>
                  <a:srgbClr val="880000"/>
                </a:solidFill>
                <a:latin typeface="Consolas"/>
                <a:ea typeface="Consolas"/>
                <a:cs typeface="Consolas"/>
                <a:sym typeface="Consolas"/>
              </a:rPr>
              <a:t>delay_ms</a:t>
            </a:r>
            <a:r>
              <a:rPr lang="en-US" sz="2200" dirty="0">
                <a:solidFill>
                  <a:srgbClr val="880000"/>
                </a:solidFill>
                <a:latin typeface="Consolas"/>
                <a:ea typeface="Consolas"/>
                <a:cs typeface="Consolas"/>
                <a:sym typeface="Consolas"/>
              </a:rPr>
              <a:t>(1000);</a:t>
            </a:r>
            <a:endParaRPr dirty="0"/>
          </a:p>
          <a:p>
            <a:pPr marL="0" marR="0" lvl="0" indent="0" algn="l" rtl="0">
              <a:spcBef>
                <a:spcPts val="0"/>
              </a:spcBef>
              <a:spcAft>
                <a:spcPts val="0"/>
              </a:spcAft>
              <a:buNone/>
            </a:pPr>
            <a:endParaRPr sz="2200" dirty="0">
              <a:solidFill>
                <a:srgbClr val="88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Input</a:t>
            </a:r>
            <a:endParaRPr sz="4400" b="0" i="0" u="none" strike="noStrike" cap="none">
              <a:solidFill>
                <a:srgbClr val="E36C09"/>
              </a:solidFill>
              <a:latin typeface="Calibri"/>
              <a:ea typeface="Calibri"/>
              <a:cs typeface="Calibri"/>
              <a:sym typeface="Calibri"/>
            </a:endParaRPr>
          </a:p>
        </p:txBody>
      </p:sp>
      <p:sp>
        <p:nvSpPr>
          <p:cNvPr id="202" name="Google Shape;202;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 8 bit input is connected to PORT A</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Show the input state on PORT B</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Needed Softwares</a:t>
            </a:r>
            <a:endParaRPr sz="4400" b="0" i="0" u="none" strike="noStrike" cap="none">
              <a:solidFill>
                <a:srgbClr val="E36C09"/>
              </a:solidFill>
              <a:latin typeface="Calibri"/>
              <a:ea typeface="Calibri"/>
              <a:cs typeface="Calibri"/>
              <a:sym typeface="Calibri"/>
            </a:endParaRPr>
          </a:p>
        </p:txBody>
      </p:sp>
      <p:sp>
        <p:nvSpPr>
          <p:cNvPr id="96" name="Google Shape;9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r>
              <a:rPr lang="en-US" sz="3200" b="0" i="0" u="none" strike="noStrike" cap="none" dirty="0">
                <a:solidFill>
                  <a:schemeClr val="dk1"/>
                </a:solidFill>
                <a:latin typeface="Calibri"/>
                <a:ea typeface="Calibri"/>
                <a:cs typeface="Calibri"/>
                <a:sym typeface="Calibri"/>
              </a:rPr>
              <a:t>If you get the following error: </a:t>
            </a:r>
          </a:p>
          <a:p>
            <a:pPr marL="342900" marR="0" lvl="0" indent="-139700" algn="l" rtl="0">
              <a:spcBef>
                <a:spcPts val="0"/>
              </a:spcBef>
              <a:spcAft>
                <a:spcPts val="0"/>
              </a:spcAft>
              <a:buClr>
                <a:schemeClr val="dk1"/>
              </a:buClr>
              <a:buSzPts val="3200"/>
              <a:buFont typeface="Arial"/>
              <a:buNone/>
            </a:pPr>
            <a:endParaRPr lang="en-US" dirty="0"/>
          </a:p>
          <a:p>
            <a:pPr marL="342900" marR="0" lvl="0" indent="-139700" algn="l" rtl="0">
              <a:spcBef>
                <a:spcPts val="0"/>
              </a:spcBef>
              <a:spcAft>
                <a:spcPts val="0"/>
              </a:spcAft>
              <a:buClr>
                <a:schemeClr val="dk1"/>
              </a:buClr>
              <a:buSzPts val="3200"/>
              <a:buFont typeface="Arial"/>
              <a:buNone/>
            </a:pPr>
            <a:r>
              <a:rPr lang="en-US" sz="2400" b="0" i="1" u="none" strike="noStrike" cap="none" dirty="0">
                <a:solidFill>
                  <a:schemeClr val="dk1"/>
                </a:solidFill>
                <a:latin typeface="Calibri"/>
                <a:ea typeface="Calibri"/>
                <a:cs typeface="Calibri"/>
                <a:sym typeface="Calibri"/>
              </a:rPr>
              <a:t>“</a:t>
            </a:r>
            <a:r>
              <a:rPr lang="en-US" sz="2400" b="0" i="1" u="none" strike="noStrike" cap="none" dirty="0" err="1">
                <a:solidFill>
                  <a:schemeClr val="dk1"/>
                </a:solidFill>
                <a:latin typeface="Calibri"/>
                <a:ea typeface="Calibri"/>
                <a:cs typeface="Calibri"/>
                <a:sym typeface="Calibri"/>
              </a:rPr>
              <a:t>Atmel.VsIde.AvrStudio.Utils.MemoryPressureReliever</a:t>
            </a:r>
            <a:r>
              <a:rPr lang="en-US" sz="2400" i="1" dirty="0"/>
              <a:t> </a:t>
            </a:r>
            <a:r>
              <a:rPr lang="en-US" sz="2400" b="0" i="1" u="none" strike="noStrike" cap="none" dirty="0">
                <a:solidFill>
                  <a:schemeClr val="dk1"/>
                </a:solidFill>
                <a:latin typeface="Calibri"/>
                <a:ea typeface="Calibri"/>
                <a:cs typeface="Calibri"/>
                <a:sym typeface="Calibri"/>
              </a:rPr>
              <a:t>exception” </a:t>
            </a:r>
            <a:r>
              <a:rPr lang="en-US" sz="2400" b="0" i="0" u="none" strike="noStrike" cap="none" dirty="0">
                <a:solidFill>
                  <a:schemeClr val="dk1"/>
                </a:solidFill>
                <a:latin typeface="Calibri"/>
                <a:ea typeface="Calibri"/>
                <a:cs typeface="Calibri"/>
                <a:sym typeface="Calibri"/>
              </a:rPr>
              <a:t>follow the steps below: </a:t>
            </a:r>
          </a:p>
          <a:p>
            <a:pPr marL="342900" marR="0" lvl="0" indent="-139700" algn="l" rtl="0">
              <a:spcBef>
                <a:spcPts val="0"/>
              </a:spcBef>
              <a:spcAft>
                <a:spcPts val="0"/>
              </a:spcAft>
              <a:buClr>
                <a:schemeClr val="dk1"/>
              </a:buClr>
              <a:buSzPts val="3200"/>
              <a:buFont typeface="Arial"/>
              <a:buNone/>
            </a:pPr>
            <a:endParaRPr lang="en-US" sz="2400" dirty="0"/>
          </a:p>
          <a:p>
            <a:pPr marL="203200" marR="0" lvl="0" indent="0" algn="l" rtl="0">
              <a:spcBef>
                <a:spcPts val="0"/>
              </a:spcBef>
              <a:spcAft>
                <a:spcPts val="0"/>
              </a:spcAft>
              <a:buClr>
                <a:schemeClr val="dk1"/>
              </a:buClr>
              <a:buSzPts val="3200"/>
              <a:buNone/>
            </a:pPr>
            <a:r>
              <a:rPr lang="en-US" sz="1800" b="0" i="0" u="none" strike="noStrike" cap="none" dirty="0">
                <a:solidFill>
                  <a:schemeClr val="dk1"/>
                </a:solidFill>
                <a:latin typeface="Calibri"/>
                <a:ea typeface="Calibri"/>
                <a:cs typeface="Calibri"/>
                <a:sym typeface="Calibri"/>
              </a:rPr>
              <a:t>1. Go to folder wher</a:t>
            </a:r>
            <a:r>
              <a:rPr lang="en-US" sz="1800" dirty="0"/>
              <a:t>e you have installed Atmel. Usually the location would be</a:t>
            </a:r>
            <a:r>
              <a:rPr lang="en-US" sz="2400" dirty="0"/>
              <a:t>: </a:t>
            </a:r>
            <a:r>
              <a:rPr lang="en-US" sz="2000" dirty="0"/>
              <a:t>“</a:t>
            </a:r>
            <a:r>
              <a:rPr lang="en-US" sz="1600" dirty="0"/>
              <a:t>C:\Program Files (x86)\Atmel\Studio\7.0\Extensions\Application”</a:t>
            </a:r>
          </a:p>
          <a:p>
            <a:pPr marL="546100" marR="0" lvl="0" indent="-342900" algn="l" rtl="0">
              <a:spcBef>
                <a:spcPts val="0"/>
              </a:spcBef>
              <a:spcAft>
                <a:spcPts val="0"/>
              </a:spcAft>
              <a:buClr>
                <a:schemeClr val="dk1"/>
              </a:buClr>
              <a:buSzPts val="3200"/>
              <a:buFont typeface="Arial"/>
              <a:buAutoNum type="arabicPeriod"/>
            </a:pPr>
            <a:endParaRPr lang="en-US" sz="1400" dirty="0"/>
          </a:p>
          <a:p>
            <a:pPr marL="342900" indent="-139700">
              <a:spcBef>
                <a:spcPts val="0"/>
              </a:spcBef>
              <a:buNone/>
            </a:pPr>
            <a:r>
              <a:rPr lang="en-US" sz="1800" b="0" i="0" u="none" strike="noStrike" cap="none" dirty="0">
                <a:solidFill>
                  <a:schemeClr val="dk1"/>
                </a:solidFill>
                <a:latin typeface="Calibri"/>
                <a:ea typeface="Calibri"/>
                <a:cs typeface="Calibri"/>
                <a:sym typeface="Calibri"/>
              </a:rPr>
              <a:t>2. Replace the “Utilities.dll” file with the updated “Utilities.dll” file provided in Moodle. </a:t>
            </a:r>
            <a:endParaRPr lang="en-US" sz="1600" dirty="0"/>
          </a:p>
          <a:p>
            <a:pPr marL="342900" marR="0" lvl="0" indent="-139700" algn="l" rtl="0">
              <a:spcBef>
                <a:spcPts val="0"/>
              </a:spcBef>
              <a:spcAft>
                <a:spcPts val="0"/>
              </a:spcAft>
              <a:buClr>
                <a:schemeClr val="dk1"/>
              </a:buClr>
              <a:buSzPts val="3200"/>
              <a:buFont typeface="Arial"/>
              <a:buNone/>
            </a:pPr>
            <a:endParaRPr lang="en-US"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294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08" name="Google Shape;208;p31"/>
          <p:cNvSpPr/>
          <p:nvPr/>
        </p:nvSpPr>
        <p:spPr>
          <a:xfrm>
            <a:off x="762000" y="16764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DDRA</a:t>
            </a:r>
            <a:r>
              <a:rPr lang="en-US" sz="2400">
                <a:solidFill>
                  <a:srgbClr val="800000"/>
                </a:solidFill>
                <a:latin typeface="Consolas"/>
                <a:ea typeface="Consolas"/>
                <a:cs typeface="Consolas"/>
                <a:sym typeface="Consolas"/>
              </a:rPr>
              <a:t> = 0x00;</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c = </a:t>
            </a:r>
            <a:r>
              <a:rPr lang="en-US" sz="24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Counter</a:t>
            </a:r>
            <a:endParaRPr sz="4400" b="0" i="0" u="none" strike="noStrike" cap="none">
              <a:solidFill>
                <a:srgbClr val="E36C09"/>
              </a:solidFill>
              <a:latin typeface="Calibri"/>
              <a:ea typeface="Calibri"/>
              <a:cs typeface="Calibri"/>
              <a:sym typeface="Calibri"/>
            </a:endParaRPr>
          </a:p>
        </p:txBody>
      </p:sp>
      <p:sp>
        <p:nvSpPr>
          <p:cNvPr id="215" name="Google Shape;215;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PA0 is connected with push button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1 when pressed</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 B connected to 8 LEDs</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Increment count when pressed the push button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21" name="Google Shape;221;p33"/>
          <p:cNvSpPr/>
          <p:nvPr/>
        </p:nvSpPr>
        <p:spPr>
          <a:xfrm>
            <a:off x="457200" y="1143000"/>
            <a:ext cx="5105400" cy="590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int</a:t>
            </a:r>
            <a:r>
              <a:rPr lang="en-US" sz="2000">
                <a:solidFill>
                  <a:srgbClr val="800000"/>
                </a:solidFill>
                <a:latin typeface="Consolas"/>
                <a:ea typeface="Consolas"/>
                <a:cs typeface="Consolas"/>
                <a:sym typeface="Consolas"/>
              </a:rPr>
              <a:t> </a:t>
            </a:r>
            <a:r>
              <a:rPr lang="en-US" sz="2000">
                <a:solidFill>
                  <a:srgbClr val="880000"/>
                </a:solidFill>
                <a:latin typeface="Consolas"/>
                <a:ea typeface="Consolas"/>
                <a:cs typeface="Consolas"/>
                <a:sym typeface="Consolas"/>
              </a:rPr>
              <a:t>main(</a:t>
            </a:r>
            <a:r>
              <a:rPr lang="en-US" sz="20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unsigned</a:t>
            </a: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char</a:t>
            </a:r>
            <a:r>
              <a:rPr lang="en-US" sz="2000">
                <a:solidFill>
                  <a:srgbClr val="800000"/>
                </a:solidFill>
                <a:latin typeface="Consolas"/>
                <a:ea typeface="Consolas"/>
                <a:cs typeface="Consolas"/>
                <a:sym typeface="Consolas"/>
              </a:rPr>
              <a:t> c=0,in=0;</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DDRA</a:t>
            </a:r>
            <a:r>
              <a:rPr lang="en-US" sz="2000">
                <a:solidFill>
                  <a:srgbClr val="800000"/>
                </a:solidFill>
                <a:latin typeface="Consolas"/>
                <a:ea typeface="Consolas"/>
                <a:cs typeface="Consolas"/>
                <a:sym typeface="Consolas"/>
              </a:rPr>
              <a:t> = 0xFE;</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DDRB</a:t>
            </a:r>
            <a:r>
              <a:rPr lang="en-US" sz="20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	PORTB</a:t>
            </a:r>
            <a:r>
              <a:rPr lang="en-US" sz="2000">
                <a:solidFill>
                  <a:srgbClr val="800000"/>
                </a:solidFill>
                <a:latin typeface="Consolas"/>
                <a:ea typeface="Consolas"/>
                <a:cs typeface="Consolas"/>
                <a:sym typeface="Consolas"/>
              </a:rPr>
              <a:t> = c;</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in = </a:t>
            </a:r>
            <a:r>
              <a:rPr lang="en-US" sz="20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	if(in)</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c++;</a:t>
            </a:r>
            <a:endParaRPr/>
          </a:p>
          <a:p>
            <a:pPr marL="0" marR="0" lvl="0" indent="0" algn="l" rtl="0">
              <a:spcBef>
                <a:spcPts val="0"/>
              </a:spcBef>
              <a:spcAft>
                <a:spcPts val="0"/>
              </a:spcAft>
              <a:buNone/>
            </a:pPr>
            <a:r>
              <a:rPr lang="en-US" sz="2000">
                <a:solidFill>
                  <a:srgbClr val="880000"/>
                </a:solidFill>
                <a:latin typeface="Consolas"/>
                <a:ea typeface="Consolas"/>
                <a:cs typeface="Consolas"/>
                <a:sym typeface="Consolas"/>
              </a:rPr>
              <a:t>		_delay_ms(1000);</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800000"/>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28" name="Google Shape;228;p34"/>
          <p:cNvSpPr/>
          <p:nvPr/>
        </p:nvSpPr>
        <p:spPr>
          <a:xfrm>
            <a:off x="457200" y="1143000"/>
            <a:ext cx="5105400"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int</a:t>
            </a:r>
            <a:r>
              <a:rPr lang="en-US" sz="2000" dirty="0">
                <a:solidFill>
                  <a:srgbClr val="800000"/>
                </a:solidFill>
                <a:latin typeface="Consolas"/>
                <a:ea typeface="Consolas"/>
                <a:cs typeface="Consolas"/>
                <a:sym typeface="Consolas"/>
              </a:rPr>
              <a:t> </a:t>
            </a:r>
            <a:r>
              <a:rPr lang="en-US" sz="2000" dirty="0">
                <a:solidFill>
                  <a:srgbClr val="880000"/>
                </a:solidFill>
                <a:latin typeface="Consolas"/>
                <a:ea typeface="Consolas"/>
                <a:cs typeface="Consolas"/>
                <a:sym typeface="Consolas"/>
              </a:rPr>
              <a:t>main(</a:t>
            </a:r>
            <a:r>
              <a:rPr lang="en-US" sz="20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unsigned</a:t>
            </a: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char</a:t>
            </a:r>
            <a:r>
              <a:rPr lang="en-US" sz="2000" dirty="0">
                <a:solidFill>
                  <a:srgbClr val="800000"/>
                </a:solidFill>
                <a:latin typeface="Consolas"/>
                <a:ea typeface="Consolas"/>
                <a:cs typeface="Consolas"/>
                <a:sym typeface="Consolas"/>
              </a:rPr>
              <a:t> c=0,in=0;</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DDRA</a:t>
            </a:r>
            <a:r>
              <a:rPr lang="en-US" sz="2000" dirty="0">
                <a:solidFill>
                  <a:srgbClr val="800000"/>
                </a:solidFill>
                <a:latin typeface="Consolas"/>
                <a:ea typeface="Consolas"/>
                <a:cs typeface="Consolas"/>
                <a:sym typeface="Consolas"/>
              </a:rPr>
              <a:t> = 0xFE;</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DDRB</a:t>
            </a:r>
            <a:r>
              <a:rPr lang="en-US" sz="2000" dirty="0">
                <a:solidFill>
                  <a:srgbClr val="800000"/>
                </a:solidFill>
                <a:latin typeface="Consolas"/>
                <a:ea typeface="Consolas"/>
                <a:cs typeface="Consolas"/>
                <a:sym typeface="Consolas"/>
              </a:rPr>
              <a:t> = 0xFF;</a:t>
            </a:r>
            <a:endParaRPr dirty="0"/>
          </a:p>
          <a:p>
            <a:pPr marL="0" marR="0" lvl="0" indent="0" algn="l" rtl="0">
              <a:spcBef>
                <a:spcPts val="0"/>
              </a:spcBef>
              <a:spcAft>
                <a:spcPts val="0"/>
              </a:spcAft>
              <a:buNone/>
            </a:pP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	PORTB</a:t>
            </a:r>
            <a:r>
              <a:rPr lang="en-US" sz="2000" dirty="0">
                <a:solidFill>
                  <a:srgbClr val="800000"/>
                </a:solidFill>
                <a:latin typeface="Consolas"/>
                <a:ea typeface="Consolas"/>
                <a:cs typeface="Consolas"/>
                <a:sym typeface="Consolas"/>
              </a:rPr>
              <a:t> = c;</a:t>
            </a:r>
            <a:endParaRPr dirty="0"/>
          </a:p>
          <a:p>
            <a:pPr marL="0" marR="0" lvl="0" indent="0" algn="l" rtl="0">
              <a:spcBef>
                <a:spcPts val="0"/>
              </a:spcBef>
              <a:spcAft>
                <a:spcPts val="0"/>
              </a:spcAft>
              <a:buNone/>
            </a:pP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in = </a:t>
            </a:r>
            <a:r>
              <a:rPr lang="en-US" sz="2000" dirty="0">
                <a:solidFill>
                  <a:srgbClr val="A000A0"/>
                </a:solidFill>
                <a:latin typeface="Consolas"/>
                <a:ea typeface="Consolas"/>
                <a:cs typeface="Consolas"/>
                <a:sym typeface="Consolas"/>
              </a:rPr>
              <a:t>PINA;</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	if(in)</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err="1">
                <a:solidFill>
                  <a:srgbClr val="800000"/>
                </a:solidFill>
                <a:latin typeface="Consolas"/>
                <a:ea typeface="Consolas"/>
                <a:cs typeface="Consolas"/>
                <a:sym typeface="Consolas"/>
              </a:rPr>
              <a:t>c++</a:t>
            </a:r>
            <a:r>
              <a:rPr lang="en-US" sz="20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r>
              <a:rPr lang="en-US" sz="2000" dirty="0">
                <a:solidFill>
                  <a:srgbClr val="880000"/>
                </a:solidFill>
                <a:latin typeface="Consolas"/>
                <a:ea typeface="Consolas"/>
                <a:cs typeface="Consolas"/>
                <a:sym typeface="Consolas"/>
              </a:rPr>
              <a:t>		_</a:t>
            </a:r>
            <a:r>
              <a:rPr lang="en-US" sz="2000" dirty="0" err="1">
                <a:solidFill>
                  <a:srgbClr val="880000"/>
                </a:solidFill>
                <a:latin typeface="Consolas"/>
                <a:ea typeface="Consolas"/>
                <a:cs typeface="Consolas"/>
                <a:sym typeface="Consolas"/>
              </a:rPr>
              <a:t>delay_ms</a:t>
            </a:r>
            <a:r>
              <a:rPr lang="en-US" sz="2000" dirty="0">
                <a:solidFill>
                  <a:srgbClr val="880000"/>
                </a:solidFill>
                <a:latin typeface="Consolas"/>
                <a:ea typeface="Consolas"/>
                <a:cs typeface="Consolas"/>
                <a:sym typeface="Consolas"/>
              </a:rPr>
              <a:t>(1000);</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1800" dirty="0">
              <a:solidFill>
                <a:srgbClr val="800000"/>
              </a:solidFill>
              <a:latin typeface="Consolas"/>
              <a:ea typeface="Consolas"/>
              <a:cs typeface="Consolas"/>
              <a:sym typeface="Consolas"/>
            </a:endParaRPr>
          </a:p>
        </p:txBody>
      </p:sp>
      <p:sp>
        <p:nvSpPr>
          <p:cNvPr id="229" name="Google Shape;229;p34"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34"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1" name="Google Shape;231;p34" descr="http://thelibertarianrepublic.com/wp-content/uploads/2015/09/confused-baby-485x272.jpg"/>
          <p:cNvPicPr preferRelativeResize="0"/>
          <p:nvPr/>
        </p:nvPicPr>
        <p:blipFill rotWithShape="1">
          <a:blip r:embed="rId3">
            <a:alphaModFix/>
          </a:blip>
          <a:srcRect/>
          <a:stretch/>
        </p:blipFill>
        <p:spPr>
          <a:xfrm>
            <a:off x="4800600" y="3657600"/>
            <a:ext cx="3886200" cy="2179477"/>
          </a:xfrm>
          <a:prstGeom prst="rect">
            <a:avLst/>
          </a:prstGeom>
          <a:noFill/>
          <a:ln>
            <a:noFill/>
          </a:ln>
        </p:spPr>
      </p:pic>
      <p:sp>
        <p:nvSpPr>
          <p:cNvPr id="232" name="Google Shape;232;p34"/>
          <p:cNvSpPr/>
          <p:nvPr/>
        </p:nvSpPr>
        <p:spPr>
          <a:xfrm>
            <a:off x="5410200" y="1219200"/>
            <a:ext cx="3429000" cy="1981200"/>
          </a:xfrm>
          <a:prstGeom prst="wedgeEllipseCallout">
            <a:avLst>
              <a:gd name="adj1" fmla="val -20833"/>
              <a:gd name="adj2" fmla="val 62500"/>
            </a:avLst>
          </a:prstGeom>
          <a:solidFill>
            <a:schemeClr val="accent3"/>
          </a:solidFill>
          <a:ln w="25400" cap="flat" cmpd="sng">
            <a:solidFill>
              <a:srgbClr val="7188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alibri"/>
                <a:ea typeface="Calibri"/>
                <a:cs typeface="Calibri"/>
                <a:sym typeface="Calibri"/>
              </a:rPr>
              <a:t>There is still a problem in the design.</a:t>
            </a:r>
            <a:endParaRPr sz="2800" b="1">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39" name="Google Shape;239;p35"/>
          <p:cNvSpPr/>
          <p:nvPr/>
        </p:nvSpPr>
        <p:spPr>
          <a:xfrm>
            <a:off x="457200" y="1143000"/>
            <a:ext cx="5105400" cy="590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int</a:t>
            </a:r>
            <a:r>
              <a:rPr lang="en-US" sz="2000">
                <a:solidFill>
                  <a:srgbClr val="800000"/>
                </a:solidFill>
                <a:latin typeface="Consolas"/>
                <a:ea typeface="Consolas"/>
                <a:cs typeface="Consolas"/>
                <a:sym typeface="Consolas"/>
              </a:rPr>
              <a:t> </a:t>
            </a:r>
            <a:r>
              <a:rPr lang="en-US" sz="2000">
                <a:solidFill>
                  <a:srgbClr val="880000"/>
                </a:solidFill>
                <a:latin typeface="Consolas"/>
                <a:ea typeface="Consolas"/>
                <a:cs typeface="Consolas"/>
                <a:sym typeface="Consolas"/>
              </a:rPr>
              <a:t>main(</a:t>
            </a:r>
            <a:r>
              <a:rPr lang="en-US" sz="20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a:t>
            </a:r>
            <a:endParaRPr/>
          </a:p>
          <a:p>
            <a:pPr marL="0" marR="0" lvl="0" indent="457200" algn="l" rtl="0">
              <a:spcBef>
                <a:spcPts val="0"/>
              </a:spcBef>
              <a:spcAft>
                <a:spcPts val="0"/>
              </a:spcAft>
              <a:buNone/>
            </a:pPr>
            <a:r>
              <a:rPr lang="en-US" sz="2000">
                <a:solidFill>
                  <a:srgbClr val="0000FF"/>
                </a:solidFill>
                <a:latin typeface="Consolas"/>
                <a:ea typeface="Consolas"/>
                <a:cs typeface="Consolas"/>
                <a:sym typeface="Consolas"/>
              </a:rPr>
              <a:t>unsigned</a:t>
            </a: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char</a:t>
            </a:r>
            <a:r>
              <a:rPr lang="en-US" sz="2000">
                <a:solidFill>
                  <a:srgbClr val="800000"/>
                </a:solidFill>
                <a:latin typeface="Consolas"/>
                <a:ea typeface="Consolas"/>
                <a:cs typeface="Consolas"/>
                <a:sym typeface="Consolas"/>
              </a:rPr>
              <a:t> c=0,in=0;</a:t>
            </a:r>
            <a:endParaRPr/>
          </a:p>
          <a:p>
            <a:pPr marL="0" marR="0" lvl="0" indent="457200" algn="l" rtl="0">
              <a:spcBef>
                <a:spcPts val="0"/>
              </a:spcBef>
              <a:spcAft>
                <a:spcPts val="0"/>
              </a:spcAft>
              <a:buNone/>
            </a:pPr>
            <a:r>
              <a:rPr lang="en-US" sz="2000">
                <a:solidFill>
                  <a:srgbClr val="A000A0"/>
                </a:solidFill>
                <a:latin typeface="Consolas"/>
                <a:ea typeface="Consolas"/>
                <a:cs typeface="Consolas"/>
                <a:sym typeface="Consolas"/>
              </a:rPr>
              <a:t>DDRA</a:t>
            </a:r>
            <a:r>
              <a:rPr lang="en-US" sz="2000">
                <a:solidFill>
                  <a:srgbClr val="800000"/>
                </a:solidFill>
                <a:latin typeface="Consolas"/>
                <a:ea typeface="Consolas"/>
                <a:cs typeface="Consolas"/>
                <a:sym typeface="Consolas"/>
              </a:rPr>
              <a:t> = 0xFE;</a:t>
            </a:r>
            <a:endParaRPr/>
          </a:p>
          <a:p>
            <a:pPr marL="0" marR="0" lvl="0" indent="457200" algn="l" rtl="0">
              <a:spcBef>
                <a:spcPts val="0"/>
              </a:spcBef>
              <a:spcAft>
                <a:spcPts val="0"/>
              </a:spcAft>
              <a:buNone/>
            </a:pPr>
            <a:r>
              <a:rPr lang="en-US" sz="2000">
                <a:solidFill>
                  <a:srgbClr val="A000A0"/>
                </a:solidFill>
                <a:latin typeface="Consolas"/>
                <a:ea typeface="Consolas"/>
                <a:cs typeface="Consolas"/>
                <a:sym typeface="Consolas"/>
              </a:rPr>
              <a:t>DDRB</a:t>
            </a:r>
            <a:r>
              <a:rPr lang="en-US" sz="20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A000A0"/>
                </a:solidFill>
                <a:latin typeface="Consolas"/>
                <a:ea typeface="Consolas"/>
                <a:cs typeface="Consolas"/>
                <a:sym typeface="Consolas"/>
              </a:rPr>
              <a:t>PORTB</a:t>
            </a:r>
            <a:r>
              <a:rPr lang="en-US" sz="2000">
                <a:solidFill>
                  <a:srgbClr val="800000"/>
                </a:solidFill>
                <a:latin typeface="Consolas"/>
                <a:ea typeface="Consolas"/>
                <a:cs typeface="Consolas"/>
                <a:sym typeface="Consolas"/>
              </a:rPr>
              <a:t> =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in = </a:t>
            </a:r>
            <a:r>
              <a:rPr lang="en-US" sz="20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		if(in &amp; 0x01)</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A000A0"/>
                </a:solidFill>
                <a:latin typeface="Consolas"/>
                <a:ea typeface="Consolas"/>
                <a:cs typeface="Consolas"/>
                <a:sym typeface="Consolas"/>
              </a:rPr>
              <a:t>PORTB</a:t>
            </a:r>
            <a:r>
              <a:rPr lang="en-US" sz="2000">
                <a:solidFill>
                  <a:srgbClr val="800000"/>
                </a:solidFill>
                <a:latin typeface="Consolas"/>
                <a:ea typeface="Consolas"/>
                <a:cs typeface="Consolas"/>
                <a:sym typeface="Consolas"/>
              </a:rPr>
              <a:t> =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80000"/>
                </a:solidFill>
                <a:latin typeface="Consolas"/>
                <a:ea typeface="Consolas"/>
                <a:cs typeface="Consolas"/>
                <a:sym typeface="Consolas"/>
              </a:rPr>
              <a:t>			_delay_ms(1000);</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800000"/>
              </a:solidFill>
              <a:latin typeface="Consolas"/>
              <a:ea typeface="Consolas"/>
              <a:cs typeface="Consolas"/>
              <a:sym typeface="Consolas"/>
            </a:endParaRPr>
          </a:p>
        </p:txBody>
      </p:sp>
      <p:sp>
        <p:nvSpPr>
          <p:cNvPr id="240" name="Google Shape;240;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program to read a byte from PORT A and write it to PORT B</a:t>
            </a:r>
            <a:endParaRPr sz="3959" b="0" i="0" u="none" strike="noStrike" cap="none">
              <a:solidFill>
                <a:srgbClr val="E36C09"/>
              </a:solidFill>
              <a:latin typeface="Calibri"/>
              <a:ea typeface="Calibri"/>
              <a:cs typeface="Calibri"/>
              <a:sym typeface="Calibri"/>
            </a:endParaRPr>
          </a:p>
        </p:txBody>
      </p:sp>
      <p:sp>
        <p:nvSpPr>
          <p:cNvPr id="248" name="Google Shape;248;p3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ctrTitle"/>
          </p:nvPr>
        </p:nvSpPr>
        <p:spPr>
          <a:xfrm>
            <a:off x="838200" y="29718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If input (taken from </a:t>
            </a:r>
            <a:r>
              <a:rPr lang="en-US" sz="3959" b="0" i="1" u="none" strike="noStrike" cap="none">
                <a:solidFill>
                  <a:srgbClr val="E36C09"/>
                </a:solidFill>
                <a:latin typeface="Calibri"/>
                <a:ea typeface="Calibri"/>
                <a:cs typeface="Calibri"/>
                <a:sym typeface="Calibri"/>
              </a:rPr>
              <a:t>PORTC</a:t>
            </a:r>
            <a:r>
              <a:rPr lang="en-US" sz="3959" b="0" i="0" u="none" strike="noStrike" cap="none">
                <a:solidFill>
                  <a:srgbClr val="E36C09"/>
                </a:solidFill>
                <a:latin typeface="Calibri"/>
                <a:ea typeface="Calibri"/>
                <a:cs typeface="Calibri"/>
                <a:sym typeface="Calibri"/>
              </a:rPr>
              <a:t>) is less than 100, send it to </a:t>
            </a:r>
            <a:r>
              <a:rPr lang="en-US" sz="3959" b="0" i="1" u="none" strike="noStrike" cap="none">
                <a:solidFill>
                  <a:srgbClr val="E36C09"/>
                </a:solidFill>
                <a:latin typeface="Calibri"/>
                <a:ea typeface="Calibri"/>
                <a:cs typeface="Calibri"/>
                <a:sym typeface="Calibri"/>
              </a:rPr>
              <a:t>PORTB</a:t>
            </a:r>
            <a:r>
              <a:rPr lang="en-US" sz="3959" b="0" i="0" u="none" strike="noStrike" cap="none">
                <a:solidFill>
                  <a:srgbClr val="E36C09"/>
                </a:solidFill>
                <a:latin typeface="Calibri"/>
                <a:ea typeface="Calibri"/>
                <a:cs typeface="Calibri"/>
                <a:sym typeface="Calibri"/>
              </a:rPr>
              <a:t>, otherwise, send it to </a:t>
            </a:r>
            <a:r>
              <a:rPr lang="en-US" sz="3959" b="0" i="1" u="none" strike="noStrike" cap="none">
                <a:solidFill>
                  <a:srgbClr val="E36C09"/>
                </a:solidFill>
                <a:latin typeface="Calibri"/>
                <a:ea typeface="Calibri"/>
                <a:cs typeface="Calibri"/>
                <a:sym typeface="Calibri"/>
              </a:rPr>
              <a:t>PORTD</a:t>
            </a:r>
            <a:br>
              <a:rPr lang="en-US" sz="3959" b="0" i="0" u="none" strike="noStrike" cap="none">
                <a:solidFill>
                  <a:srgbClr val="E36C09"/>
                </a:solidFill>
                <a:latin typeface="Calibri"/>
                <a:ea typeface="Calibri"/>
                <a:cs typeface="Calibri"/>
                <a:sym typeface="Calibri"/>
              </a:rPr>
            </a:b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457200" y="15067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program to read a byte from PORT A and write its upper nibble to PORT B (lower nibble) and lower nibble to PORT C (upper nibble)</a:t>
            </a:r>
            <a:endParaRPr sz="3959" b="0" i="0" u="none" strike="noStrike" cap="none">
              <a:solidFill>
                <a:srgbClr val="E36C09"/>
              </a:solidFill>
              <a:latin typeface="Calibri"/>
              <a:ea typeface="Calibri"/>
              <a:cs typeface="Calibri"/>
              <a:sym typeface="Calibri"/>
            </a:endParaRPr>
          </a:p>
        </p:txBody>
      </p:sp>
      <p:sp>
        <p:nvSpPr>
          <p:cNvPr id="259" name="Google Shape;259;p3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Discussions on push buttons</a:t>
            </a:r>
            <a:endParaRPr/>
          </a:p>
        </p:txBody>
      </p:sp>
      <p:sp>
        <p:nvSpPr>
          <p:cNvPr id="266" name="Google Shape;266;p3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This might seem like the reasonable connection</a:t>
            </a:r>
            <a:endParaRPr/>
          </a:p>
          <a:p>
            <a:pPr marL="914400" lvl="1" indent="-406400" algn="l" rtl="0">
              <a:spcBef>
                <a:spcPts val="0"/>
              </a:spcBef>
              <a:spcAft>
                <a:spcPts val="0"/>
              </a:spcAft>
              <a:buSzPts val="2800"/>
              <a:buChar char="–"/>
            </a:pPr>
            <a:r>
              <a:rPr lang="en-US"/>
              <a:t>what is wrong with it ??</a:t>
            </a:r>
            <a:endParaRPr/>
          </a:p>
        </p:txBody>
      </p:sp>
      <p:cxnSp>
        <p:nvCxnSpPr>
          <p:cNvPr id="267" name="Google Shape;267;p39"/>
          <p:cNvCxnSpPr/>
          <p:nvPr/>
        </p:nvCxnSpPr>
        <p:spPr>
          <a:xfrm>
            <a:off x="45332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68" name="Google Shape;268;p39"/>
          <p:cNvCxnSpPr/>
          <p:nvPr/>
        </p:nvCxnSpPr>
        <p:spPr>
          <a:xfrm rot="10800000" flipH="1">
            <a:off x="3893950" y="413045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269" name="Google Shape;269;p39"/>
          <p:cNvCxnSpPr/>
          <p:nvPr/>
        </p:nvCxnSpPr>
        <p:spPr>
          <a:xfrm>
            <a:off x="23597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70" name="Google Shape;270;p39"/>
          <p:cNvCxnSpPr/>
          <p:nvPr/>
        </p:nvCxnSpPr>
        <p:spPr>
          <a:xfrm>
            <a:off x="2394500" y="444415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271" name="Google Shape;271;p39"/>
          <p:cNvCxnSpPr/>
          <p:nvPr/>
        </p:nvCxnSpPr>
        <p:spPr>
          <a:xfrm rot="10800000" flipH="1">
            <a:off x="2063150" y="559495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272" name="Google Shape;272;p39"/>
          <p:cNvCxnSpPr/>
          <p:nvPr/>
        </p:nvCxnSpPr>
        <p:spPr>
          <a:xfrm rot="10800000" flipH="1">
            <a:off x="2198150" y="573427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273" name="Google Shape;273;p39"/>
          <p:cNvCxnSpPr/>
          <p:nvPr/>
        </p:nvCxnSpPr>
        <p:spPr>
          <a:xfrm rot="10800000" flipH="1">
            <a:off x="2295650" y="5864600"/>
            <a:ext cx="255600" cy="34800"/>
          </a:xfrm>
          <a:prstGeom prst="straightConnector1">
            <a:avLst/>
          </a:prstGeom>
          <a:noFill/>
          <a:ln w="76200" cap="flat" cmpd="sng">
            <a:solidFill>
              <a:schemeClr val="dk2"/>
            </a:solidFill>
            <a:prstDash val="solid"/>
            <a:round/>
            <a:headEnd type="none" w="med" len="med"/>
            <a:tailEnd type="none" w="med" len="med"/>
          </a:ln>
        </p:spPr>
      </p:cxnSp>
      <p:sp>
        <p:nvSpPr>
          <p:cNvPr id="274" name="Google Shape;274;p39"/>
          <p:cNvSpPr txBox="1"/>
          <p:nvPr/>
        </p:nvSpPr>
        <p:spPr>
          <a:xfrm>
            <a:off x="6532550" y="413045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275" name="Google Shape;275;p39"/>
          <p:cNvSpPr txBox="1"/>
          <p:nvPr/>
        </p:nvSpPr>
        <p:spPr>
          <a:xfrm>
            <a:off x="6189575" y="445577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276" name="Google Shape;276;p39"/>
          <p:cNvSpPr/>
          <p:nvPr/>
        </p:nvSpPr>
        <p:spPr>
          <a:xfrm>
            <a:off x="6346425" y="439772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Discussions on push buttons</a:t>
            </a:r>
            <a:endParaRPr/>
          </a:p>
        </p:txBody>
      </p:sp>
      <p:sp>
        <p:nvSpPr>
          <p:cNvPr id="283" name="Google Shape;283;p40"/>
          <p:cNvSpPr txBox="1">
            <a:spLocks noGrp="1"/>
          </p:cNvSpPr>
          <p:nvPr>
            <p:ph type="body" idx="1"/>
          </p:nvPr>
        </p:nvSpPr>
        <p:spPr>
          <a:xfrm>
            <a:off x="457200" y="13385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This might seem like the reasonable connection</a:t>
            </a:r>
            <a:endParaRPr/>
          </a:p>
          <a:p>
            <a:pPr marL="914400" lvl="1" indent="-406400" algn="l" rtl="0">
              <a:spcBef>
                <a:spcPts val="0"/>
              </a:spcBef>
              <a:spcAft>
                <a:spcPts val="0"/>
              </a:spcAft>
              <a:buSzPts val="2800"/>
              <a:buChar char="–"/>
            </a:pPr>
            <a:r>
              <a:rPr lang="en-US"/>
              <a:t>what is wrong with it ??</a:t>
            </a:r>
            <a:endParaRPr/>
          </a:p>
          <a:p>
            <a:pPr marL="914400" lvl="1" indent="-406400" algn="l" rtl="0">
              <a:spcBef>
                <a:spcPts val="0"/>
              </a:spcBef>
              <a:spcAft>
                <a:spcPts val="0"/>
              </a:spcAft>
              <a:buSzPts val="2800"/>
              <a:buChar char="–"/>
            </a:pPr>
            <a:r>
              <a:rPr lang="en-US"/>
              <a:t>What is the voltage at terminal </a:t>
            </a:r>
            <a:r>
              <a:rPr lang="en-US" i="1"/>
              <a:t>a </a:t>
            </a:r>
            <a:r>
              <a:rPr lang="en-US"/>
              <a:t>when the button is not pressed? </a:t>
            </a:r>
            <a:endParaRPr/>
          </a:p>
        </p:txBody>
      </p:sp>
      <p:cxnSp>
        <p:nvCxnSpPr>
          <p:cNvPr id="284" name="Google Shape;284;p40"/>
          <p:cNvCxnSpPr/>
          <p:nvPr/>
        </p:nvCxnSpPr>
        <p:spPr>
          <a:xfrm>
            <a:off x="45332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85" name="Google Shape;285;p40"/>
          <p:cNvCxnSpPr/>
          <p:nvPr/>
        </p:nvCxnSpPr>
        <p:spPr>
          <a:xfrm rot="10800000" flipH="1">
            <a:off x="3893950" y="413045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286" name="Google Shape;286;p40"/>
          <p:cNvCxnSpPr/>
          <p:nvPr/>
        </p:nvCxnSpPr>
        <p:spPr>
          <a:xfrm>
            <a:off x="23597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87" name="Google Shape;287;p40"/>
          <p:cNvCxnSpPr/>
          <p:nvPr/>
        </p:nvCxnSpPr>
        <p:spPr>
          <a:xfrm>
            <a:off x="2394500" y="444415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288" name="Google Shape;288;p40"/>
          <p:cNvCxnSpPr/>
          <p:nvPr/>
        </p:nvCxnSpPr>
        <p:spPr>
          <a:xfrm rot="10800000" flipH="1">
            <a:off x="2063150" y="559495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289" name="Google Shape;289;p40"/>
          <p:cNvCxnSpPr/>
          <p:nvPr/>
        </p:nvCxnSpPr>
        <p:spPr>
          <a:xfrm rot="10800000" flipH="1">
            <a:off x="2198150" y="573427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290" name="Google Shape;290;p40"/>
          <p:cNvCxnSpPr/>
          <p:nvPr/>
        </p:nvCxnSpPr>
        <p:spPr>
          <a:xfrm rot="10800000" flipH="1">
            <a:off x="2295650" y="5864600"/>
            <a:ext cx="255600" cy="34800"/>
          </a:xfrm>
          <a:prstGeom prst="straightConnector1">
            <a:avLst/>
          </a:prstGeom>
          <a:noFill/>
          <a:ln w="76200" cap="flat" cmpd="sng">
            <a:solidFill>
              <a:schemeClr val="dk2"/>
            </a:solidFill>
            <a:prstDash val="solid"/>
            <a:round/>
            <a:headEnd type="none" w="med" len="med"/>
            <a:tailEnd type="none" w="med" len="med"/>
          </a:ln>
        </p:spPr>
      </p:cxnSp>
      <p:sp>
        <p:nvSpPr>
          <p:cNvPr id="291" name="Google Shape;291;p40"/>
          <p:cNvSpPr txBox="1"/>
          <p:nvPr/>
        </p:nvSpPr>
        <p:spPr>
          <a:xfrm>
            <a:off x="6532550" y="413045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292" name="Google Shape;292;p40"/>
          <p:cNvSpPr txBox="1"/>
          <p:nvPr/>
        </p:nvSpPr>
        <p:spPr>
          <a:xfrm>
            <a:off x="6189575" y="445577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293" name="Google Shape;293;p40"/>
          <p:cNvSpPr/>
          <p:nvPr/>
        </p:nvSpPr>
        <p:spPr>
          <a:xfrm>
            <a:off x="6346425" y="439772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Burner</a:t>
            </a:r>
            <a:endParaRPr sz="4400" b="0" i="0" u="none" strike="noStrike" cap="none">
              <a:solidFill>
                <a:srgbClr val="E36C09"/>
              </a:solidFill>
              <a:latin typeface="Calibri"/>
              <a:ea typeface="Calibri"/>
              <a:cs typeface="Calibri"/>
              <a:sym typeface="Calibri"/>
            </a:endParaRPr>
          </a:p>
        </p:txBody>
      </p:sp>
      <p:sp>
        <p:nvSpPr>
          <p:cNvPr id="102" name="Google Shape;10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Extreme Burner</a:t>
            </a:r>
            <a:endParaRPr sz="3200" b="0" i="0" u="sng" strike="noStrike" cap="none" dirty="0">
              <a:solidFill>
                <a:schemeClr val="hlink"/>
              </a:solidFill>
              <a:latin typeface="Calibri"/>
              <a:ea typeface="Calibri"/>
              <a:cs typeface="Calibri"/>
              <a:sym typeface="Calibri"/>
              <a:hlinkClick r:id="rId3"/>
            </a:endParaRPr>
          </a:p>
          <a:p>
            <a:pPr marL="742950" marR="0" lvl="1" indent="-285750" algn="l" rtl="0">
              <a:spcBef>
                <a:spcPts val="560"/>
              </a:spcBef>
              <a:spcAft>
                <a:spcPts val="0"/>
              </a:spcAft>
              <a:buClr>
                <a:schemeClr val="dk1"/>
              </a:buClr>
              <a:buSzPts val="2800"/>
              <a:buFont typeface="Arial"/>
              <a:buChar char="–"/>
            </a:pPr>
            <a:r>
              <a:rPr lang="en-US" sz="2000" b="0" i="0" u="sng" strike="noStrike" cap="none" dirty="0">
                <a:solidFill>
                  <a:schemeClr val="hlink"/>
                </a:solidFill>
                <a:latin typeface="Calibri"/>
                <a:ea typeface="Calibri"/>
                <a:cs typeface="Calibri"/>
                <a:sym typeface="Calibri"/>
                <a:hlinkClick r:id="rId3"/>
              </a:rPr>
              <a:t>http://extreme-burner-avr.software.informer.com/download/</a:t>
            </a:r>
            <a:endParaRPr lang="en-US" sz="2000" b="0" i="0" u="sng" strike="noStrike" cap="none" dirty="0">
              <a:solidFill>
                <a:schemeClr val="hlink"/>
              </a:solidFill>
              <a:latin typeface="Calibri"/>
              <a:ea typeface="Calibri"/>
              <a:cs typeface="Calibri"/>
              <a:sym typeface="Calibri"/>
            </a:endParaRPr>
          </a:p>
          <a:p>
            <a:pPr marL="742950" marR="0" lvl="1" indent="-285750" algn="l" rtl="0">
              <a:spcBef>
                <a:spcPts val="560"/>
              </a:spcBef>
              <a:spcAft>
                <a:spcPts val="0"/>
              </a:spcAft>
              <a:buClr>
                <a:schemeClr val="dk1"/>
              </a:buClr>
              <a:buSzPts val="2800"/>
              <a:buFont typeface="Arial"/>
              <a:buChar char="–"/>
            </a:pPr>
            <a:endParaRPr dirty="0"/>
          </a:p>
          <a:p>
            <a:pPr marL="342900" marR="0" lvl="0" indent="-342900" algn="l" rtl="0">
              <a:spcBef>
                <a:spcPts val="560"/>
              </a:spcBef>
              <a:spcAft>
                <a:spcPts val="0"/>
              </a:spcAft>
              <a:buClr>
                <a:schemeClr val="dk1"/>
              </a:buClr>
              <a:buSzPts val="3200"/>
              <a:buFont typeface="Arial"/>
              <a:buChar char="•"/>
            </a:pPr>
            <a:r>
              <a:rPr lang="en-US" dirty="0"/>
              <a:t>There is also </a:t>
            </a:r>
            <a:r>
              <a:rPr lang="en-US" dirty="0" err="1"/>
              <a:t>avrpal</a:t>
            </a:r>
            <a:endParaRPr dirty="0"/>
          </a:p>
          <a:p>
            <a:pPr marL="0" marR="0" lvl="0" indent="0" algn="l" rtl="0">
              <a:spcBef>
                <a:spcPts val="64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SzPts val="3200"/>
              <a:buNone/>
            </a:pPr>
            <a:r>
              <a:rPr lang="en-US" sz="3200" b="0" i="0" u="none" strike="noStrike" cap="none" dirty="0">
                <a:solidFill>
                  <a:schemeClr val="dk1"/>
                </a:solidFill>
                <a:latin typeface="Calibri"/>
                <a:ea typeface="Calibri"/>
                <a:cs typeface="Calibri"/>
                <a:sym typeface="Calibri"/>
              </a:rPr>
              <a:t> </a:t>
            </a:r>
            <a:r>
              <a:rPr lang="en-US" dirty="0"/>
              <a:t>This </a:t>
            </a:r>
            <a:r>
              <a:rPr lang="en-US" sz="3200" b="0" i="0" u="none" strike="noStrike" cap="none" dirty="0">
                <a:solidFill>
                  <a:schemeClr val="dk1"/>
                </a:solidFill>
                <a:latin typeface="Calibri"/>
                <a:ea typeface="Calibri"/>
                <a:cs typeface="Calibri"/>
                <a:sym typeface="Calibri"/>
              </a:rPr>
              <a:t>Loads the HEX file into microcontroller</a:t>
            </a: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Pull Up Resistors</a:t>
            </a:r>
            <a:endParaRPr/>
          </a:p>
        </p:txBody>
      </p:sp>
      <p:cxnSp>
        <p:nvCxnSpPr>
          <p:cNvPr id="300" name="Google Shape;300;p41"/>
          <p:cNvCxnSpPr/>
          <p:nvPr/>
        </p:nvCxnSpPr>
        <p:spPr>
          <a:xfrm>
            <a:off x="3835800" y="369892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301" name="Google Shape;301;p41"/>
          <p:cNvCxnSpPr/>
          <p:nvPr/>
        </p:nvCxnSpPr>
        <p:spPr>
          <a:xfrm rot="10800000" flipH="1">
            <a:off x="3196525" y="337360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302" name="Google Shape;302;p41"/>
          <p:cNvCxnSpPr/>
          <p:nvPr/>
        </p:nvCxnSpPr>
        <p:spPr>
          <a:xfrm>
            <a:off x="1662300" y="369892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303" name="Google Shape;303;p41"/>
          <p:cNvCxnSpPr/>
          <p:nvPr/>
        </p:nvCxnSpPr>
        <p:spPr>
          <a:xfrm>
            <a:off x="1697075" y="368730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304" name="Google Shape;304;p41"/>
          <p:cNvCxnSpPr/>
          <p:nvPr/>
        </p:nvCxnSpPr>
        <p:spPr>
          <a:xfrm rot="10800000" flipH="1">
            <a:off x="1365725" y="483810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305" name="Google Shape;305;p41"/>
          <p:cNvCxnSpPr/>
          <p:nvPr/>
        </p:nvCxnSpPr>
        <p:spPr>
          <a:xfrm rot="10800000" flipH="1">
            <a:off x="1500725" y="497742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306" name="Google Shape;306;p41"/>
          <p:cNvCxnSpPr/>
          <p:nvPr/>
        </p:nvCxnSpPr>
        <p:spPr>
          <a:xfrm rot="10800000" flipH="1">
            <a:off x="1598225" y="5107750"/>
            <a:ext cx="255600" cy="34800"/>
          </a:xfrm>
          <a:prstGeom prst="straightConnector1">
            <a:avLst/>
          </a:prstGeom>
          <a:noFill/>
          <a:ln w="76200" cap="flat" cmpd="sng">
            <a:solidFill>
              <a:schemeClr val="dk2"/>
            </a:solidFill>
            <a:prstDash val="solid"/>
            <a:round/>
            <a:headEnd type="none" w="med" len="med"/>
            <a:tailEnd type="none" w="med" len="med"/>
          </a:ln>
        </p:spPr>
      </p:cxnSp>
      <p:sp>
        <p:nvSpPr>
          <p:cNvPr id="307" name="Google Shape;307;p41"/>
          <p:cNvSpPr txBox="1"/>
          <p:nvPr/>
        </p:nvSpPr>
        <p:spPr>
          <a:xfrm>
            <a:off x="5835125" y="337360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308" name="Google Shape;308;p41"/>
          <p:cNvSpPr txBox="1"/>
          <p:nvPr/>
        </p:nvSpPr>
        <p:spPr>
          <a:xfrm>
            <a:off x="5492150" y="369892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309" name="Google Shape;309;p41"/>
          <p:cNvSpPr/>
          <p:nvPr/>
        </p:nvSpPr>
        <p:spPr>
          <a:xfrm>
            <a:off x="5649000" y="364087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41"/>
          <p:cNvCxnSpPr/>
          <p:nvPr/>
        </p:nvCxnSpPr>
        <p:spPr>
          <a:xfrm flipH="1">
            <a:off x="4998125" y="3235275"/>
            <a:ext cx="11700" cy="498600"/>
          </a:xfrm>
          <a:prstGeom prst="straightConnector1">
            <a:avLst/>
          </a:prstGeom>
          <a:noFill/>
          <a:ln w="76200" cap="flat" cmpd="sng">
            <a:solidFill>
              <a:schemeClr val="dk2"/>
            </a:solidFill>
            <a:prstDash val="solid"/>
            <a:round/>
            <a:headEnd type="none" w="med" len="med"/>
            <a:tailEnd type="none" w="med" len="med"/>
          </a:ln>
        </p:spPr>
      </p:cxnSp>
      <p:sp>
        <p:nvSpPr>
          <p:cNvPr id="311" name="Google Shape;311;p41"/>
          <p:cNvSpPr/>
          <p:nvPr/>
        </p:nvSpPr>
        <p:spPr>
          <a:xfrm>
            <a:off x="4823850" y="2677350"/>
            <a:ext cx="395200" cy="557925"/>
          </a:xfrm>
          <a:custGeom>
            <a:avLst/>
            <a:gdLst/>
            <a:ahLst/>
            <a:cxnLst/>
            <a:rect l="l" t="t" r="r" b="b"/>
            <a:pathLst>
              <a:path w="15808" h="22317" extrusionOk="0">
                <a:moveTo>
                  <a:pt x="8369" y="0"/>
                </a:moveTo>
                <a:lnTo>
                  <a:pt x="0" y="5579"/>
                </a:lnTo>
                <a:lnTo>
                  <a:pt x="15343" y="9298"/>
                </a:lnTo>
                <a:lnTo>
                  <a:pt x="1860" y="15808"/>
                </a:lnTo>
                <a:lnTo>
                  <a:pt x="15808" y="17203"/>
                </a:lnTo>
                <a:lnTo>
                  <a:pt x="6509" y="22317"/>
                </a:lnTo>
              </a:path>
            </a:pathLst>
          </a:custGeom>
          <a:noFill/>
          <a:ln w="76200" cap="flat" cmpd="sng">
            <a:solidFill>
              <a:schemeClr val="dk2"/>
            </a:solidFill>
            <a:prstDash val="solid"/>
            <a:round/>
            <a:headEnd type="none" w="med" len="med"/>
            <a:tailEnd type="none" w="med" len="med"/>
          </a:ln>
        </p:spPr>
      </p:sp>
      <p:cxnSp>
        <p:nvCxnSpPr>
          <p:cNvPr id="312" name="Google Shape;312;p41"/>
          <p:cNvCxnSpPr/>
          <p:nvPr/>
        </p:nvCxnSpPr>
        <p:spPr>
          <a:xfrm rot="10800000">
            <a:off x="5021300" y="1619450"/>
            <a:ext cx="23400" cy="1116000"/>
          </a:xfrm>
          <a:prstGeom prst="straightConnector1">
            <a:avLst/>
          </a:prstGeom>
          <a:noFill/>
          <a:ln w="76200" cap="flat" cmpd="sng">
            <a:solidFill>
              <a:schemeClr val="dk2"/>
            </a:solidFill>
            <a:prstDash val="solid"/>
            <a:round/>
            <a:headEnd type="none" w="med" len="med"/>
            <a:tailEnd type="triangle" w="med" len="med"/>
          </a:ln>
        </p:spPr>
      </p:cxnSp>
      <p:sp>
        <p:nvSpPr>
          <p:cNvPr id="313" name="Google Shape;313;p41"/>
          <p:cNvSpPr txBox="1"/>
          <p:nvPr/>
        </p:nvSpPr>
        <p:spPr>
          <a:xfrm>
            <a:off x="5346750" y="1619450"/>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+5 V</a:t>
            </a:r>
            <a:endParaRPr sz="1800" i="1"/>
          </a:p>
        </p:txBody>
      </p:sp>
      <p:sp>
        <p:nvSpPr>
          <p:cNvPr id="314" name="Google Shape;314;p41"/>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sp>
        <p:nvSpPr>
          <p:cNvPr id="321" name="Google Shape;321;p4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322" name="Google Shape;322;p42"/>
          <p:cNvPicPr preferRelativeResize="0"/>
          <p:nvPr/>
        </p:nvPicPr>
        <p:blipFill>
          <a:blip r:embed="rId3">
            <a:alphaModFix/>
          </a:blip>
          <a:stretch>
            <a:fillRect/>
          </a:stretch>
        </p:blipFill>
        <p:spPr>
          <a:xfrm>
            <a:off x="2422900" y="2362263"/>
            <a:ext cx="3810000" cy="2714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pic>
        <p:nvPicPr>
          <p:cNvPr id="329" name="Google Shape;329;p43"/>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30" name="Google Shape;330;p43"/>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1"/>
              </a:buClr>
              <a:buSzPts val="3000"/>
              <a:buFont typeface="Calibri"/>
              <a:buChar char="•"/>
            </a:pPr>
            <a:r>
              <a:rPr lang="en-US" sz="3000"/>
              <a:t>When the button is pressed, the input pin is pulled low. The value of resistor R1 controls how much current we want to flow from VCC, through the button, and then to ground.</a:t>
            </a: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pic>
        <p:nvPicPr>
          <p:cNvPr id="337" name="Google Shape;337;p44"/>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38" name="Google Shape;338;p44"/>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3000"/>
              <a:t>When the button is not pressed, the input pin is pulled high. The value of the pull-up resistor controls the voltage on the input pin.</a:t>
            </a: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pic>
        <p:nvPicPr>
          <p:cNvPr id="345" name="Google Shape;345;p45"/>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46" name="Google Shape;346;p45"/>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3000"/>
              <a:t>Because of the two opposing factors the resistor value cannot be too high not too less</a:t>
            </a:r>
            <a:endParaRPr sz="3000"/>
          </a:p>
          <a:p>
            <a:pPr marL="0" lvl="0" indent="0" algn="l" rtl="0">
              <a:lnSpc>
                <a:spcPct val="115000"/>
              </a:lnSpc>
              <a:spcBef>
                <a:spcPts val="0"/>
              </a:spcBef>
              <a:spcAft>
                <a:spcPts val="0"/>
              </a:spcAft>
              <a:buNone/>
            </a:pPr>
            <a:endParaRPr sz="3000"/>
          </a:p>
          <a:p>
            <a:pPr marL="457200" lvl="0" indent="-419100" algn="l" rtl="0">
              <a:lnSpc>
                <a:spcPct val="115000"/>
              </a:lnSpc>
              <a:spcBef>
                <a:spcPts val="0"/>
              </a:spcBef>
              <a:spcAft>
                <a:spcPts val="0"/>
              </a:spcAft>
              <a:buSzPts val="3000"/>
              <a:buChar char="•"/>
            </a:pPr>
            <a:r>
              <a:rPr lang="en-US" sz="3000"/>
              <a:t>Depending on the context you choose an appropriate value</a:t>
            </a:r>
            <a:endParaRPr sz="3000"/>
          </a:p>
          <a:p>
            <a:pPr marL="0" lvl="0" indent="0" algn="l" rtl="0">
              <a:lnSpc>
                <a:spcPct val="115000"/>
              </a:lnSpc>
              <a:spcBef>
                <a:spcPts val="0"/>
              </a:spcBef>
              <a:spcAft>
                <a:spcPts val="0"/>
              </a:spcAft>
              <a:buNone/>
            </a:pP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Pull Down Resistor</a:t>
            </a:r>
            <a:endParaRPr/>
          </a:p>
        </p:txBody>
      </p:sp>
      <p:sp>
        <p:nvSpPr>
          <p:cNvPr id="353" name="Google Shape;353;p4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354" name="Google Shape;354;p46"/>
          <p:cNvPicPr preferRelativeResize="0"/>
          <p:nvPr/>
        </p:nvPicPr>
        <p:blipFill>
          <a:blip r:embed="rId3">
            <a:alphaModFix/>
          </a:blip>
          <a:stretch>
            <a:fillRect/>
          </a:stretch>
        </p:blipFill>
        <p:spPr>
          <a:xfrm>
            <a:off x="3108050" y="1876425"/>
            <a:ext cx="2692200" cy="4388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ATmega 32 has internal pull up resistors!!</a:t>
            </a:r>
            <a:endParaRPr/>
          </a:p>
        </p:txBody>
      </p:sp>
      <p:sp>
        <p:nvSpPr>
          <p:cNvPr id="361" name="Google Shape;361;p47"/>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ctr" rtl="0">
              <a:spcBef>
                <a:spcPts val="640"/>
              </a:spcBef>
              <a:spcAft>
                <a:spcPts val="0"/>
              </a:spcAft>
              <a:buClr>
                <a:schemeClr val="dk1"/>
              </a:buClr>
              <a:buSzPts val="1100"/>
              <a:buFont typeface="Arial"/>
              <a:buNone/>
            </a:pPr>
            <a:r>
              <a:rPr lang="en-US"/>
              <a:t>If PORTxn is written logic one when the pin is configured as an input pin, the pull-up resistor is</a:t>
            </a:r>
            <a:endParaRPr/>
          </a:p>
          <a:p>
            <a:pPr marL="0" lvl="0" indent="0" algn="ctr" rtl="0">
              <a:spcBef>
                <a:spcPts val="640"/>
              </a:spcBef>
              <a:spcAft>
                <a:spcPts val="0"/>
              </a:spcAft>
              <a:buNone/>
            </a:pPr>
            <a:r>
              <a:rPr lang="en-US"/>
              <a:t>activated.</a:t>
            </a:r>
            <a:endParaRPr/>
          </a:p>
          <a:p>
            <a:pPr marL="0" lvl="0" indent="0" algn="ctr" rtl="0">
              <a:spcBef>
                <a:spcPts val="640"/>
              </a:spcBef>
              <a:spcAft>
                <a:spcPts val="0"/>
              </a:spcAft>
              <a:buNone/>
            </a:pPr>
            <a:endParaRPr/>
          </a:p>
          <a:p>
            <a:pPr marL="0" lvl="0" indent="0" algn="ctr" rtl="0">
              <a:spcBef>
                <a:spcPts val="640"/>
              </a:spcBef>
              <a:spcAft>
                <a:spcPts val="0"/>
              </a:spcAft>
              <a:buNone/>
            </a:pPr>
            <a:r>
              <a:rPr lang="en-US"/>
              <a:t>Here, x = A,B,C, or D</a:t>
            </a:r>
            <a:endParaRPr/>
          </a:p>
          <a:p>
            <a:pPr marL="0" lvl="0" indent="0" algn="ctr" rtl="0">
              <a:spcBef>
                <a:spcPts val="640"/>
              </a:spcBef>
              <a:spcAft>
                <a:spcPts val="0"/>
              </a:spcAft>
              <a:buNone/>
            </a:pPr>
            <a:r>
              <a:rPr lang="en-US"/>
              <a:t>n is bit number, e.g., 0,1,2,..., or 7</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General Discussion</a:t>
            </a:r>
            <a:endParaRPr/>
          </a:p>
        </p:txBody>
      </p:sp>
      <p:sp>
        <p:nvSpPr>
          <p:cNvPr id="368" name="Google Shape;368;p4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If some pins are unused, it is recommended to ensure that these pins have a defined level.</a:t>
            </a:r>
            <a:br>
              <a:rPr lang="en-US"/>
            </a:br>
            <a:endParaRPr/>
          </a:p>
          <a:p>
            <a:pPr marL="457200" lvl="0" indent="-431800" algn="l" rtl="0">
              <a:spcBef>
                <a:spcPts val="0"/>
              </a:spcBef>
              <a:spcAft>
                <a:spcPts val="0"/>
              </a:spcAft>
              <a:buSzPts val="3200"/>
              <a:buChar char="•"/>
            </a:pPr>
            <a:r>
              <a:rPr lang="en-US"/>
              <a:t>The simplest method to ensure a defined level of an unused pin, is to enable the internal pullup.</a:t>
            </a:r>
            <a:endParaRPr/>
          </a:p>
          <a:p>
            <a:pPr marL="0" lvl="0" indent="0" algn="l" rtl="0">
              <a:spcBef>
                <a:spcPts val="640"/>
              </a:spcBef>
              <a:spcAft>
                <a:spcPts val="0"/>
              </a:spcAft>
              <a:buNone/>
            </a:pPr>
            <a:endParaRPr/>
          </a:p>
          <a:p>
            <a:pPr marL="0" lvl="0" indent="0" algn="l" rtl="0">
              <a:spcBef>
                <a:spcPts val="64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Resources</a:t>
            </a:r>
            <a:endParaRPr/>
          </a:p>
        </p:txBody>
      </p:sp>
      <p:sp>
        <p:nvSpPr>
          <p:cNvPr id="375" name="Google Shape;375;p4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err="1"/>
              <a:t>DataSheet</a:t>
            </a:r>
            <a:endParaRPr dirty="0"/>
          </a:p>
          <a:p>
            <a:pPr marL="457200" lvl="0" indent="-431800" algn="l" rtl="0">
              <a:spcBef>
                <a:spcPts val="0"/>
              </a:spcBef>
              <a:spcAft>
                <a:spcPts val="0"/>
              </a:spcAft>
              <a:buSzPts val="3200"/>
              <a:buChar char="•"/>
            </a:pPr>
            <a:r>
              <a:rPr lang="en-US" dirty="0"/>
              <a:t>Pull Up and Pull Down Resistors</a:t>
            </a:r>
            <a:endParaRPr dirty="0"/>
          </a:p>
          <a:p>
            <a:pPr marL="914400" lvl="1" indent="-406400" algn="l" rtl="0">
              <a:spcBef>
                <a:spcPts val="0"/>
              </a:spcBef>
              <a:spcAft>
                <a:spcPts val="0"/>
              </a:spcAft>
              <a:buSzPts val="2800"/>
              <a:buChar char="–"/>
            </a:pPr>
            <a:r>
              <a:rPr lang="en-US" u="sng" dirty="0">
                <a:solidFill>
                  <a:schemeClr val="hlink"/>
                </a:solidFill>
                <a:hlinkClick r:id="rId3"/>
              </a:rPr>
              <a:t>http://www.resistorguide.com/pull-up-resistor_pull-down-resistor/</a:t>
            </a:r>
            <a:r>
              <a:rPr lang="en-US" dirty="0"/>
              <a:t> </a:t>
            </a:r>
            <a:endParaRPr dirty="0"/>
          </a:p>
          <a:p>
            <a:pPr marL="457200" lvl="0" indent="-431800" algn="l" rtl="0">
              <a:spcBef>
                <a:spcPts val="0"/>
              </a:spcBef>
              <a:spcAft>
                <a:spcPts val="0"/>
              </a:spcAft>
              <a:buSzPts val="3200"/>
              <a:buChar char="•"/>
            </a:pPr>
            <a:r>
              <a:rPr lang="en-US" dirty="0"/>
              <a:t>More on Pull Up and Pull Down resistors</a:t>
            </a:r>
            <a:endParaRPr dirty="0"/>
          </a:p>
          <a:p>
            <a:pPr marL="914400" lvl="1" indent="-406400" algn="l" rtl="0">
              <a:spcBef>
                <a:spcPts val="0"/>
              </a:spcBef>
              <a:spcAft>
                <a:spcPts val="0"/>
              </a:spcAft>
              <a:buSzPts val="2800"/>
              <a:buChar char="–"/>
            </a:pPr>
            <a:r>
              <a:rPr lang="en-US" u="sng" dirty="0">
                <a:solidFill>
                  <a:schemeClr val="hlink"/>
                </a:solidFill>
                <a:hlinkClick r:id="rId4"/>
              </a:rPr>
              <a:t>https://learn.sparkfun.com/tutorials/pull-up-resistors</a:t>
            </a:r>
            <a:r>
              <a:rPr lang="en-US" dirty="0"/>
              <a:t> </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p:nvPr/>
        </p:nvSpPr>
        <p:spPr>
          <a:xfrm>
            <a:off x="2971800" y="914400"/>
            <a:ext cx="3429144" cy="47089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0">
                <a:solidFill>
                  <a:srgbClr val="92D050"/>
                </a:solidFill>
                <a:latin typeface="Arial"/>
                <a:ea typeface="Arial"/>
                <a:cs typeface="Arial"/>
                <a:sym typeface="Arial"/>
              </a:rPr>
              <a:t>☺</a:t>
            </a:r>
            <a:endParaRPr sz="30000">
              <a:solidFill>
                <a:srgbClr val="92D050"/>
              </a:solidFill>
              <a:latin typeface="Arial"/>
              <a:ea typeface="Arial"/>
              <a:cs typeface="Arial"/>
              <a:sym typeface="Arial"/>
            </a:endParaRPr>
          </a:p>
        </p:txBody>
      </p:sp>
      <p:sp>
        <p:nvSpPr>
          <p:cNvPr id="381" name="Google Shape;381;p5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2" name="Google Shape;382;p50"/>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Burner</a:t>
            </a:r>
            <a:endParaRPr sz="4400" b="0" i="0" u="none" strike="noStrike" cap="none">
              <a:solidFill>
                <a:srgbClr val="E36C09"/>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758E7977-BCAC-05F4-FA7E-BA200A0B2E1D}"/>
              </a:ext>
            </a:extLst>
          </p:cNvPr>
          <p:cNvSpPr>
            <a:spLocks noGrp="1"/>
          </p:cNvSpPr>
          <p:nvPr>
            <p:ph type="body" idx="1"/>
          </p:nvPr>
        </p:nvSpPr>
        <p:spPr/>
        <p:txBody>
          <a:bodyPr/>
          <a:lstStyle/>
          <a:p>
            <a:r>
              <a:rPr lang="en-US" dirty="0"/>
              <a:t>If you get </a:t>
            </a:r>
            <a:r>
              <a:rPr lang="en-US" sz="2800" i="1" dirty="0"/>
              <a:t>“</a:t>
            </a:r>
            <a:r>
              <a:rPr lang="en-US" sz="2800" i="1" dirty="0" err="1"/>
              <a:t>Usbasp</a:t>
            </a:r>
            <a:r>
              <a:rPr lang="en-US" sz="2800" i="1" dirty="0"/>
              <a:t> Programmer not found”</a:t>
            </a:r>
          </a:p>
          <a:p>
            <a:endParaRPr lang="en-US" sz="2800" i="1" dirty="0"/>
          </a:p>
          <a:p>
            <a:r>
              <a:rPr lang="en-US" sz="2800" dirty="0"/>
              <a:t>You need to download a driver installer software named “</a:t>
            </a:r>
            <a:r>
              <a:rPr lang="en-US" sz="2800" dirty="0" err="1"/>
              <a:t>Zadig</a:t>
            </a:r>
            <a:r>
              <a:rPr lang="en-US" sz="2800" dirty="0"/>
              <a:t>”.</a:t>
            </a:r>
          </a:p>
          <a:p>
            <a:pPr marL="25400" indent="0">
              <a:buNone/>
            </a:pPr>
            <a:r>
              <a:rPr lang="en-US" sz="2800" dirty="0"/>
              <a:t> </a:t>
            </a:r>
          </a:p>
          <a:p>
            <a:r>
              <a:rPr lang="en-US" sz="2800" dirty="0"/>
              <a:t>Watch the following video for your reference: </a:t>
            </a:r>
          </a:p>
          <a:p>
            <a:pPr marL="25400" indent="0">
              <a:buNone/>
            </a:pPr>
            <a:r>
              <a:rPr lang="en-US" sz="2400" i="1" dirty="0"/>
              <a:t>	</a:t>
            </a:r>
            <a:r>
              <a:rPr lang="en-US" sz="2400" i="1" dirty="0">
                <a:hlinkClick r:id="rId3"/>
              </a:rPr>
              <a:t>https://www.youtube.com/watch?v=5kK2zEon3zg</a:t>
            </a:r>
            <a:endParaRPr lang="en-US" sz="2400" i="1" dirty="0"/>
          </a:p>
        </p:txBody>
      </p:sp>
    </p:spTree>
    <p:extLst>
      <p:ext uri="{BB962C8B-B14F-4D97-AF65-F5344CB8AC3E}">
        <p14:creationId xmlns:p14="http://schemas.microsoft.com/office/powerpoint/2010/main" val="239494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Needed Equipments</a:t>
            </a:r>
            <a:endParaRPr sz="4400" b="0" i="0" u="none" strike="noStrike" cap="none">
              <a:solidFill>
                <a:srgbClr val="E36C09"/>
              </a:solidFill>
              <a:latin typeface="Calibri"/>
              <a:ea typeface="Calibri"/>
              <a:cs typeface="Calibri"/>
              <a:sym typeface="Calibri"/>
            </a:endParaRPr>
          </a:p>
        </p:txBody>
      </p:sp>
      <p:sp>
        <p:nvSpPr>
          <p:cNvPr id="108" name="Google Shape;108;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Microcontroller – ATmega32</a:t>
            </a:r>
          </a:p>
          <a:p>
            <a:pPr marL="342900" marR="0" lvl="0" indent="-342900" algn="l" rtl="0">
              <a:spcBef>
                <a:spcPts val="0"/>
              </a:spcBef>
              <a:spcAft>
                <a:spcPts val="0"/>
              </a:spcAft>
              <a:buClr>
                <a:schemeClr val="dk1"/>
              </a:buClr>
              <a:buSzPts val="3200"/>
              <a:buFont typeface="Arial"/>
              <a:buChar char="•"/>
            </a:pPr>
            <a:endParaRPr dirty="0"/>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The AVR Programmer </a:t>
            </a:r>
            <a:r>
              <a:rPr lang="en-US" dirty="0"/>
              <a:t>/ Loader</a:t>
            </a:r>
            <a:endParaRPr dirty="0"/>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To load your code into the mc</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Writing Code</a:t>
            </a:r>
            <a:endParaRPr sz="4400" b="0" i="0" u="none" strike="noStrike" cap="none">
              <a:solidFill>
                <a:srgbClr val="E36C09"/>
              </a:solidFill>
              <a:latin typeface="Calibri"/>
              <a:ea typeface="Calibri"/>
              <a:cs typeface="Calibri"/>
              <a:sym typeface="Calibri"/>
            </a:endParaRPr>
          </a:p>
        </p:txBody>
      </p:sp>
      <p:sp>
        <p:nvSpPr>
          <p:cNvPr id="114" name="Google Shape;114;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Create New Project</a:t>
            </a:r>
            <a:endParaRPr dirty="0"/>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Select “GCC C Executable Project”</a:t>
            </a:r>
            <a:endParaRPr dirty="0"/>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Select path to save the project	</a:t>
            </a:r>
            <a:endParaRPr dirty="0"/>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You will later need this path for the hex file</a:t>
            </a:r>
            <a:endParaRPr dirty="0"/>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Then select device type </a:t>
            </a:r>
            <a:endParaRPr dirty="0"/>
          </a:p>
          <a:p>
            <a:pPr marL="742950" marR="0" lvl="1" indent="-28575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Search for </a:t>
            </a:r>
            <a:r>
              <a:rPr lang="en-US" sz="2800" b="0" i="0" u="none" strike="noStrike" cap="none" dirty="0" err="1">
                <a:solidFill>
                  <a:schemeClr val="dk1"/>
                </a:solidFill>
                <a:latin typeface="Calibri"/>
                <a:ea typeface="Calibri"/>
                <a:cs typeface="Calibri"/>
                <a:sym typeface="Calibri"/>
              </a:rPr>
              <a:t>ATmega</a:t>
            </a:r>
            <a:r>
              <a:rPr lang="en-US" sz="2800" b="0" i="0" u="none" strike="noStrike" cap="none" dirty="0">
                <a:solidFill>
                  <a:schemeClr val="dk1"/>
                </a:solidFill>
                <a:latin typeface="Calibri"/>
                <a:ea typeface="Calibri"/>
                <a:cs typeface="Calibri"/>
                <a:sym typeface="Calibri"/>
              </a:rPr>
              <a:t> 32</a:t>
            </a:r>
            <a:endParaRPr dirty="0"/>
          </a:p>
          <a:p>
            <a:pPr marL="342900" marR="0" lvl="0" indent="-342900" algn="l" rtl="0">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Now you can write the program</a:t>
            </a:r>
            <a:endParaRPr dirty="0"/>
          </a:p>
          <a:p>
            <a:pPr marL="742950" marR="0" lvl="1" indent="-107950" algn="l" rtl="0">
              <a:spcBef>
                <a:spcPts val="56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Font typeface="Arial"/>
              <a:buNone/>
            </a:pPr>
            <a:endParaRPr sz="2800" b="0" i="0" u="none" strike="noStrike" cap="none" dirty="0">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Font typeface="Arial"/>
              <a:buNone/>
            </a:pPr>
            <a:endParaRPr sz="28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Compile the hex code</a:t>
            </a:r>
            <a:endParaRPr sz="4400" b="0" i="0" u="none" strike="noStrike" cap="none">
              <a:solidFill>
                <a:srgbClr val="E36C09"/>
              </a:solidFill>
              <a:latin typeface="Calibri"/>
              <a:ea typeface="Calibri"/>
              <a:cs typeface="Calibri"/>
              <a:sym typeface="Calibri"/>
            </a:endParaRPr>
          </a:p>
        </p:txBody>
      </p:sp>
      <p:sp>
        <p:nvSpPr>
          <p:cNvPr id="120" name="Google Shape;1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Finish the program</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Select “Build Solution (F7)” from the Build Menu</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You will find that a hex file is generated in the Debug folder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name of the hex file will be the same as your project name</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Load the hex into mc</a:t>
            </a:r>
            <a:endParaRPr sz="4400" b="0" i="0" u="none" strike="noStrike" cap="none">
              <a:solidFill>
                <a:srgbClr val="E36C09"/>
              </a:solidFill>
              <a:latin typeface="Calibri"/>
              <a:ea typeface="Calibri"/>
              <a:cs typeface="Calibri"/>
              <a:sym typeface="Calibri"/>
            </a:endParaRPr>
          </a:p>
        </p:txBody>
      </p:sp>
      <p:sp>
        <p:nvSpPr>
          <p:cNvPr id="126" name="Google Shape;126;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Run Extreme Burner</a:t>
            </a:r>
            <a:endParaRPr dirty="0"/>
          </a:p>
          <a:p>
            <a:pPr marL="342900" marR="0" lvl="0" indent="-342900" algn="l" rtl="0">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Load the hex file into it  by “Open” and locate your hex file</a:t>
            </a:r>
            <a:endParaRPr dirty="0"/>
          </a:p>
          <a:p>
            <a:pPr marL="342900" marR="0" lvl="0" indent="-342900" algn="l" rtl="0">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From menu select Chip -&gt; ATmega32</a:t>
            </a:r>
            <a:endParaRPr dirty="0"/>
          </a:p>
          <a:p>
            <a:pPr marL="342900" marR="0" lvl="0" indent="-342900" algn="l" rtl="0">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Set the microcontroller on the AVR Programmer</a:t>
            </a:r>
            <a:endParaRPr dirty="0"/>
          </a:p>
          <a:p>
            <a:pPr marL="342900" marR="0" lvl="0" indent="-342900" algn="l" rtl="0">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Connect the programmer with PC</a:t>
            </a:r>
          </a:p>
          <a:p>
            <a:pPr marL="342900" marR="0" lvl="0" indent="-342900" algn="l" rtl="0">
              <a:spcBef>
                <a:spcPts val="592"/>
              </a:spcBef>
              <a:spcAft>
                <a:spcPts val="0"/>
              </a:spcAft>
              <a:buClr>
                <a:schemeClr val="dk1"/>
              </a:buClr>
              <a:buSzPts val="2960"/>
              <a:buFont typeface="Arial"/>
              <a:buChar char="•"/>
            </a:pPr>
            <a:r>
              <a:rPr lang="en-US" sz="2960" dirty="0"/>
              <a:t>Optional: Click on Chip Erase to Erase the </a:t>
            </a:r>
            <a:r>
              <a:rPr lang="en-US" sz="2960" dirty="0" err="1"/>
              <a:t>Atmega</a:t>
            </a:r>
            <a:r>
              <a:rPr lang="en-US" sz="2960" dirty="0"/>
              <a:t> </a:t>
            </a:r>
            <a:endParaRPr dirty="0"/>
          </a:p>
          <a:p>
            <a:pPr marL="342900" marR="0" lvl="0" indent="-342900" algn="l" rtl="0">
              <a:spcBef>
                <a:spcPts val="592"/>
              </a:spcBef>
              <a:spcAft>
                <a:spcPts val="0"/>
              </a:spcAft>
              <a:buClr>
                <a:schemeClr val="dk1"/>
              </a:buClr>
              <a:buSzPts val="2960"/>
              <a:buFont typeface="Arial"/>
              <a:buChar char="•"/>
            </a:pPr>
            <a:r>
              <a:rPr lang="en-US" sz="2960" b="0" i="0" u="none" strike="noStrike" cap="none" dirty="0">
                <a:solidFill>
                  <a:schemeClr val="dk1"/>
                </a:solidFill>
                <a:latin typeface="Calibri"/>
                <a:ea typeface="Calibri"/>
                <a:cs typeface="Calibri"/>
                <a:sym typeface="Calibri"/>
              </a:rPr>
              <a:t>In extreme Burner select the menu “write” and choose “Flash”</a:t>
            </a:r>
            <a:endParaRPr dirty="0"/>
          </a:p>
          <a:p>
            <a:pPr marL="342900" marR="0" lvl="0" indent="-154940" algn="l" rtl="0">
              <a:spcBef>
                <a:spcPts val="592"/>
              </a:spcBef>
              <a:spcAft>
                <a:spcPts val="0"/>
              </a:spcAft>
              <a:buClr>
                <a:schemeClr val="dk1"/>
              </a:buClr>
              <a:buSzPts val="2960"/>
              <a:buFont typeface="Arial"/>
              <a:buNone/>
            </a:pPr>
            <a:endParaRPr sz="296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1819</Words>
  <Application>Microsoft Office PowerPoint</Application>
  <PresentationFormat>On-screen Show (4:3)</PresentationFormat>
  <Paragraphs>350</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Consolas</vt:lpstr>
      <vt:lpstr>Office Theme</vt:lpstr>
      <vt:lpstr>Intro to Microcontroller Programming using Atmega32  Prepared By: A.K.M. Mehedi Hasan </vt:lpstr>
      <vt:lpstr>Needed Softwares</vt:lpstr>
      <vt:lpstr>Needed Softwares</vt:lpstr>
      <vt:lpstr>Burner</vt:lpstr>
      <vt:lpstr>Burner</vt:lpstr>
      <vt:lpstr>Needed Equipments</vt:lpstr>
      <vt:lpstr>Writing Code</vt:lpstr>
      <vt:lpstr>Compile the hex code</vt:lpstr>
      <vt:lpstr>Load the hex into mc</vt:lpstr>
      <vt:lpstr>Connecting ATmega32 with programmer</vt:lpstr>
      <vt:lpstr>Complete Process of Programming a Microcontroller</vt:lpstr>
      <vt:lpstr>Complete Process of Programming a Microcontroller</vt:lpstr>
      <vt:lpstr>Ports for I/O</vt:lpstr>
      <vt:lpstr>I/O Ports of ATmega32 (AVR)</vt:lpstr>
      <vt:lpstr>I/O Ports of ATmega32 (AVR)</vt:lpstr>
      <vt:lpstr>Port Operation Registers</vt:lpstr>
      <vt:lpstr>Configuration</vt:lpstr>
      <vt:lpstr>C Code Example</vt:lpstr>
      <vt:lpstr>Input</vt:lpstr>
      <vt:lpstr>Output</vt:lpstr>
      <vt:lpstr>Write a simple program to set the port B to 0xFF</vt:lpstr>
      <vt:lpstr>C Code</vt:lpstr>
      <vt:lpstr>What will this code do ??</vt:lpstr>
      <vt:lpstr>Write a simple program to blink a LED on port B pin 0</vt:lpstr>
      <vt:lpstr>C Code</vt:lpstr>
      <vt:lpstr>Write a simple program to animate 8 LEDs connected to PORT B </vt:lpstr>
      <vt:lpstr>C Code</vt:lpstr>
      <vt:lpstr>Accurately Generating Delay</vt:lpstr>
      <vt:lpstr>Simple Input</vt:lpstr>
      <vt:lpstr>C Code</vt:lpstr>
      <vt:lpstr>Simple Counter</vt:lpstr>
      <vt:lpstr>C Code</vt:lpstr>
      <vt:lpstr>C Code</vt:lpstr>
      <vt:lpstr>C Code</vt:lpstr>
      <vt:lpstr>Write a program to read a byte from PORT A and write it to PORT B</vt:lpstr>
      <vt:lpstr>If input (taken from PORTC) is less than 100, send it to PORTB, otherwise, send it to PORTD  </vt:lpstr>
      <vt:lpstr>Write a program to read a byte from PORT A and write its upper nibble to PORT B (lower nibble) and lower nibble to PORT C (upper nibble)</vt:lpstr>
      <vt:lpstr>Discussions on push buttons</vt:lpstr>
      <vt:lpstr>Discussions on push buttons</vt:lpstr>
      <vt:lpstr>Pull Up Resistors</vt:lpstr>
      <vt:lpstr>A more deeper look</vt:lpstr>
      <vt:lpstr>A more deeper look</vt:lpstr>
      <vt:lpstr>A more deeper look</vt:lpstr>
      <vt:lpstr>A more deeper look</vt:lpstr>
      <vt:lpstr>Pull Down Resistor</vt:lpstr>
      <vt:lpstr>ATmega 32 has internal pull up resistors!!</vt:lpstr>
      <vt:lpstr>General Discussion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Microcontrollers, and Embedded Systems</dc:title>
  <cp:lastModifiedBy>A.K.M. Mehedi Hasan</cp:lastModifiedBy>
  <cp:revision>9</cp:revision>
  <dcterms:modified xsi:type="dcterms:W3CDTF">2024-01-13T14:40:24Z</dcterms:modified>
</cp:coreProperties>
</file>