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6" r:id="rId4"/>
    <p:sldId id="263" r:id="rId5"/>
    <p:sldId id="265" r:id="rId6"/>
    <p:sldId id="276" r:id="rId7"/>
    <p:sldId id="267" r:id="rId8"/>
    <p:sldId id="268" r:id="rId9"/>
    <p:sldId id="269" r:id="rId10"/>
    <p:sldId id="271" r:id="rId11"/>
    <p:sldId id="257" r:id="rId12"/>
    <p:sldId id="272" r:id="rId13"/>
    <p:sldId id="275" r:id="rId14"/>
    <p:sldId id="258" r:id="rId15"/>
    <p:sldId id="262" r:id="rId16"/>
    <p:sldId id="274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-6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0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82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79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97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22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72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61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78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21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9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93DA-0665-E040-B98F-5387FCB577B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CD0E2-025A-C841-9BD4-4C139589B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4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Essays on Markets for Expert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Kabir</a:t>
            </a:r>
            <a:r>
              <a:rPr lang="en-US" dirty="0" smtClean="0"/>
              <a:t> </a:t>
            </a:r>
            <a:r>
              <a:rPr lang="en-US" dirty="0" err="1" smtClean="0"/>
              <a:t>Chugh</a:t>
            </a:r>
            <a:endParaRPr lang="en-US" dirty="0" smtClean="0"/>
          </a:p>
          <a:p>
            <a:r>
              <a:rPr lang="en-US" dirty="0" smtClean="0"/>
              <a:t>PhD Economics Candidate, South Asian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1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Dissertation </a:t>
            </a:r>
            <a:r>
              <a:rPr lang="mr-IN" dirty="0" smtClean="0"/>
              <a:t>–</a:t>
            </a:r>
            <a:r>
              <a:rPr lang="en-US" dirty="0" smtClean="0"/>
              <a:t> Aim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dissonance between theoretical and empirical findings imply an examination and analysis of the behavioral relevance of the theories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 dissertation aims to incorporate concerns hitherto ignored by the literature which focuses primarily on pricing concerns and market parameters as mentioned above.</a:t>
            </a:r>
          </a:p>
          <a:p>
            <a:endParaRPr lang="en-IN" dirty="0" smtClean="0"/>
          </a:p>
          <a:p>
            <a:r>
              <a:rPr lang="en-IN" dirty="0" smtClean="0"/>
              <a:t>The role of expert’s biases, </a:t>
            </a:r>
            <a:r>
              <a:rPr lang="en-IN" dirty="0" err="1" smtClean="0"/>
              <a:t>overclaiming</a:t>
            </a:r>
            <a:r>
              <a:rPr lang="en-IN" dirty="0" smtClean="0"/>
              <a:t>, effort, abilities and consumer characteristics such as </a:t>
            </a:r>
            <a:r>
              <a:rPr lang="en-IN" dirty="0" smtClean="0"/>
              <a:t>identity, utility from information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805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Paper -Preliminaries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nature of information asymmetry in credence good markets arise consumer skepticism and mistrust of experts</a:t>
            </a:r>
            <a:r>
              <a:rPr lang="en-US" dirty="0" smtClean="0"/>
              <a:t>.</a:t>
            </a:r>
          </a:p>
          <a:p>
            <a:r>
              <a:rPr lang="en-IN" dirty="0" smtClean="0"/>
              <a:t>Literature in health economics suggests that consumer do not just derive utility from outcomes, but from the entire process and from the information transmitted by the expert to the consumer.(Mooney,1991),(McGuire,1988),</a:t>
            </a:r>
            <a:r>
              <a:rPr lang="en-IN" dirty="0" smtClean="0">
                <a:sym typeface="Wingdings" pitchFamily="2" charset="2"/>
              </a:rPr>
              <a:t>(</a:t>
            </a:r>
            <a:r>
              <a:rPr lang="en-IN" dirty="0" err="1" smtClean="0"/>
              <a:t>Lubs</a:t>
            </a:r>
            <a:r>
              <a:rPr lang="en-IN" dirty="0" smtClean="0"/>
              <a:t> and Falk,1977</a:t>
            </a:r>
            <a:r>
              <a:rPr lang="en-IN" dirty="0" smtClean="0"/>
              <a:t>).</a:t>
            </a:r>
          </a:p>
          <a:p>
            <a:r>
              <a:rPr lang="en-IN" dirty="0" smtClean="0"/>
              <a:t>Misinterpretation and Misunderstanding of expert advice are factors which affect treatment.(Culyer,1988)</a:t>
            </a:r>
            <a:endParaRPr lang="en-US" dirty="0" smtClean="0"/>
          </a:p>
          <a:p>
            <a:r>
              <a:rPr lang="en-US" dirty="0" smtClean="0"/>
              <a:t>As shown in the literature, a significant number of experts are honest, and that is without liability constraints.</a:t>
            </a:r>
          </a:p>
          <a:p>
            <a:r>
              <a:rPr lang="en-US" dirty="0" smtClean="0"/>
              <a:t>Overtreatment incentives from profit making are exaggerated.</a:t>
            </a:r>
          </a:p>
          <a:p>
            <a:pPr lvl="1"/>
            <a:r>
              <a:rPr lang="en-US" dirty="0" smtClean="0"/>
              <a:t>Credence good markets have limited price differentials with mostly flat rates.</a:t>
            </a:r>
          </a:p>
          <a:p>
            <a:pPr lvl="1"/>
            <a:r>
              <a:rPr lang="en-US" dirty="0" smtClean="0"/>
              <a:t>Why does public sector provision suffer from fraudulent behavior?</a:t>
            </a:r>
          </a:p>
          <a:p>
            <a:r>
              <a:rPr lang="en-US" dirty="0" smtClean="0"/>
              <a:t>An analysis which deals with behavioral parameters of the expert and consumer </a:t>
            </a:r>
            <a:r>
              <a:rPr lang="mr-IN" dirty="0" smtClean="0"/>
              <a:t>–</a:t>
            </a:r>
            <a:r>
              <a:rPr lang="en-US" dirty="0" smtClean="0"/>
              <a:t> Role of effort, ability, capacity and time constraints, biases</a:t>
            </a:r>
          </a:p>
          <a:p>
            <a:r>
              <a:rPr lang="en-US" dirty="0" smtClean="0"/>
              <a:t>Consumer heterogeneity in terms of technical expertise is absent from the literature.</a:t>
            </a:r>
          </a:p>
        </p:txBody>
      </p:sp>
    </p:spTree>
    <p:extLst>
      <p:ext uri="{BB962C8B-B14F-4D97-AF65-F5344CB8AC3E}">
        <p14:creationId xmlns:p14="http://schemas.microsoft.com/office/powerpoint/2010/main" xmlns="" val="440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does the competence of expert affect the quality of care provided to the consumer?</a:t>
            </a:r>
          </a:p>
          <a:p>
            <a:r>
              <a:rPr lang="en-IN" dirty="0" smtClean="0"/>
              <a:t>How does the behaviour of the expert change when the consumers are heterogeneous in terms of sophistication?</a:t>
            </a:r>
          </a:p>
          <a:p>
            <a:r>
              <a:rPr lang="en-IN" dirty="0" smtClean="0"/>
              <a:t>How does the heterogeneity in expert’s ability change equilibrium outcomes?</a:t>
            </a:r>
          </a:p>
          <a:p>
            <a:r>
              <a:rPr lang="en-IN" dirty="0" smtClean="0"/>
              <a:t>Does the expert discriminate between the naive and sophisticated consumers?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game of strategic information transmission adapted from Crawford and </a:t>
            </a:r>
            <a:r>
              <a:rPr lang="en-IN" dirty="0" err="1" smtClean="0"/>
              <a:t>Sobel</a:t>
            </a:r>
            <a:r>
              <a:rPr lang="en-IN" dirty="0" smtClean="0"/>
              <a:t>(1982) where the expert has to put effort in diagnosing the signal, transmit information and provide treatment to the consumer.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state can be inferred by the expert through effort and for transmission, the expert needs to simplify the signal for the consumer which requires effort.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Paper </a:t>
            </a:r>
            <a:r>
              <a:rPr lang="mr-IN" dirty="0" smtClean="0"/>
              <a:t>–</a:t>
            </a:r>
            <a:r>
              <a:rPr lang="en-US" dirty="0" smtClean="0"/>
              <a:t> Reputation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Reputation in markets for credence good markets pose interesting problems.</a:t>
            </a:r>
          </a:p>
          <a:p>
            <a:r>
              <a:rPr lang="en-US" dirty="0" smtClean="0"/>
              <a:t>Experts have reputational concerns because of asymmetric information</a:t>
            </a:r>
          </a:p>
          <a:p>
            <a:r>
              <a:rPr lang="en-US" dirty="0" smtClean="0"/>
              <a:t>Reputational concerns are treated as a mechanism to limit deception in credence good markets.</a:t>
            </a:r>
          </a:p>
          <a:p>
            <a:r>
              <a:rPr lang="en-US" dirty="0" smtClean="0"/>
              <a:t>Empirical studies show that reputation effects are small.</a:t>
            </a:r>
          </a:p>
          <a:p>
            <a:r>
              <a:rPr lang="en-US" dirty="0" smtClean="0"/>
              <a:t>Why don’t reputation concerns prevent inefficient outcomes(deception)?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4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Wolinsky</a:t>
            </a:r>
            <a:r>
              <a:rPr lang="en-US" dirty="0" smtClean="0"/>
              <a:t>(1993) finds a trade-off between search costs and weight of reputation in consumer’s choice of expert.</a:t>
            </a:r>
          </a:p>
          <a:p>
            <a:r>
              <a:rPr lang="en-US" dirty="0" smtClean="0"/>
              <a:t>Consumer’s evaluation in credence good markets are imperfect, expert knows that.</a:t>
            </a:r>
          </a:p>
          <a:p>
            <a:r>
              <a:rPr lang="en-US" dirty="0" smtClean="0"/>
              <a:t>Evaluation is based on outcome(say given fixed costs) and process(as the information good)</a:t>
            </a:r>
          </a:p>
          <a:p>
            <a:r>
              <a:rPr lang="en-US" dirty="0" smtClean="0"/>
              <a:t>Effort and ability result in strength of information transmission</a:t>
            </a:r>
          </a:p>
          <a:p>
            <a:r>
              <a:rPr lang="en-US" dirty="0" smtClean="0"/>
              <a:t>Experts incentives for favorable review </a:t>
            </a:r>
            <a:r>
              <a:rPr lang="mr-IN" dirty="0" smtClean="0"/>
              <a:t>–</a:t>
            </a:r>
            <a:r>
              <a:rPr lang="en-US" dirty="0" smtClean="0"/>
              <a:t> provide directly observable benefits- price discounts,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60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Do reputational concerns of the experts limit fraudulent </a:t>
            </a:r>
            <a:r>
              <a:rPr lang="en-IN" dirty="0" err="1" smtClean="0"/>
              <a:t>behavior</a:t>
            </a:r>
            <a:r>
              <a:rPr lang="en-IN" dirty="0" smtClean="0"/>
              <a:t>?</a:t>
            </a:r>
          </a:p>
          <a:p>
            <a:r>
              <a:rPr lang="en-IN" dirty="0" smtClean="0"/>
              <a:t>Does information sharing among consumers in a credence good market with reputation concerns improve market efficiency? Under what conditions do market conditions improve when reputational concerns are present?</a:t>
            </a:r>
          </a:p>
          <a:p>
            <a:r>
              <a:rPr lang="en-IN" dirty="0" smtClean="0"/>
              <a:t>Do reputation concerns in credence good markets lead to information cascades and herding?</a:t>
            </a:r>
          </a:p>
          <a:p>
            <a:r>
              <a:rPr lang="en-IN" dirty="0" smtClean="0"/>
              <a:t>What effects does agency and strategic concerns among consumers in a network have on information sharing?</a:t>
            </a:r>
          </a:p>
          <a:p>
            <a:r>
              <a:rPr lang="en-IN" dirty="0" smtClean="0"/>
              <a:t>How does reduced cost of information transmission among consumers affect importance of reputation in choice </a:t>
            </a:r>
            <a:r>
              <a:rPr lang="en-IN" dirty="0" err="1" smtClean="0"/>
              <a:t>behavior</a:t>
            </a:r>
            <a:r>
              <a:rPr lang="en-IN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Paper </a:t>
            </a:r>
            <a:r>
              <a:rPr lang="mr-IN" dirty="0" smtClean="0"/>
              <a:t>–</a:t>
            </a:r>
            <a:r>
              <a:rPr lang="en-US" dirty="0" smtClean="0"/>
              <a:t> Expert location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the nature of the market equilibrium when the location choice of an expert is endogenous?</a:t>
            </a:r>
          </a:p>
          <a:p>
            <a:r>
              <a:rPr lang="en-IN" dirty="0" smtClean="0"/>
              <a:t>How is the market affected  when there are </a:t>
            </a:r>
            <a:r>
              <a:rPr lang="en-IN" dirty="0" smtClean="0"/>
              <a:t>multiple experts?</a:t>
            </a:r>
            <a:endParaRPr lang="en-IN" dirty="0" smtClean="0"/>
          </a:p>
          <a:p>
            <a:r>
              <a:rPr lang="en-IN" dirty="0" smtClean="0"/>
              <a:t>D</a:t>
            </a:r>
            <a:r>
              <a:rPr lang="en-IN" dirty="0" smtClean="0"/>
              <a:t>o incompetent experts end up in poor areas while competent experts are in rich areas in equilibrium? 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227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location model of the circular city model(Salop,1979) with two </a:t>
            </a:r>
            <a:r>
              <a:rPr lang="en-IN" dirty="0" err="1" smtClean="0"/>
              <a:t>neighborhoods</a:t>
            </a:r>
            <a:r>
              <a:rPr lang="en-IN" dirty="0" smtClean="0"/>
              <a:t> of rich and poor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markets for expert services pose interesting challenges to economic theory.</a:t>
            </a:r>
          </a:p>
          <a:p>
            <a:r>
              <a:rPr lang="en-US" dirty="0" smtClean="0"/>
              <a:t>There are information asymmetries between the Seller(Expert) and the Buyer(Consumer). </a:t>
            </a:r>
          </a:p>
          <a:p>
            <a:r>
              <a:rPr lang="en-US" dirty="0" smtClean="0"/>
              <a:t>In such markets such as medical care, financial and legal services, repair services etc. - </a:t>
            </a:r>
            <a:r>
              <a:rPr lang="en-US" b="1" dirty="0" smtClean="0"/>
              <a:t>there are information asymmetries between the Seller(Expert) and the Buyer(Consumer)</a:t>
            </a:r>
            <a:r>
              <a:rPr lang="en-US" dirty="0" smtClean="0"/>
              <a:t>  </a:t>
            </a:r>
            <a:r>
              <a:rPr lang="mr-IN" dirty="0" smtClean="0"/>
              <a:t>–</a:t>
            </a:r>
            <a:r>
              <a:rPr lang="en-US" dirty="0" smtClean="0"/>
              <a:t> The expert diagnoses the quality and quantity of treatment required, and given economies of scope, provides treatment as well.</a:t>
            </a:r>
          </a:p>
          <a:p>
            <a:r>
              <a:rPr lang="en-US" dirty="0" smtClean="0"/>
              <a:t>Nelson(1970) introduced the concept of search goods, experience goods, on the possibility of acquisition of information on product characteristics ex ante and ex post respectively.</a:t>
            </a:r>
          </a:p>
          <a:p>
            <a:r>
              <a:rPr lang="en-US" dirty="0" smtClean="0"/>
              <a:t>Darby and </a:t>
            </a:r>
            <a:r>
              <a:rPr lang="en-US" dirty="0" err="1" smtClean="0"/>
              <a:t>Karni</a:t>
            </a:r>
            <a:r>
              <a:rPr lang="en-US" dirty="0" smtClean="0"/>
              <a:t>(1973) introduced the concept of credence goods </a:t>
            </a:r>
            <a:r>
              <a:rPr lang="mr-IN" dirty="0" smtClean="0"/>
              <a:t>–</a:t>
            </a:r>
            <a:r>
              <a:rPr lang="en-US" dirty="0" smtClean="0"/>
              <a:t> As opposed to experience goods, the information on characteristics cannot be determined with certainty even ex post.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Stylized </a:t>
            </a:r>
            <a:r>
              <a:rPr lang="en-US" dirty="0" smtClean="0"/>
              <a:t>Facts of Credence Good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Success and the Failure of the overall treatment might be </a:t>
            </a:r>
            <a:r>
              <a:rPr lang="en-US" dirty="0" smtClean="0"/>
              <a:t>observable to the consumer.</a:t>
            </a:r>
          </a:p>
          <a:p>
            <a:r>
              <a:rPr lang="en-IN" dirty="0" smtClean="0"/>
              <a:t>The extent of service needed and performed are not observable to the consumer.</a:t>
            </a:r>
          </a:p>
          <a:p>
            <a:r>
              <a:rPr lang="en-IN" dirty="0" smtClean="0"/>
              <a:t>The inability of the consumer to monitor the expert’s diagnosis and treatment  can lead to opportunistic </a:t>
            </a:r>
            <a:r>
              <a:rPr lang="en-IN" dirty="0" err="1" smtClean="0"/>
              <a:t>behavior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71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Theoretical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Mooney and Ryan(1993) point out the special nature of agency in physician-patient interaction since the expert has elements of both the agent of the customer as well as the principal acting on information given by the customer.</a:t>
            </a:r>
          </a:p>
          <a:p>
            <a:r>
              <a:rPr lang="en-IN" dirty="0" smtClean="0"/>
              <a:t>Assumptions among the theoretical papers of credence goods differ on:-</a:t>
            </a:r>
          </a:p>
          <a:p>
            <a:pPr lvl="1"/>
            <a:r>
              <a:rPr lang="en-IN" dirty="0" smtClean="0"/>
              <a:t>1. </a:t>
            </a:r>
            <a:r>
              <a:rPr lang="en-IN" dirty="0" smtClean="0"/>
              <a:t>Experts technology and capacity – Costs of treatment, capacity constraints</a:t>
            </a:r>
          </a:p>
          <a:p>
            <a:pPr lvl="1"/>
            <a:r>
              <a:rPr lang="en-IN" dirty="0" smtClean="0"/>
              <a:t>2. Market competition – Monopolistic or competitive frameworks.</a:t>
            </a:r>
          </a:p>
          <a:p>
            <a:pPr lvl="1"/>
            <a:r>
              <a:rPr lang="en-IN" dirty="0" smtClean="0"/>
              <a:t>3. Price determination – Ex ante or </a:t>
            </a:r>
            <a:r>
              <a:rPr lang="en-IN" dirty="0" smtClean="0"/>
              <a:t>E</a:t>
            </a:r>
            <a:r>
              <a:rPr lang="en-IN" dirty="0" smtClean="0"/>
              <a:t>x post or exogenous.</a:t>
            </a:r>
          </a:p>
          <a:p>
            <a:pPr lvl="1"/>
            <a:r>
              <a:rPr lang="en-IN" dirty="0" smtClean="0"/>
              <a:t>4. Assumptions of Homogeneity, Verifiability and Liability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25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Dulleck and </a:t>
            </a:r>
            <a:r>
              <a:rPr lang="en-US" dirty="0" err="1" smtClean="0"/>
              <a:t>Kerschbamer</a:t>
            </a:r>
            <a:r>
              <a:rPr lang="en-US" dirty="0" smtClean="0"/>
              <a:t>(2006) </a:t>
            </a:r>
            <a:r>
              <a:rPr lang="en-US" dirty="0" smtClean="0"/>
              <a:t>generalize</a:t>
            </a:r>
            <a:r>
              <a:rPr lang="en-US" dirty="0" smtClean="0"/>
              <a:t> </a:t>
            </a:r>
            <a:r>
              <a:rPr lang="en-US" dirty="0" smtClean="0"/>
              <a:t>three types of fraud behavior</a:t>
            </a:r>
          </a:p>
          <a:p>
            <a:pPr lvl="1"/>
            <a:r>
              <a:rPr lang="en-US" dirty="0" smtClean="0"/>
              <a:t>Overtreatment- Consumer receives more than necessary amount of treatment.</a:t>
            </a:r>
            <a:endParaRPr lang="en-US" dirty="0" smtClean="0"/>
          </a:p>
          <a:p>
            <a:pPr lvl="1"/>
            <a:r>
              <a:rPr lang="en-US" dirty="0" err="1" smtClean="0"/>
              <a:t>Undertreatment</a:t>
            </a:r>
            <a:r>
              <a:rPr lang="en-US" dirty="0" smtClean="0"/>
              <a:t>- Consumer receives less than necessary amount of treatment.</a:t>
            </a:r>
            <a:endParaRPr lang="en-US" dirty="0" smtClean="0"/>
          </a:p>
          <a:p>
            <a:pPr lvl="1"/>
            <a:r>
              <a:rPr lang="en-US" dirty="0" smtClean="0"/>
              <a:t>Overcharging- Consumer is charged for treatments not provided.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of these stem from three assumptions made about the market</a:t>
            </a:r>
          </a:p>
          <a:p>
            <a:pPr lvl="1"/>
            <a:r>
              <a:rPr lang="en-US" dirty="0" smtClean="0"/>
              <a:t>Homogeneity of consumers</a:t>
            </a:r>
            <a:endParaRPr lang="en-US" dirty="0" smtClean="0"/>
          </a:p>
          <a:p>
            <a:pPr lvl="1"/>
            <a:r>
              <a:rPr lang="en-US" dirty="0" smtClean="0"/>
              <a:t>Verifiability- The consumers can verify the actions of the expert on the treatment provided(Prevents Overcharging when satisfied) </a:t>
            </a:r>
            <a:endParaRPr lang="en-US" dirty="0" smtClean="0"/>
          </a:p>
          <a:p>
            <a:pPr lvl="1"/>
            <a:r>
              <a:rPr lang="en-US" dirty="0" smtClean="0"/>
              <a:t>Liability- </a:t>
            </a:r>
            <a:r>
              <a:rPr lang="en-US" dirty="0" smtClean="0"/>
              <a:t>The expert is legally required to have minimum standards of treatment and if not, can be punished(Prevents </a:t>
            </a:r>
            <a:r>
              <a:rPr lang="en-US" dirty="0" err="1" smtClean="0"/>
              <a:t>Undertreatment</a:t>
            </a:r>
            <a:r>
              <a:rPr lang="en-US" dirty="0" smtClean="0"/>
              <a:t> when satisfied)</a:t>
            </a:r>
            <a:endParaRPr lang="en-US" dirty="0" smtClean="0"/>
          </a:p>
          <a:p>
            <a:pPr lvl="1"/>
            <a:r>
              <a:rPr lang="en-IN" dirty="0" smtClean="0"/>
              <a:t>Commitment – Once a diagnosis is made, the consumer undergoes treatment from the same expert.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1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Theoretical Predictions(from Survey Paper)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Certification, repeated interactions, reputation concerns, competitive forces can improve market outcomes.</a:t>
            </a:r>
          </a:p>
          <a:p>
            <a:r>
              <a:rPr lang="en-IN" dirty="0" smtClean="0"/>
              <a:t>When the assumptions are violated, the expert entails in opportunistic </a:t>
            </a:r>
            <a:r>
              <a:rPr lang="en-IN" dirty="0" err="1" smtClean="0"/>
              <a:t>behavior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Overtreatment is the dominated strategy facilitated by profit incentives.</a:t>
            </a:r>
          </a:p>
          <a:p>
            <a:r>
              <a:rPr lang="en-IN" dirty="0" smtClean="0"/>
              <a:t>Experts and consumers utilities are independent.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Schneider’s(2012) study of the auto repair market in Canada tests the theoretical predictions of the literature through an undercover study</a:t>
            </a:r>
          </a:p>
          <a:p>
            <a:pPr lvl="1"/>
            <a:r>
              <a:rPr lang="en-US" dirty="0" smtClean="0"/>
              <a:t>Lack of effort in diagnosing for which ultimately a sub-optimal excessive treatment is offered</a:t>
            </a:r>
          </a:p>
          <a:p>
            <a:pPr lvl="1"/>
            <a:r>
              <a:rPr lang="en-US" dirty="0" smtClean="0"/>
              <a:t>No statistically significant effect of repeat customers, certification. Minimal effect of experience. Implies either incompetence or moral hazard.</a:t>
            </a:r>
          </a:p>
          <a:p>
            <a:pPr lvl="1"/>
            <a:r>
              <a:rPr lang="en-US" dirty="0" smtClean="0"/>
              <a:t>65 percent experts who diagnosed the difficult to find problem which required cheap treatment =&gt; Honest, competent experts in enough proportion to prevent market failure.</a:t>
            </a:r>
          </a:p>
          <a:p>
            <a:r>
              <a:rPr lang="en-US" dirty="0" err="1" smtClean="0"/>
              <a:t>Iizuka</a:t>
            </a:r>
            <a:r>
              <a:rPr lang="en-US" dirty="0" smtClean="0"/>
              <a:t>(2007) examination of prescription drug market in Japan</a:t>
            </a:r>
          </a:p>
          <a:p>
            <a:pPr lvl="1"/>
            <a:r>
              <a:rPr lang="en-US" dirty="0" smtClean="0"/>
              <a:t>Financial incentives matter </a:t>
            </a:r>
            <a:r>
              <a:rPr lang="mr-IN" dirty="0" smtClean="0"/>
              <a:t>–</a:t>
            </a:r>
            <a:r>
              <a:rPr lang="en-US" dirty="0" smtClean="0"/>
              <a:t> Overtreatment(overmedication) inferred from cases where physicians offered pharmaceutical services post prescription compared to only prescribing physicians.</a:t>
            </a:r>
          </a:p>
          <a:p>
            <a:pPr lvl="1"/>
            <a:r>
              <a:rPr lang="en-US" dirty="0" smtClean="0"/>
              <a:t>Not only overmedication </a:t>
            </a:r>
            <a:r>
              <a:rPr lang="mr-IN" dirty="0" smtClean="0"/>
              <a:t>–</a:t>
            </a:r>
            <a:r>
              <a:rPr lang="en-US" dirty="0" smtClean="0"/>
              <a:t> Findings suggest prescription and provision of high cost medicines despite availability of cheaper generics. </a:t>
            </a:r>
          </a:p>
          <a:p>
            <a:pPr lvl="1"/>
            <a:r>
              <a:rPr lang="en-US" dirty="0" smtClean="0"/>
              <a:t>Physicians responsive to patient’s characteristics </a:t>
            </a:r>
            <a:r>
              <a:rPr lang="mr-IN" dirty="0" smtClean="0"/>
              <a:t>–</a:t>
            </a:r>
            <a:r>
              <a:rPr lang="en-US" dirty="0" smtClean="0"/>
              <a:t> Insured customers were provided with branded high cost treatment whereas out-of-pocket customers were offered generics.</a:t>
            </a:r>
          </a:p>
          <a:p>
            <a:pPr lvl="1"/>
            <a:r>
              <a:rPr lang="en-US" dirty="0" smtClean="0"/>
              <a:t>Corresponds to Supplier-induced-demand widely discussed in Health Economics literature.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76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Dulleck and </a:t>
            </a:r>
            <a:r>
              <a:rPr lang="en-US" dirty="0" err="1" smtClean="0"/>
              <a:t>Kerschbamer’s</a:t>
            </a:r>
            <a:r>
              <a:rPr lang="en-US" dirty="0" smtClean="0"/>
              <a:t> 2011 experimental study of 936 people to test the predictions of their generalized theory of 2006.</a:t>
            </a:r>
          </a:p>
          <a:p>
            <a:pPr lvl="1"/>
            <a:r>
              <a:rPr lang="en-US" dirty="0" smtClean="0"/>
              <a:t>Even in absence of liability constraints </a:t>
            </a:r>
            <a:r>
              <a:rPr lang="mr-IN" dirty="0" smtClean="0"/>
              <a:t>–</a:t>
            </a:r>
            <a:r>
              <a:rPr lang="en-US" dirty="0" smtClean="0"/>
              <a:t> 27% experts were honest</a:t>
            </a:r>
          </a:p>
          <a:p>
            <a:pPr lvl="1"/>
            <a:r>
              <a:rPr lang="en-US" dirty="0" smtClean="0"/>
              <a:t>Verification of expert’s treatment action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overcharging is negligible.</a:t>
            </a:r>
          </a:p>
          <a:p>
            <a:pPr lvl="1"/>
            <a:r>
              <a:rPr lang="en-US" dirty="0" smtClean="0"/>
              <a:t>Overtreatment is dominated by Undertreatment</a:t>
            </a:r>
          </a:p>
          <a:p>
            <a:pPr lvl="1"/>
            <a:r>
              <a:rPr lang="en-US" dirty="0" smtClean="0"/>
              <a:t>Contradictory to theory, reputation effects benefits the experts without affecting fraudulent behavior(increase volume of trade)</a:t>
            </a:r>
          </a:p>
          <a:p>
            <a:pPr lvl="1"/>
            <a:r>
              <a:rPr lang="en-US" dirty="0" smtClean="0"/>
              <a:t>Competitive forces do not dilute </a:t>
            </a:r>
            <a:r>
              <a:rPr lang="en-US" dirty="0" err="1" smtClean="0"/>
              <a:t>fradulent</a:t>
            </a:r>
            <a:r>
              <a:rPr lang="en-US" dirty="0" smtClean="0"/>
              <a:t> behavior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Das,Hammer</a:t>
            </a:r>
            <a:r>
              <a:rPr lang="en-US" dirty="0" smtClean="0"/>
              <a:t>(2006) study on the quality of medical care in low income countries through undercover survey:-</a:t>
            </a:r>
          </a:p>
          <a:p>
            <a:pPr lvl="1"/>
            <a:r>
              <a:rPr lang="en-US" dirty="0" smtClean="0"/>
              <a:t>Developing countries</a:t>
            </a:r>
          </a:p>
          <a:p>
            <a:pPr lvl="2"/>
            <a:r>
              <a:rPr lang="en-US" dirty="0" smtClean="0"/>
              <a:t>Weak institutions and regulations</a:t>
            </a:r>
          </a:p>
          <a:p>
            <a:pPr lvl="2"/>
            <a:r>
              <a:rPr lang="en-US" dirty="0" smtClean="0"/>
              <a:t>Large role of non profits and Public Sector</a:t>
            </a:r>
          </a:p>
          <a:p>
            <a:pPr lvl="2"/>
            <a:r>
              <a:rPr lang="en-US" dirty="0" smtClean="0"/>
              <a:t>Large experts to customers ratio(especially certified experts)</a:t>
            </a:r>
          </a:p>
          <a:p>
            <a:pPr lvl="1"/>
            <a:r>
              <a:rPr lang="en-US" dirty="0" smtClean="0"/>
              <a:t>Inefficient outcomes and overtreatment exist in public sector more than private sector</a:t>
            </a:r>
          </a:p>
          <a:p>
            <a:pPr lvl="2"/>
            <a:r>
              <a:rPr lang="en-US" dirty="0" smtClean="0"/>
              <a:t>Poor competence and prone to errors</a:t>
            </a:r>
          </a:p>
          <a:p>
            <a:pPr lvl="2"/>
            <a:r>
              <a:rPr lang="en-US" dirty="0" smtClean="0"/>
              <a:t>Financial incentives are limited</a:t>
            </a:r>
          </a:p>
          <a:p>
            <a:pPr lvl="2"/>
            <a:r>
              <a:rPr lang="en-US" dirty="0" smtClean="0"/>
              <a:t>Lack of effort comes from (</a:t>
            </a:r>
            <a:r>
              <a:rPr lang="en-US" dirty="0" err="1" smtClean="0"/>
              <a:t>i</a:t>
            </a:r>
            <a:r>
              <a:rPr lang="en-US" dirty="0" smtClean="0"/>
              <a:t>) Job security and Financial incentives (ii) Overburdened experts</a:t>
            </a:r>
          </a:p>
          <a:p>
            <a:pPr lvl="2"/>
            <a:r>
              <a:rPr lang="en-US" dirty="0" smtClean="0"/>
              <a:t>Incompetent experts provide lesser effort- Competence measured through index comprising of survey, education levels,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4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infer from the literature?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Theory has undermined the role of expert’s effort and ability in favor of overtreatment strategies stemming from financial concerns.</a:t>
            </a:r>
          </a:p>
          <a:p>
            <a:r>
              <a:rPr lang="en-US" dirty="0" smtClean="0"/>
              <a:t> Theoretical predictions lacked robust empirical foundations </a:t>
            </a:r>
            <a:r>
              <a:rPr lang="mr-IN" dirty="0" smtClean="0"/>
              <a:t>–</a:t>
            </a:r>
            <a:r>
              <a:rPr lang="en-US" dirty="0" smtClean="0"/>
              <a:t> Growth in empirical literature in the last decade which contradicts much of the earlier theoretical predictions </a:t>
            </a:r>
            <a:r>
              <a:rPr lang="mr-IN" dirty="0" smtClean="0"/>
              <a:t>–</a:t>
            </a:r>
            <a:r>
              <a:rPr lang="en-US" dirty="0" smtClean="0"/>
              <a:t> Requirement of a deeper insight into the theoretical causes.</a:t>
            </a:r>
          </a:p>
          <a:p>
            <a:r>
              <a:rPr lang="en-US" dirty="0" smtClean="0"/>
              <a:t>Mechanisms which were predicted to limit fraud behavior such as reputation concerns and experience fail empirical testing.</a:t>
            </a:r>
          </a:p>
          <a:p>
            <a:r>
              <a:rPr lang="en-US" dirty="0" smtClean="0"/>
              <a:t>Pricing of services is not very important since :-</a:t>
            </a:r>
          </a:p>
          <a:p>
            <a:pPr lvl="1"/>
            <a:r>
              <a:rPr lang="en-US" dirty="0" smtClean="0"/>
              <a:t> Not an effective guarantee of quality.</a:t>
            </a:r>
          </a:p>
          <a:p>
            <a:pPr lvl="1"/>
            <a:r>
              <a:rPr lang="en-US" dirty="0" smtClean="0"/>
              <a:t>Pooling nature of the experts market with flat prices and limited differences.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2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1553</Words>
  <Application>Microsoft Macintosh PowerPoint</Application>
  <PresentationFormat>Custom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Essays on Markets for Expert Services</vt:lpstr>
      <vt:lpstr>An Introduction</vt:lpstr>
      <vt:lpstr>Stylized Facts of Credence Good markets</vt:lpstr>
      <vt:lpstr>Theoretical findings</vt:lpstr>
      <vt:lpstr>Theoretical Predictions</vt:lpstr>
      <vt:lpstr>Theoretical Predictions(from Survey Paper)</vt:lpstr>
      <vt:lpstr>Empirical Findings</vt:lpstr>
      <vt:lpstr>Empirical Findings</vt:lpstr>
      <vt:lpstr>What do we infer from the literature?</vt:lpstr>
      <vt:lpstr>Dissertation – Aim and Scope</vt:lpstr>
      <vt:lpstr>First Paper -Preliminaries </vt:lpstr>
      <vt:lpstr>Questions</vt:lpstr>
      <vt:lpstr>Proposed Methodology</vt:lpstr>
      <vt:lpstr>Second Paper – Reputation</vt:lpstr>
      <vt:lpstr>Slide 15</vt:lpstr>
      <vt:lpstr>Questions</vt:lpstr>
      <vt:lpstr>Third Paper – Expert location choice</vt:lpstr>
      <vt:lpstr>Methodology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Microsoft Office User</dc:creator>
  <cp:lastModifiedBy>SAU</cp:lastModifiedBy>
  <cp:revision>43</cp:revision>
  <dcterms:created xsi:type="dcterms:W3CDTF">2018-02-13T11:12:50Z</dcterms:created>
  <dcterms:modified xsi:type="dcterms:W3CDTF">2018-02-15T22:41:30Z</dcterms:modified>
</cp:coreProperties>
</file>