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2"/>
    <p:sldId id="257" r:id="rId3"/>
    <p:sldId id="293" r:id="rId4"/>
    <p:sldId id="296" r:id="rId5"/>
    <p:sldId id="295" r:id="rId6"/>
    <p:sldId id="298"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1" r:id="rId20"/>
    <p:sldId id="272" r:id="rId21"/>
    <p:sldId id="273" r:id="rId22"/>
    <p:sldId id="287" r:id="rId23"/>
    <p:sldId id="288" r:id="rId24"/>
    <p:sldId id="289" r:id="rId25"/>
    <p:sldId id="290" r:id="rId26"/>
    <p:sldId id="291" r:id="rId27"/>
    <p:sldId id="292" r:id="rId28"/>
    <p:sldId id="275" r:id="rId29"/>
    <p:sldId id="274" r:id="rId30"/>
    <p:sldId id="276" r:id="rId31"/>
    <p:sldId id="283" r:id="rId32"/>
    <p:sldId id="284" r:id="rId33"/>
    <p:sldId id="285" r:id="rId34"/>
    <p:sldId id="286" r:id="rId35"/>
    <p:sldId id="277" r:id="rId36"/>
    <p:sldId id="279" r:id="rId37"/>
    <p:sldId id="280" r:id="rId38"/>
    <p:sldId id="281" r:id="rId39"/>
    <p:sldId id="282" r:id="rId40"/>
    <p:sldId id="278" r:id="rId41"/>
    <p:sldId id="297"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41"/>
    <a:srgbClr val="F1F1F1"/>
    <a:srgbClr val="ED4022"/>
    <a:srgbClr val="1B2F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showGuides="1">
      <p:cViewPr varScale="1">
        <p:scale>
          <a:sx n="61" d="100"/>
          <a:sy n="61" d="100"/>
        </p:scale>
        <p:origin x="108" y="7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EEDEB-74DD-4590-ADB0-3BDFBC7AA6C1}" type="datetimeFigureOut">
              <a:rPr lang="zh-CN" altLang="en-US" smtClean="0"/>
              <a:t>2019/4/14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043DD-9C8A-432D-8FD9-15B0804A3EB1}" type="slidenum">
              <a:rPr lang="zh-CN" altLang="en-US" smtClean="0"/>
              <a:t>‹#›</a:t>
            </a:fld>
            <a:endParaRPr lang="zh-CN" altLang="en-US"/>
          </a:p>
        </p:txBody>
      </p:sp>
    </p:spTree>
    <p:extLst>
      <p:ext uri="{BB962C8B-B14F-4D97-AF65-F5344CB8AC3E}">
        <p14:creationId xmlns:p14="http://schemas.microsoft.com/office/powerpoint/2010/main" val="24265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t>2019/4/14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t>2019/4/14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t>2019/4/14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t>2019/4/14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2019/4/14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98485DF-3FAB-45E9-A642-7745AB3E3AFD}" type="datetimeFigureOut">
              <a:rPr lang="zh-CN" altLang="en-US" smtClean="0"/>
              <a:t>2019/4/14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98485DF-3FAB-45E9-A642-7745AB3E3AFD}" type="datetimeFigureOut">
              <a:rPr lang="zh-CN" altLang="en-US" smtClean="0"/>
              <a:t>2019/4/14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98485DF-3FAB-45E9-A642-7745AB3E3AFD}" type="datetimeFigureOut">
              <a:rPr lang="zh-CN" altLang="en-US" smtClean="0"/>
              <a:t>2019/4/14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8485DF-3FAB-45E9-A642-7745AB3E3AFD}" type="datetimeFigureOut">
              <a:rPr lang="zh-CN" altLang="en-US" smtClean="0"/>
              <a:t>2019/4/14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2019/4/14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2019/4/14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485DF-3FAB-45E9-A642-7745AB3E3AFD}" type="datetimeFigureOut">
              <a:rPr lang="zh-CN" altLang="en-US" smtClean="0"/>
              <a:t>2019/4/14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BAE56-5081-45C8-9882-C35F39B69EB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文本框 4"/>
          <p:cNvSpPr txBox="1"/>
          <p:nvPr/>
        </p:nvSpPr>
        <p:spPr>
          <a:xfrm>
            <a:off x="283673" y="2427897"/>
            <a:ext cx="6776617" cy="1446550"/>
          </a:xfrm>
          <a:prstGeom prst="rect">
            <a:avLst/>
          </a:prstGeom>
          <a:noFill/>
        </p:spPr>
        <p:txBody>
          <a:bodyPr wrap="square" rtlCol="0">
            <a:spAutoFit/>
          </a:bodyPr>
          <a:lstStyle/>
          <a:p>
            <a:pPr algn="ctr"/>
            <a:r>
              <a:rPr lang="zh-CN" altLang="en-US" sz="4400" b="1" dirty="0" smtClean="0">
                <a:solidFill>
                  <a:srgbClr val="002B41"/>
                </a:solidFill>
                <a:latin typeface="微软雅黑" panose="020B0503020204020204" pitchFamily="34" charset="-122"/>
                <a:ea typeface="微软雅黑" panose="020B0503020204020204" pitchFamily="34" charset="-122"/>
              </a:rPr>
              <a:t>基于</a:t>
            </a:r>
            <a:r>
              <a:rPr lang="en-US" altLang="zh-CN" sz="4400" b="1" dirty="0">
                <a:solidFill>
                  <a:srgbClr val="002B41"/>
                </a:solidFill>
                <a:latin typeface="微软雅黑" panose="020B0503020204020204" pitchFamily="34" charset="-122"/>
                <a:ea typeface="微软雅黑" panose="020B0503020204020204" pitchFamily="34" charset="-122"/>
              </a:rPr>
              <a:t>Mininet</a:t>
            </a:r>
            <a:r>
              <a:rPr lang="zh-CN" altLang="en-US" sz="4400" b="1" dirty="0" smtClean="0">
                <a:solidFill>
                  <a:srgbClr val="002B41"/>
                </a:solidFill>
                <a:latin typeface="微软雅黑" panose="020B0503020204020204" pitchFamily="34" charset="-122"/>
                <a:ea typeface="微软雅黑" panose="020B0503020204020204" pitchFamily="34" charset="-122"/>
              </a:rPr>
              <a:t>的电力通信仿真平台</a:t>
            </a:r>
            <a:endParaRPr lang="zh-CN" altLang="en-US" sz="4400" b="1" dirty="0">
              <a:solidFill>
                <a:srgbClr val="002B4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740873" y="6056366"/>
            <a:ext cx="2300201"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汇报人</a:t>
            </a:r>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a:t>
            </a:r>
            <a:r>
              <a:rPr lang="zh-CN" altLang="en-US" sz="1600" dirty="0">
                <a:solidFill>
                  <a:schemeClr val="bg1">
                    <a:lumMod val="95000"/>
                  </a:schemeClr>
                </a:solidFill>
                <a:latin typeface="微软雅黑" panose="020B0503020204020204" pitchFamily="34" charset="-122"/>
                <a:ea typeface="微软雅黑" panose="020B0503020204020204" pitchFamily="34" charset="-122"/>
              </a:rPr>
              <a:t>优</a:t>
            </a:r>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品</a:t>
            </a:r>
            <a:r>
              <a:rPr lang="en-US" altLang="zh-CN" sz="1600" dirty="0" smtClean="0">
                <a:solidFill>
                  <a:schemeClr val="bg1">
                    <a:lumMod val="95000"/>
                  </a:schemeClr>
                </a:solidFill>
                <a:latin typeface="微软雅黑" panose="020B0503020204020204" pitchFamily="34" charset="-122"/>
                <a:ea typeface="微软雅黑" panose="020B0503020204020204" pitchFamily="34" charset="-122"/>
              </a:rPr>
              <a:t>PPT</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40874" y="4605925"/>
            <a:ext cx="3207517" cy="577081"/>
          </a:xfrm>
          <a:prstGeom prst="rect">
            <a:avLst/>
          </a:prstGeom>
          <a:noFill/>
        </p:spPr>
        <p:txBody>
          <a:bodyPr wrap="square" rtlCol="0">
            <a:spAutoFit/>
          </a:bodyPr>
          <a:lstStyle/>
          <a:p>
            <a:r>
              <a:rPr lang="en-US" altLang="zh-CN" sz="1050" dirty="0">
                <a:solidFill>
                  <a:schemeClr val="bg1">
                    <a:lumMod val="95000"/>
                  </a:schemeClr>
                </a:solidFill>
                <a:latin typeface="微软雅黑" panose="020B0503020204020204" pitchFamily="34" charset="-122"/>
                <a:ea typeface="微软雅黑" panose="020B0503020204020204" pitchFamily="34" charset="-122"/>
              </a:rPr>
              <a:t>Fresh business general template</a:t>
            </a:r>
          </a:p>
          <a:p>
            <a:r>
              <a:rPr lang="en-US" altLang="zh-CN" sz="1050" dirty="0">
                <a:solidFill>
                  <a:schemeClr val="bg1">
                    <a:lumMod val="95000"/>
                  </a:schemeClr>
                </a:solidFill>
                <a:latin typeface="微软雅黑" panose="020B0503020204020204" pitchFamily="34" charset="-122"/>
                <a:ea typeface="微软雅黑" panose="020B0503020204020204" pitchFamily="34" charset="-122"/>
              </a:rPr>
              <a:t>Applicable to enterprise introduction, summary report, sales marketing, chart data</a:t>
            </a:r>
            <a:endParaRPr lang="zh-CN" altLang="en-US" sz="105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6" name="文本框 15"/>
          <p:cNvSpPr txBox="1"/>
          <p:nvPr/>
        </p:nvSpPr>
        <p:spPr>
          <a:xfrm>
            <a:off x="231422" y="4505178"/>
            <a:ext cx="6600453" cy="345094"/>
          </a:xfrm>
          <a:prstGeom prst="rect">
            <a:avLst/>
          </a:prstGeom>
          <a:noFill/>
        </p:spPr>
        <p:txBody>
          <a:bodyPr wrap="square" rtlCol="0">
            <a:spAutoFit/>
          </a:bodyPr>
          <a:lstStyle/>
          <a:p>
            <a:pPr algn="r">
              <a:lnSpc>
                <a:spcPct val="130000"/>
              </a:lnSpc>
            </a:pPr>
            <a:r>
              <a:rPr lang="en-US" altLang="zh-CN" sz="1400" b="1" dirty="0" smtClean="0">
                <a:solidFill>
                  <a:srgbClr val="002B41"/>
                </a:solidFill>
                <a:latin typeface="微软雅黑" panose="020B0503020204020204" pitchFamily="34" charset="-122"/>
                <a:ea typeface="微软雅黑" panose="020B0503020204020204" pitchFamily="34" charset="-122"/>
              </a:rPr>
              <a:t>2019.4.10</a:t>
            </a:r>
            <a:endParaRPr lang="en-US" altLang="zh-CN" sz="1200" b="1" dirty="0" smtClean="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347117" cy="453457"/>
          </a:xfrm>
          <a:prstGeom prst="rect">
            <a:avLst/>
          </a:prstGeom>
          <a:noFill/>
        </p:spPr>
        <p:txBody>
          <a:bodyPr wrap="none" rtlCol="0">
            <a:spAutoFit/>
          </a:bodyPr>
          <a:lstStyle/>
          <a:p>
            <a:pPr>
              <a:lnSpc>
                <a:spcPct val="130000"/>
              </a:lnSpc>
            </a:pPr>
            <a:r>
              <a:rPr lang="zh-CN" altLang="en-US" sz="2000" dirty="0">
                <a:solidFill>
                  <a:srgbClr val="002B41"/>
                </a:solidFill>
                <a:latin typeface="微软雅黑" panose="020B0503020204020204" pitchFamily="34" charset="-122"/>
                <a:ea typeface="微软雅黑" panose="020B0503020204020204" pitchFamily="34" charset="-122"/>
              </a:rPr>
              <a:t>模块交互</a:t>
            </a:r>
            <a:r>
              <a:rPr lang="en-US" altLang="zh-CN" sz="2000" dirty="0">
                <a:solidFill>
                  <a:srgbClr val="002B41"/>
                </a:solidFill>
                <a:latin typeface="微软雅黑" panose="020B0503020204020204" pitchFamily="34" charset="-122"/>
                <a:ea typeface="微软雅黑" panose="020B0503020204020204" pitchFamily="34" charset="-122"/>
              </a:rPr>
              <a:t>-</a:t>
            </a:r>
            <a:r>
              <a:rPr lang="zh-CN" altLang="en-US" sz="2000" dirty="0">
                <a:solidFill>
                  <a:srgbClr val="002B41"/>
                </a:solidFill>
                <a:latin typeface="微软雅黑" panose="020B0503020204020204" pitchFamily="34" charset="-122"/>
                <a:ea typeface="微软雅黑" panose="020B0503020204020204" pitchFamily="34" charset="-122"/>
              </a:rPr>
              <a:t>拓扑创建</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3" name="文本框 52"/>
          <p:cNvSpPr txBox="1"/>
          <p:nvPr/>
        </p:nvSpPr>
        <p:spPr>
          <a:xfrm>
            <a:off x="6443169" y="1566285"/>
            <a:ext cx="4350636" cy="1052596"/>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zh-CN" altLang="en-US" sz="1600" dirty="0" smtClean="0">
                <a:solidFill>
                  <a:srgbClr val="002B41"/>
                </a:solidFill>
                <a:latin typeface="微软雅黑" panose="020B0503020204020204" pitchFamily="34" charset="-122"/>
                <a:ea typeface="微软雅黑" panose="020B0503020204020204" pitchFamily="34" charset="-122"/>
              </a:rPr>
              <a:t>左图显示了仿真系统创建网络拓扑时，各系统模块之间的动态交互时序。</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a:lnSpc>
                <a:spcPct val="130000"/>
              </a:lnSpc>
            </a:pP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433" y="1768601"/>
            <a:ext cx="5353797" cy="3667637"/>
          </a:xfrm>
          <a:prstGeom prst="rect">
            <a:avLst/>
          </a:prstGeom>
        </p:spPr>
      </p:pic>
    </p:spTree>
    <p:extLst>
      <p:ext uri="{BB962C8B-B14F-4D97-AF65-F5344CB8AC3E}">
        <p14:creationId xmlns:p14="http://schemas.microsoft.com/office/powerpoint/2010/main" val="29427801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347117" cy="453457"/>
          </a:xfrm>
          <a:prstGeom prst="rect">
            <a:avLst/>
          </a:prstGeom>
          <a:noFill/>
        </p:spPr>
        <p:txBody>
          <a:bodyPr wrap="none" rtlCol="0">
            <a:spAutoFit/>
          </a:bodyPr>
          <a:lstStyle/>
          <a:p>
            <a:pPr>
              <a:lnSpc>
                <a:spcPct val="130000"/>
              </a:lnSpc>
            </a:pPr>
            <a:r>
              <a:rPr lang="zh-CN" altLang="en-US" sz="2000" dirty="0">
                <a:solidFill>
                  <a:srgbClr val="002B41"/>
                </a:solidFill>
                <a:latin typeface="微软雅黑" panose="020B0503020204020204" pitchFamily="34" charset="-122"/>
                <a:ea typeface="微软雅黑" panose="020B0503020204020204" pitchFamily="34" charset="-122"/>
              </a:rPr>
              <a:t>模块交互</a:t>
            </a:r>
            <a:r>
              <a:rPr lang="en-US" altLang="zh-CN" sz="2000" dirty="0">
                <a:solidFill>
                  <a:srgbClr val="002B41"/>
                </a:solidFill>
                <a:latin typeface="微软雅黑" panose="020B0503020204020204" pitchFamily="34" charset="-122"/>
                <a:ea typeface="微软雅黑" panose="020B0503020204020204" pitchFamily="34" charset="-122"/>
              </a:rPr>
              <a:t>-</a:t>
            </a:r>
            <a:r>
              <a:rPr lang="zh-CN" altLang="en-US" sz="2000" dirty="0">
                <a:solidFill>
                  <a:srgbClr val="002B41"/>
                </a:solidFill>
                <a:latin typeface="微软雅黑" panose="020B0503020204020204" pitchFamily="34" charset="-122"/>
                <a:ea typeface="微软雅黑" panose="020B0503020204020204" pitchFamily="34" charset="-122"/>
              </a:rPr>
              <a:t>拓扑显示</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3" name="文本框 52"/>
          <p:cNvSpPr txBox="1"/>
          <p:nvPr/>
        </p:nvSpPr>
        <p:spPr>
          <a:xfrm>
            <a:off x="6443169" y="1566285"/>
            <a:ext cx="4350636" cy="732508"/>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zh-CN" altLang="en-US" sz="1600" dirty="0" smtClean="0">
                <a:solidFill>
                  <a:srgbClr val="002B41"/>
                </a:solidFill>
                <a:latin typeface="微软雅黑" panose="020B0503020204020204" pitchFamily="34" charset="-122"/>
                <a:ea typeface="微软雅黑" panose="020B0503020204020204" pitchFamily="34" charset="-122"/>
              </a:rPr>
              <a:t>左图显示了用户查看网络拓扑时，系统各模块间动态交互时序。</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585" y="1357023"/>
            <a:ext cx="3896269" cy="4143953"/>
          </a:xfrm>
          <a:prstGeom prst="rect">
            <a:avLst/>
          </a:prstGeom>
        </p:spPr>
      </p:pic>
    </p:spTree>
    <p:extLst>
      <p:ext uri="{BB962C8B-B14F-4D97-AF65-F5344CB8AC3E}">
        <p14:creationId xmlns:p14="http://schemas.microsoft.com/office/powerpoint/2010/main" val="1143407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860078" cy="453457"/>
          </a:xfrm>
          <a:prstGeom prst="rect">
            <a:avLst/>
          </a:prstGeom>
          <a:noFill/>
        </p:spPr>
        <p:txBody>
          <a:bodyPr wrap="none" rtlCol="0">
            <a:spAutoFit/>
          </a:bodyPr>
          <a:lstStyle/>
          <a:p>
            <a:pPr>
              <a:lnSpc>
                <a:spcPct val="130000"/>
              </a:lnSpc>
            </a:pPr>
            <a:r>
              <a:rPr lang="zh-CN" altLang="en-US" sz="2000" dirty="0">
                <a:solidFill>
                  <a:srgbClr val="002B41"/>
                </a:solidFill>
                <a:latin typeface="微软雅黑" panose="020B0503020204020204" pitchFamily="34" charset="-122"/>
                <a:ea typeface="微软雅黑" panose="020B0503020204020204" pitchFamily="34" charset="-122"/>
              </a:rPr>
              <a:t>模块交互</a:t>
            </a:r>
            <a:r>
              <a:rPr lang="en-US" altLang="zh-CN" sz="2000" dirty="0">
                <a:solidFill>
                  <a:srgbClr val="002B41"/>
                </a:solidFill>
                <a:latin typeface="微软雅黑" panose="020B0503020204020204" pitchFamily="34" charset="-122"/>
                <a:ea typeface="微软雅黑" panose="020B0503020204020204" pitchFamily="34" charset="-122"/>
              </a:rPr>
              <a:t>-</a:t>
            </a:r>
            <a:r>
              <a:rPr lang="zh-CN" altLang="en-US" sz="2000" dirty="0">
                <a:solidFill>
                  <a:srgbClr val="002B41"/>
                </a:solidFill>
                <a:latin typeface="微软雅黑" panose="020B0503020204020204" pitchFamily="34" charset="-122"/>
                <a:ea typeface="微软雅黑" panose="020B0503020204020204" pitchFamily="34" charset="-122"/>
              </a:rPr>
              <a:t>结点信息查看</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3" name="文本框 52"/>
          <p:cNvSpPr txBox="1"/>
          <p:nvPr/>
        </p:nvSpPr>
        <p:spPr>
          <a:xfrm>
            <a:off x="6443169" y="1566285"/>
            <a:ext cx="4350636" cy="732508"/>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zh-CN" altLang="en-US" sz="1600" dirty="0" smtClean="0">
                <a:solidFill>
                  <a:srgbClr val="002B41"/>
                </a:solidFill>
                <a:latin typeface="微软雅黑" panose="020B0503020204020204" pitchFamily="34" charset="-122"/>
                <a:ea typeface="微软雅黑" panose="020B0503020204020204" pitchFamily="34" charset="-122"/>
              </a:rPr>
              <a:t>左图显示了用户查看网络结点信息时，系统各模块间动态交互时序。</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727" y="1566285"/>
            <a:ext cx="3753374" cy="4143953"/>
          </a:xfrm>
          <a:prstGeom prst="rect">
            <a:avLst/>
          </a:prstGeom>
        </p:spPr>
      </p:pic>
    </p:spTree>
    <p:extLst>
      <p:ext uri="{BB962C8B-B14F-4D97-AF65-F5344CB8AC3E}">
        <p14:creationId xmlns:p14="http://schemas.microsoft.com/office/powerpoint/2010/main" val="34540305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860078" cy="453457"/>
          </a:xfrm>
          <a:prstGeom prst="rect">
            <a:avLst/>
          </a:prstGeom>
          <a:noFill/>
        </p:spPr>
        <p:txBody>
          <a:bodyPr wrap="none" rtlCol="0">
            <a:spAutoFit/>
          </a:bodyPr>
          <a:lstStyle/>
          <a:p>
            <a:pPr>
              <a:lnSpc>
                <a:spcPct val="130000"/>
              </a:lnSpc>
            </a:pPr>
            <a:r>
              <a:rPr lang="zh-CN" altLang="en-US" sz="2000" dirty="0">
                <a:solidFill>
                  <a:srgbClr val="002B41"/>
                </a:solidFill>
                <a:latin typeface="微软雅黑" panose="020B0503020204020204" pitchFamily="34" charset="-122"/>
                <a:ea typeface="微软雅黑" panose="020B0503020204020204" pitchFamily="34" charset="-122"/>
              </a:rPr>
              <a:t>模块交互</a:t>
            </a:r>
            <a:r>
              <a:rPr lang="en-US" altLang="zh-CN" sz="2000" dirty="0">
                <a:solidFill>
                  <a:srgbClr val="002B41"/>
                </a:solidFill>
                <a:latin typeface="微软雅黑" panose="020B0503020204020204" pitchFamily="34" charset="-122"/>
                <a:ea typeface="微软雅黑" panose="020B0503020204020204" pitchFamily="34" charset="-122"/>
              </a:rPr>
              <a:t>-</a:t>
            </a:r>
            <a:r>
              <a:rPr lang="zh-CN" altLang="en-US" sz="2000" dirty="0">
                <a:solidFill>
                  <a:srgbClr val="002B41"/>
                </a:solidFill>
                <a:latin typeface="微软雅黑" panose="020B0503020204020204" pitchFamily="34" charset="-122"/>
                <a:ea typeface="微软雅黑" panose="020B0503020204020204" pitchFamily="34" charset="-122"/>
              </a:rPr>
              <a:t>统计信息查看</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3" name="文本框 52"/>
          <p:cNvSpPr txBox="1"/>
          <p:nvPr/>
        </p:nvSpPr>
        <p:spPr>
          <a:xfrm>
            <a:off x="6443169" y="1566285"/>
            <a:ext cx="4350636" cy="732508"/>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zh-CN" altLang="en-US" sz="1600" dirty="0" smtClean="0">
                <a:solidFill>
                  <a:srgbClr val="002B41"/>
                </a:solidFill>
                <a:latin typeface="微软雅黑" panose="020B0503020204020204" pitchFamily="34" charset="-122"/>
                <a:ea typeface="微软雅黑" panose="020B0503020204020204" pitchFamily="34" charset="-122"/>
              </a:rPr>
              <a:t>左图显示了用户查看网络流量统计信息时，系统各模块间动态交互时序。</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433" y="1230899"/>
            <a:ext cx="3686689" cy="4143953"/>
          </a:xfrm>
          <a:prstGeom prst="rect">
            <a:avLst/>
          </a:prstGeom>
        </p:spPr>
      </p:pic>
    </p:spTree>
    <p:extLst>
      <p:ext uri="{BB962C8B-B14F-4D97-AF65-F5344CB8AC3E}">
        <p14:creationId xmlns:p14="http://schemas.microsoft.com/office/powerpoint/2010/main" val="14404845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347117" cy="453457"/>
          </a:xfrm>
          <a:prstGeom prst="rect">
            <a:avLst/>
          </a:prstGeom>
          <a:noFill/>
        </p:spPr>
        <p:txBody>
          <a:bodyPr wrap="none" rtlCol="0">
            <a:spAutoFit/>
          </a:bodyPr>
          <a:lstStyle/>
          <a:p>
            <a:pPr>
              <a:lnSpc>
                <a:spcPct val="130000"/>
              </a:lnSpc>
            </a:pPr>
            <a:r>
              <a:rPr lang="zh-CN" altLang="en-US" sz="2000" dirty="0">
                <a:solidFill>
                  <a:srgbClr val="002B41"/>
                </a:solidFill>
                <a:latin typeface="微软雅黑" panose="020B0503020204020204" pitchFamily="34" charset="-122"/>
                <a:ea typeface="微软雅黑" panose="020B0503020204020204" pitchFamily="34" charset="-122"/>
              </a:rPr>
              <a:t>模块交互</a:t>
            </a:r>
            <a:r>
              <a:rPr lang="en-US" altLang="zh-CN" sz="2000" dirty="0">
                <a:solidFill>
                  <a:srgbClr val="002B41"/>
                </a:solidFill>
                <a:latin typeface="微软雅黑" panose="020B0503020204020204" pitchFamily="34" charset="-122"/>
                <a:ea typeface="微软雅黑" panose="020B0503020204020204" pitchFamily="34" charset="-122"/>
              </a:rPr>
              <a:t>-</a:t>
            </a:r>
            <a:r>
              <a:rPr lang="zh-CN" altLang="en-US" sz="2000" dirty="0">
                <a:solidFill>
                  <a:srgbClr val="002B41"/>
                </a:solidFill>
                <a:latin typeface="微软雅黑" panose="020B0503020204020204" pitchFamily="34" charset="-122"/>
                <a:ea typeface="微软雅黑" panose="020B0503020204020204" pitchFamily="34" charset="-122"/>
              </a:rPr>
              <a:t>动态防护</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3" name="文本框 52"/>
          <p:cNvSpPr txBox="1"/>
          <p:nvPr/>
        </p:nvSpPr>
        <p:spPr>
          <a:xfrm>
            <a:off x="6443169" y="1566285"/>
            <a:ext cx="4350636" cy="732508"/>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zh-CN" altLang="en-US" sz="1600" dirty="0" smtClean="0">
                <a:solidFill>
                  <a:srgbClr val="002B41"/>
                </a:solidFill>
                <a:latin typeface="微软雅黑" panose="020B0503020204020204" pitchFamily="34" charset="-122"/>
                <a:ea typeface="微软雅黑" panose="020B0503020204020204" pitchFamily="34" charset="-122"/>
              </a:rPr>
              <a:t>左图显示了用户开启网络的动态防护功能时，系统各模块间动态交互时序。</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586" y="1566285"/>
            <a:ext cx="5999584" cy="4143953"/>
          </a:xfrm>
          <a:prstGeom prst="rect">
            <a:avLst/>
          </a:prstGeom>
        </p:spPr>
      </p:pic>
    </p:spTree>
    <p:extLst>
      <p:ext uri="{BB962C8B-B14F-4D97-AF65-F5344CB8AC3E}">
        <p14:creationId xmlns:p14="http://schemas.microsoft.com/office/powerpoint/2010/main" val="32945442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347117" cy="453457"/>
          </a:xfrm>
          <a:prstGeom prst="rect">
            <a:avLst/>
          </a:prstGeom>
          <a:noFill/>
        </p:spPr>
        <p:txBody>
          <a:bodyPr wrap="none" rtlCol="0">
            <a:spAutoFit/>
          </a:bodyPr>
          <a:lstStyle/>
          <a:p>
            <a:pPr>
              <a:lnSpc>
                <a:spcPct val="130000"/>
              </a:lnSpc>
            </a:pPr>
            <a:r>
              <a:rPr lang="zh-CN" altLang="en-US" sz="2000" dirty="0">
                <a:solidFill>
                  <a:srgbClr val="002B41"/>
                </a:solidFill>
                <a:latin typeface="微软雅黑" panose="020B0503020204020204" pitchFamily="34" charset="-122"/>
                <a:ea typeface="微软雅黑" panose="020B0503020204020204" pitchFamily="34" charset="-122"/>
              </a:rPr>
              <a:t>模块交互</a:t>
            </a:r>
            <a:r>
              <a:rPr lang="en-US" altLang="zh-CN" sz="2000" dirty="0">
                <a:solidFill>
                  <a:srgbClr val="002B41"/>
                </a:solidFill>
                <a:latin typeface="微软雅黑" panose="020B0503020204020204" pitchFamily="34" charset="-122"/>
                <a:ea typeface="微软雅黑" panose="020B0503020204020204" pitchFamily="34" charset="-122"/>
              </a:rPr>
              <a:t>-</a:t>
            </a:r>
            <a:r>
              <a:rPr lang="zh-CN" altLang="en-US" sz="2000" dirty="0">
                <a:solidFill>
                  <a:srgbClr val="002B41"/>
                </a:solidFill>
                <a:latin typeface="微软雅黑" panose="020B0503020204020204" pitchFamily="34" charset="-122"/>
                <a:ea typeface="微软雅黑" panose="020B0503020204020204" pitchFamily="34" charset="-122"/>
              </a:rPr>
              <a:t>拓扑修改</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3" name="文本框 52"/>
          <p:cNvSpPr txBox="1"/>
          <p:nvPr/>
        </p:nvSpPr>
        <p:spPr>
          <a:xfrm>
            <a:off x="6443169" y="1566285"/>
            <a:ext cx="4350636" cy="732508"/>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zh-CN" altLang="en-US" sz="1600" dirty="0" smtClean="0">
                <a:solidFill>
                  <a:srgbClr val="002B41"/>
                </a:solidFill>
                <a:latin typeface="微软雅黑" panose="020B0503020204020204" pitchFamily="34" charset="-122"/>
                <a:ea typeface="微软雅黑" panose="020B0503020204020204" pitchFamily="34" charset="-122"/>
              </a:rPr>
              <a:t>左图显示了管理员修改网络拓扑时，系统各模块间动态交互时序。</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433" y="1372789"/>
            <a:ext cx="6033736" cy="4143953"/>
          </a:xfrm>
          <a:prstGeom prst="rect">
            <a:avLst/>
          </a:prstGeom>
        </p:spPr>
      </p:pic>
    </p:spTree>
    <p:extLst>
      <p:ext uri="{BB962C8B-B14F-4D97-AF65-F5344CB8AC3E}">
        <p14:creationId xmlns:p14="http://schemas.microsoft.com/office/powerpoint/2010/main" val="11277610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smtClean="0">
                <a:solidFill>
                  <a:prstClr val="white">
                    <a:lumMod val="95000"/>
                  </a:prstClr>
                </a:solidFill>
                <a:latin typeface="微软雅黑" panose="020B0503020204020204" pitchFamily="34" charset="-122"/>
                <a:ea typeface="微软雅黑" panose="020B0503020204020204" pitchFamily="34" charset="-122"/>
              </a:rPr>
              <a:t>第三部分</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1569660"/>
          </a:xfrm>
          <a:prstGeom prst="rect">
            <a:avLst/>
          </a:prstGeom>
          <a:noFill/>
          <a:effectLst/>
        </p:spPr>
        <p:txBody>
          <a:bodyPr wrap="square" rtlCol="0">
            <a:spAutoFit/>
          </a:bodyPr>
          <a:lstStyle/>
          <a:p>
            <a:pPr algn="ctr"/>
            <a:r>
              <a:rPr lang="zh-CN" altLang="en-US" sz="3200" dirty="0">
                <a:solidFill>
                  <a:prstClr val="white">
                    <a:lumMod val="95000"/>
                  </a:prstClr>
                </a:solidFill>
                <a:latin typeface="微软雅黑" panose="020B0503020204020204" pitchFamily="34" charset="-122"/>
                <a:ea typeface="微软雅黑" panose="020B0503020204020204" pitchFamily="34" charset="-122"/>
              </a:rPr>
              <a:t>通信方案通信方案与协议设计</a:t>
            </a:r>
          </a:p>
          <a:p>
            <a:pPr algn="ct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07744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492990"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通信需求和设计思路</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3" name="TextBox 76"/>
          <p:cNvSpPr txBox="1"/>
          <p:nvPr/>
        </p:nvSpPr>
        <p:spPr>
          <a:xfrm>
            <a:off x="409433" y="952955"/>
            <a:ext cx="1733670" cy="400110"/>
          </a:xfrm>
          <a:prstGeom prst="rect">
            <a:avLst/>
          </a:prstGeom>
          <a:noFill/>
          <a:effectLst/>
        </p:spPr>
        <p:txBody>
          <a:bodyPr wrap="square" rtlCol="0">
            <a:spAutoFit/>
          </a:bodyPr>
          <a:lstStyle/>
          <a:p>
            <a:r>
              <a:rPr lang="zh-CN" altLang="en-US" sz="2000" b="1" dirty="0" smtClean="0">
                <a:solidFill>
                  <a:srgbClr val="002B41"/>
                </a:solidFill>
                <a:latin typeface="微软雅黑" panose="020B0503020204020204" pitchFamily="34" charset="-122"/>
                <a:ea typeface="微软雅黑" panose="020B0503020204020204" pitchFamily="34" charset="-122"/>
              </a:rPr>
              <a:t>通信需求</a:t>
            </a:r>
            <a:endParaRPr lang="zh-CN" altLang="en-US" sz="2000" b="1" dirty="0">
              <a:solidFill>
                <a:srgbClr val="002B4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883204" y="1487154"/>
            <a:ext cx="7169933" cy="932563"/>
          </a:xfrm>
          <a:prstGeom prst="rect">
            <a:avLst/>
          </a:prstGeom>
          <a:noFill/>
          <a:effectLst/>
        </p:spPr>
        <p:txBody>
          <a:bodyPr wrap="square" rtlCol="0">
            <a:spAutoFit/>
          </a:bodyPr>
          <a:lstStyle/>
          <a:p>
            <a:pPr>
              <a:lnSpc>
                <a:spcPct val="130000"/>
              </a:lnSpc>
            </a:pPr>
            <a:r>
              <a:rPr lang="en-US" altLang="zh-CN" sz="1400" dirty="0" err="1">
                <a:solidFill>
                  <a:srgbClr val="002B41"/>
                </a:solidFill>
                <a:latin typeface="微软雅黑" panose="020B0503020204020204" pitchFamily="34" charset="-122"/>
                <a:ea typeface="微软雅黑" panose="020B0503020204020204" pitchFamily="34" charset="-122"/>
              </a:rPr>
              <a:t>Mininet</a:t>
            </a:r>
            <a:r>
              <a:rPr lang="zh-CN" altLang="en-US" sz="1400" dirty="0">
                <a:solidFill>
                  <a:srgbClr val="002B41"/>
                </a:solidFill>
                <a:latin typeface="微软雅黑" panose="020B0503020204020204" pitchFamily="34" charset="-122"/>
                <a:ea typeface="微软雅黑" panose="020B0503020204020204" pitchFamily="34" charset="-122"/>
              </a:rPr>
              <a:t>可为</a:t>
            </a:r>
            <a:r>
              <a:rPr lang="en-US" altLang="zh-CN" sz="1400" dirty="0">
                <a:solidFill>
                  <a:srgbClr val="002B41"/>
                </a:solidFill>
                <a:latin typeface="微软雅黑" panose="020B0503020204020204" pitchFamily="34" charset="-122"/>
                <a:ea typeface="微软雅黑" panose="020B0503020204020204" pitchFamily="34" charset="-122"/>
              </a:rPr>
              <a:t>RTLAB</a:t>
            </a:r>
            <a:r>
              <a:rPr lang="zh-CN" altLang="en-US" sz="1400" dirty="0">
                <a:solidFill>
                  <a:srgbClr val="002B41"/>
                </a:solidFill>
                <a:latin typeface="微软雅黑" panose="020B0503020204020204" pitchFamily="34" charset="-122"/>
                <a:ea typeface="微软雅黑" panose="020B0503020204020204" pitchFamily="34" charset="-122"/>
              </a:rPr>
              <a:t>提供配电网通信状态及配置信息，</a:t>
            </a:r>
            <a:r>
              <a:rPr lang="en-US" altLang="zh-CN" sz="1400" dirty="0">
                <a:solidFill>
                  <a:srgbClr val="002B41"/>
                </a:solidFill>
                <a:latin typeface="微软雅黑" panose="020B0503020204020204" pitchFamily="34" charset="-122"/>
                <a:ea typeface="微软雅黑" panose="020B0503020204020204" pitchFamily="34" charset="-122"/>
              </a:rPr>
              <a:t>RTLAB</a:t>
            </a:r>
            <a:r>
              <a:rPr lang="zh-CN" altLang="en-US" sz="1400" dirty="0">
                <a:solidFill>
                  <a:srgbClr val="002B41"/>
                </a:solidFill>
                <a:latin typeface="微软雅黑" panose="020B0503020204020204" pitchFamily="34" charset="-122"/>
                <a:ea typeface="微软雅黑" panose="020B0503020204020204" pitchFamily="34" charset="-122"/>
              </a:rPr>
              <a:t>可直接下发命令控制</a:t>
            </a:r>
            <a:r>
              <a:rPr lang="en-US" altLang="zh-CN" sz="1400" dirty="0" err="1">
                <a:solidFill>
                  <a:srgbClr val="002B41"/>
                </a:solidFill>
                <a:latin typeface="微软雅黑" panose="020B0503020204020204" pitchFamily="34" charset="-122"/>
                <a:ea typeface="微软雅黑" panose="020B0503020204020204" pitchFamily="34" charset="-122"/>
              </a:rPr>
              <a:t>Mininet</a:t>
            </a:r>
            <a:r>
              <a:rPr lang="zh-CN" altLang="en-US" sz="1400" dirty="0">
                <a:solidFill>
                  <a:srgbClr val="002B41"/>
                </a:solidFill>
                <a:latin typeface="微软雅黑" panose="020B0503020204020204" pitchFamily="34" charset="-122"/>
                <a:ea typeface="微软雅黑" panose="020B0503020204020204" pitchFamily="34" charset="-122"/>
              </a:rPr>
              <a:t>中的任何一个节点。</a:t>
            </a:r>
            <a:r>
              <a:rPr lang="en-US" altLang="zh-CN" sz="1400" dirty="0" err="1">
                <a:solidFill>
                  <a:srgbClr val="002B41"/>
                </a:solidFill>
                <a:latin typeface="微软雅黑" panose="020B0503020204020204" pitchFamily="34" charset="-122"/>
                <a:ea typeface="微软雅黑" panose="020B0503020204020204" pitchFamily="34" charset="-122"/>
              </a:rPr>
              <a:t>Mininet</a:t>
            </a:r>
            <a:r>
              <a:rPr lang="zh-CN" altLang="en-US" sz="1400" dirty="0">
                <a:solidFill>
                  <a:srgbClr val="002B41"/>
                </a:solidFill>
                <a:latin typeface="微软雅黑" panose="020B0503020204020204" pitchFamily="34" charset="-122"/>
                <a:ea typeface="微软雅黑" panose="020B0503020204020204" pitchFamily="34" charset="-122"/>
              </a:rPr>
              <a:t>可外接交换机，通过交换机与相关实际设备（主站、终端）等连接。主站的网口接入交换机，连接通信网络。</a:t>
            </a:r>
            <a:endParaRPr lang="en-US" altLang="zh-CN" sz="1400" dirty="0" smtClean="0">
              <a:solidFill>
                <a:srgbClr val="002B41"/>
              </a:solidFill>
              <a:latin typeface="微软雅黑" panose="020B0503020204020204" pitchFamily="34" charset="-122"/>
              <a:ea typeface="微软雅黑" panose="020B0503020204020204" pitchFamily="34" charset="-122"/>
            </a:endParaRPr>
          </a:p>
        </p:txBody>
      </p:sp>
      <p:sp>
        <p:nvSpPr>
          <p:cNvPr id="15" name="TextBox 76"/>
          <p:cNvSpPr txBox="1"/>
          <p:nvPr/>
        </p:nvSpPr>
        <p:spPr>
          <a:xfrm>
            <a:off x="443585" y="3133091"/>
            <a:ext cx="1733670" cy="400110"/>
          </a:xfrm>
          <a:prstGeom prst="rect">
            <a:avLst/>
          </a:prstGeom>
          <a:noFill/>
          <a:effectLst/>
        </p:spPr>
        <p:txBody>
          <a:bodyPr wrap="square" rtlCol="0">
            <a:spAutoFit/>
          </a:bodyPr>
          <a:lstStyle/>
          <a:p>
            <a:r>
              <a:rPr lang="zh-CN" altLang="en-US" sz="2000" b="1" dirty="0" smtClean="0">
                <a:solidFill>
                  <a:srgbClr val="002B41"/>
                </a:solidFill>
                <a:latin typeface="微软雅黑" panose="020B0503020204020204" pitchFamily="34" charset="-122"/>
                <a:ea typeface="微软雅黑" panose="020B0503020204020204" pitchFamily="34" charset="-122"/>
              </a:rPr>
              <a:t>设计思路</a:t>
            </a:r>
            <a:endParaRPr lang="zh-CN" altLang="en-US" sz="2000" b="1" dirty="0">
              <a:solidFill>
                <a:srgbClr val="002B4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883203" y="3604712"/>
            <a:ext cx="7169933" cy="932563"/>
          </a:xfrm>
          <a:prstGeom prst="rect">
            <a:avLst/>
          </a:prstGeom>
          <a:noFill/>
          <a:effectLst/>
        </p:spPr>
        <p:txBody>
          <a:bodyPr wrap="square" rtlCol="0">
            <a:spAutoFit/>
          </a:bodyPr>
          <a:lstStyle/>
          <a:p>
            <a:pPr>
              <a:lnSpc>
                <a:spcPct val="130000"/>
              </a:lnSpc>
            </a:pPr>
            <a:r>
              <a:rPr lang="en-US" altLang="zh-CN" sz="1400" dirty="0" err="1" smtClean="0">
                <a:solidFill>
                  <a:srgbClr val="002B41"/>
                </a:solidFill>
                <a:latin typeface="微软雅黑" panose="020B0503020204020204" pitchFamily="34" charset="-122"/>
                <a:ea typeface="微软雅黑" panose="020B0503020204020204" pitchFamily="34" charset="-122"/>
              </a:rPr>
              <a:t>Mininet</a:t>
            </a:r>
            <a:r>
              <a:rPr lang="zh-CN" altLang="en-US" sz="1400" dirty="0" smtClean="0">
                <a:solidFill>
                  <a:srgbClr val="002B41"/>
                </a:solidFill>
                <a:latin typeface="微软雅黑" panose="020B0503020204020204" pitchFamily="34" charset="-122"/>
                <a:ea typeface="微软雅黑" panose="020B0503020204020204" pitchFamily="34" charset="-122"/>
              </a:rPr>
              <a:t>中的节点和外部真实网络通信，可利用网桥，将</a:t>
            </a:r>
            <a:r>
              <a:rPr lang="en-US" altLang="zh-CN" sz="1400" dirty="0" err="1" smtClean="0">
                <a:solidFill>
                  <a:srgbClr val="002B41"/>
                </a:solidFill>
                <a:latin typeface="微软雅黑" panose="020B0503020204020204" pitchFamily="34" charset="-122"/>
                <a:ea typeface="微软雅黑" panose="020B0503020204020204" pitchFamily="34" charset="-122"/>
              </a:rPr>
              <a:t>mininet</a:t>
            </a:r>
            <a:r>
              <a:rPr lang="zh-CN" altLang="en-US" sz="1400" dirty="0" smtClean="0">
                <a:solidFill>
                  <a:srgbClr val="002B41"/>
                </a:solidFill>
                <a:latin typeface="微软雅黑" panose="020B0503020204020204" pitchFamily="34" charset="-122"/>
                <a:ea typeface="微软雅黑" panose="020B0503020204020204" pitchFamily="34" charset="-122"/>
              </a:rPr>
              <a:t>环境所在主机网口与</a:t>
            </a:r>
            <a:r>
              <a:rPr lang="en-US" altLang="zh-CN" sz="1400" dirty="0" err="1" smtClean="0">
                <a:solidFill>
                  <a:srgbClr val="002B41"/>
                </a:solidFill>
                <a:latin typeface="微软雅黑" panose="020B0503020204020204" pitchFamily="34" charset="-122"/>
                <a:ea typeface="微软雅黑" panose="020B0503020204020204" pitchFamily="34" charset="-122"/>
              </a:rPr>
              <a:t>mininet</a:t>
            </a:r>
            <a:r>
              <a:rPr lang="zh-CN" altLang="en-US" sz="1400" dirty="0" smtClean="0">
                <a:solidFill>
                  <a:srgbClr val="002B41"/>
                </a:solidFill>
                <a:latin typeface="微软雅黑" panose="020B0503020204020204" pitchFamily="34" charset="-122"/>
                <a:ea typeface="微软雅黑" panose="020B0503020204020204" pitchFamily="34" charset="-122"/>
              </a:rPr>
              <a:t>内一交换机端口绑定，从而实现</a:t>
            </a:r>
            <a:r>
              <a:rPr lang="en-US" altLang="zh-CN" sz="1400" dirty="0" err="1" smtClean="0">
                <a:solidFill>
                  <a:srgbClr val="002B41"/>
                </a:solidFill>
                <a:latin typeface="微软雅黑" panose="020B0503020204020204" pitchFamily="34" charset="-122"/>
                <a:ea typeface="微软雅黑" panose="020B0503020204020204" pitchFamily="34" charset="-122"/>
              </a:rPr>
              <a:t>mininet</a:t>
            </a:r>
            <a:r>
              <a:rPr lang="zh-CN" altLang="en-US" sz="1400" dirty="0" smtClean="0">
                <a:solidFill>
                  <a:srgbClr val="002B41"/>
                </a:solidFill>
                <a:latin typeface="微软雅黑" panose="020B0503020204020204" pitchFamily="34" charset="-122"/>
                <a:ea typeface="微软雅黑" panose="020B0503020204020204" pitchFamily="34" charset="-122"/>
              </a:rPr>
              <a:t>内任何节点和</a:t>
            </a:r>
            <a:r>
              <a:rPr lang="en-US" altLang="zh-CN" sz="1400" dirty="0" smtClean="0">
                <a:solidFill>
                  <a:srgbClr val="002B41"/>
                </a:solidFill>
                <a:latin typeface="微软雅黑" panose="020B0503020204020204" pitchFamily="34" charset="-122"/>
                <a:ea typeface="微软雅黑" panose="020B0503020204020204" pitchFamily="34" charset="-122"/>
              </a:rPr>
              <a:t>RTLAB</a:t>
            </a:r>
            <a:r>
              <a:rPr lang="zh-CN" altLang="en-US" sz="1400" dirty="0" smtClean="0">
                <a:solidFill>
                  <a:srgbClr val="002B41"/>
                </a:solidFill>
                <a:latin typeface="微软雅黑" panose="020B0503020204020204" pitchFamily="34" charset="-122"/>
                <a:ea typeface="微软雅黑" panose="020B0503020204020204" pitchFamily="34" charset="-122"/>
              </a:rPr>
              <a:t>以及主站进行通信。</a:t>
            </a:r>
            <a:endParaRPr lang="en-US" altLang="zh-CN" sz="1400" dirty="0" smtClean="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37142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1210588" cy="453457"/>
          </a:xfrm>
          <a:prstGeom prst="rect">
            <a:avLst/>
          </a:prstGeom>
          <a:noFill/>
        </p:spPr>
        <p:txBody>
          <a:bodyPr wrap="none" rtlCol="0">
            <a:spAutoFit/>
          </a:bodyPr>
          <a:lstStyle/>
          <a:p>
            <a:pPr>
              <a:lnSpc>
                <a:spcPct val="130000"/>
              </a:lnSpc>
            </a:pPr>
            <a:r>
              <a:rPr lang="zh-CN" altLang="en-US" sz="2000" dirty="0">
                <a:solidFill>
                  <a:srgbClr val="002B41"/>
                </a:solidFill>
                <a:latin typeface="微软雅黑" panose="020B0503020204020204" pitchFamily="34" charset="-122"/>
                <a:ea typeface="微软雅黑" panose="020B0503020204020204" pitchFamily="34" charset="-122"/>
              </a:rPr>
              <a:t>部署方案</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0" name="文本框 9"/>
          <p:cNvSpPr txBox="1"/>
          <p:nvPr/>
        </p:nvSpPr>
        <p:spPr>
          <a:xfrm>
            <a:off x="6443169" y="1566285"/>
            <a:ext cx="4350636" cy="2012859"/>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zh-CN" altLang="en-US" sz="1600" dirty="0" smtClean="0">
                <a:solidFill>
                  <a:srgbClr val="002B41"/>
                </a:solidFill>
                <a:latin typeface="微软雅黑" panose="020B0503020204020204" pitchFamily="34" charset="-122"/>
                <a:ea typeface="微软雅黑" panose="020B0503020204020204" pitchFamily="34" charset="-122"/>
              </a:rPr>
              <a:t>左图显示了</a:t>
            </a:r>
            <a:r>
              <a:rPr lang="en-US" altLang="zh-CN" sz="1600" dirty="0" err="1" smtClean="0">
                <a:solidFill>
                  <a:srgbClr val="002B41"/>
                </a:solidFill>
                <a:latin typeface="微软雅黑" panose="020B0503020204020204" pitchFamily="34" charset="-122"/>
                <a:ea typeface="微软雅黑" panose="020B0503020204020204" pitchFamily="34" charset="-122"/>
              </a:rPr>
              <a:t>mininet</a:t>
            </a:r>
            <a:r>
              <a:rPr lang="zh-CN" altLang="en-US" sz="1600" dirty="0" smtClean="0">
                <a:solidFill>
                  <a:srgbClr val="002B41"/>
                </a:solidFill>
                <a:latin typeface="微软雅黑" panose="020B0503020204020204" pitchFamily="34" charset="-122"/>
                <a:ea typeface="微软雅黑" panose="020B0503020204020204" pitchFamily="34" charset="-122"/>
              </a:rPr>
              <a:t>与</a:t>
            </a:r>
            <a:r>
              <a:rPr lang="en-US" altLang="zh-CN" sz="1600" dirty="0" smtClean="0">
                <a:solidFill>
                  <a:srgbClr val="002B41"/>
                </a:solidFill>
                <a:latin typeface="微软雅黑" panose="020B0503020204020204" pitchFamily="34" charset="-122"/>
                <a:ea typeface="微软雅黑" panose="020B0503020204020204" pitchFamily="34" charset="-122"/>
              </a:rPr>
              <a:t>RTLAB</a:t>
            </a:r>
            <a:r>
              <a:rPr lang="zh-CN" altLang="en-US" sz="1600" dirty="0" smtClean="0">
                <a:solidFill>
                  <a:srgbClr val="002B41"/>
                </a:solidFill>
                <a:latin typeface="微软雅黑" panose="020B0503020204020204" pitchFamily="34" charset="-122"/>
                <a:ea typeface="微软雅黑" panose="020B0503020204020204" pitchFamily="34" charset="-122"/>
              </a:rPr>
              <a:t>和主站进行通信的设备部署方案。</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en-US" altLang="zh-CN" sz="1600" dirty="0" err="1" smtClean="0">
                <a:solidFill>
                  <a:srgbClr val="002B41"/>
                </a:solidFill>
                <a:latin typeface="微软雅黑" panose="020B0503020204020204" pitchFamily="34" charset="-122"/>
                <a:ea typeface="微软雅黑" panose="020B0503020204020204" pitchFamily="34" charset="-122"/>
              </a:rPr>
              <a:t>Mininet</a:t>
            </a:r>
            <a:r>
              <a:rPr lang="zh-CN" altLang="en-US" sz="1600" dirty="0" smtClean="0">
                <a:solidFill>
                  <a:srgbClr val="002B41"/>
                </a:solidFill>
                <a:latin typeface="微软雅黑" panose="020B0503020204020204" pitchFamily="34" charset="-122"/>
                <a:ea typeface="微软雅黑" panose="020B0503020204020204" pitchFamily="34" charset="-122"/>
              </a:rPr>
              <a:t>所在环境将网口与</a:t>
            </a:r>
            <a:r>
              <a:rPr lang="en-US" altLang="zh-CN" sz="1600" dirty="0" err="1" smtClean="0">
                <a:solidFill>
                  <a:srgbClr val="002B41"/>
                </a:solidFill>
                <a:latin typeface="微软雅黑" panose="020B0503020204020204" pitchFamily="34" charset="-122"/>
                <a:ea typeface="微软雅黑" panose="020B0503020204020204" pitchFamily="34" charset="-122"/>
              </a:rPr>
              <a:t>mininet</a:t>
            </a:r>
            <a:r>
              <a:rPr lang="zh-CN" altLang="en-US" sz="1600" dirty="0" smtClean="0">
                <a:solidFill>
                  <a:srgbClr val="002B41"/>
                </a:solidFill>
                <a:latin typeface="微软雅黑" panose="020B0503020204020204" pitchFamily="34" charset="-122"/>
                <a:ea typeface="微软雅黑" panose="020B0503020204020204" pitchFamily="34" charset="-122"/>
              </a:rPr>
              <a:t>交换机</a:t>
            </a:r>
            <a:r>
              <a:rPr lang="en-US" altLang="zh-CN" sz="1600" dirty="0" smtClean="0">
                <a:solidFill>
                  <a:srgbClr val="002B41"/>
                </a:solidFill>
                <a:latin typeface="微软雅黑" panose="020B0503020204020204" pitchFamily="34" charset="-122"/>
                <a:ea typeface="微软雅黑" panose="020B0503020204020204" pitchFamily="34" charset="-122"/>
              </a:rPr>
              <a:t>switch</a:t>
            </a:r>
            <a:r>
              <a:rPr lang="zh-CN" altLang="en-US" sz="1600" dirty="0" smtClean="0">
                <a:solidFill>
                  <a:srgbClr val="002B41"/>
                </a:solidFill>
                <a:latin typeface="微软雅黑" panose="020B0503020204020204" pitchFamily="34" charset="-122"/>
                <a:ea typeface="微软雅黑" panose="020B0503020204020204" pitchFamily="34" charset="-122"/>
              </a:rPr>
              <a:t>的端口绑定。</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en-US" altLang="zh-CN" sz="1600" dirty="0" err="1" smtClean="0">
                <a:solidFill>
                  <a:srgbClr val="002B41"/>
                </a:solidFill>
                <a:latin typeface="微软雅黑" panose="020B0503020204020204" pitchFamily="34" charset="-122"/>
                <a:ea typeface="微软雅黑" panose="020B0503020204020204" pitchFamily="34" charset="-122"/>
              </a:rPr>
              <a:t>Mininet</a:t>
            </a:r>
            <a:r>
              <a:rPr lang="zh-CN" altLang="en-US" sz="1600" dirty="0" smtClean="0">
                <a:solidFill>
                  <a:srgbClr val="002B41"/>
                </a:solidFill>
                <a:latin typeface="微软雅黑" panose="020B0503020204020204" pitchFamily="34" charset="-122"/>
                <a:ea typeface="微软雅黑" panose="020B0503020204020204" pitchFamily="34" charset="-122"/>
              </a:rPr>
              <a:t>任一节点</a:t>
            </a:r>
            <a:r>
              <a:rPr lang="zh-CN" altLang="en-US" sz="1600" dirty="0">
                <a:solidFill>
                  <a:srgbClr val="002B41"/>
                </a:solidFill>
                <a:latin typeface="微软雅黑" panose="020B0503020204020204" pitchFamily="34" charset="-122"/>
                <a:ea typeface="微软雅黑" panose="020B0503020204020204" pitchFamily="34" charset="-122"/>
              </a:rPr>
              <a:t>利用</a:t>
            </a:r>
            <a:r>
              <a:rPr lang="en-US" altLang="zh-CN" sz="1600" dirty="0" smtClean="0">
                <a:solidFill>
                  <a:srgbClr val="002B41"/>
                </a:solidFill>
                <a:latin typeface="微软雅黑" panose="020B0503020204020204" pitchFamily="34" charset="-122"/>
                <a:ea typeface="微软雅黑" panose="020B0503020204020204" pitchFamily="34" charset="-122"/>
              </a:rPr>
              <a:t>eth1</a:t>
            </a:r>
            <a:r>
              <a:rPr lang="zh-CN" altLang="en-US" sz="1600" dirty="0" smtClean="0">
                <a:solidFill>
                  <a:srgbClr val="002B41"/>
                </a:solidFill>
                <a:latin typeface="微软雅黑" panose="020B0503020204020204" pitchFamily="34" charset="-122"/>
                <a:ea typeface="微软雅黑" panose="020B0503020204020204" pitchFamily="34" charset="-122"/>
              </a:rPr>
              <a:t>通过外部交换机和</a:t>
            </a:r>
            <a:r>
              <a:rPr lang="en-US" altLang="zh-CN" sz="1600" dirty="0" smtClean="0">
                <a:solidFill>
                  <a:srgbClr val="002B41"/>
                </a:solidFill>
                <a:latin typeface="微软雅黑" panose="020B0503020204020204" pitchFamily="34" charset="-122"/>
                <a:ea typeface="微软雅黑" panose="020B0503020204020204" pitchFamily="34" charset="-122"/>
              </a:rPr>
              <a:t>RTLAB</a:t>
            </a:r>
            <a:r>
              <a:rPr lang="zh-CN" altLang="en-US" sz="1600" dirty="0" smtClean="0">
                <a:solidFill>
                  <a:srgbClr val="002B41"/>
                </a:solidFill>
                <a:latin typeface="微软雅黑" panose="020B0503020204020204" pitchFamily="34" charset="-122"/>
                <a:ea typeface="微软雅黑" panose="020B0503020204020204" pitchFamily="34" charset="-122"/>
              </a:rPr>
              <a:t>及主站通信。</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433" y="1443410"/>
            <a:ext cx="5871051" cy="2688149"/>
          </a:xfrm>
          <a:prstGeom prst="rect">
            <a:avLst/>
          </a:prstGeom>
        </p:spPr>
      </p:pic>
      <p:sp>
        <p:nvSpPr>
          <p:cNvPr id="12" name="文本框 11"/>
          <p:cNvSpPr txBox="1"/>
          <p:nvPr/>
        </p:nvSpPr>
        <p:spPr>
          <a:xfrm>
            <a:off x="6443169" y="4221254"/>
            <a:ext cx="4350636" cy="1052596"/>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en-US" altLang="zh-CN" sz="1600" dirty="0" smtClean="0">
                <a:solidFill>
                  <a:srgbClr val="002B41"/>
                </a:solidFill>
                <a:latin typeface="微软雅黑" panose="020B0503020204020204" pitchFamily="34" charset="-122"/>
                <a:ea typeface="微软雅黑" panose="020B0503020204020204" pitchFamily="34" charset="-122"/>
              </a:rPr>
              <a:t>RTLAB</a:t>
            </a:r>
            <a:r>
              <a:rPr lang="zh-CN" altLang="en-US" sz="1600" dirty="0" smtClean="0">
                <a:solidFill>
                  <a:srgbClr val="002B41"/>
                </a:solidFill>
                <a:latin typeface="微软雅黑" panose="020B0503020204020204" pitchFamily="34" charset="-122"/>
                <a:ea typeface="微软雅黑" panose="020B0503020204020204" pitchFamily="34" charset="-122"/>
              </a:rPr>
              <a:t>、主站以及</a:t>
            </a:r>
            <a:r>
              <a:rPr lang="en-US" altLang="zh-CN" sz="1600" dirty="0" err="1" smtClean="0">
                <a:solidFill>
                  <a:srgbClr val="002B41"/>
                </a:solidFill>
                <a:latin typeface="微软雅黑" panose="020B0503020204020204" pitchFamily="34" charset="-122"/>
                <a:ea typeface="微软雅黑" panose="020B0503020204020204" pitchFamily="34" charset="-122"/>
              </a:rPr>
              <a:t>mininet</a:t>
            </a:r>
            <a:r>
              <a:rPr lang="zh-CN" altLang="en-US" sz="1600" dirty="0" smtClean="0">
                <a:solidFill>
                  <a:srgbClr val="002B41"/>
                </a:solidFill>
                <a:latin typeface="微软雅黑" panose="020B0503020204020204" pitchFamily="34" charset="-122"/>
                <a:ea typeface="微软雅黑" panose="020B0503020204020204" pitchFamily="34" charset="-122"/>
              </a:rPr>
              <a:t>所处环境的主机，即外部交换机所连机器的</a:t>
            </a:r>
            <a:r>
              <a:rPr lang="en-US" altLang="zh-CN" sz="1600" dirty="0" smtClean="0">
                <a:solidFill>
                  <a:srgbClr val="002B41"/>
                </a:solidFill>
                <a:latin typeface="微软雅黑" panose="020B0503020204020204" pitchFamily="34" charset="-122"/>
                <a:ea typeface="微软雅黑" panose="020B0503020204020204" pitchFamily="34" charset="-122"/>
              </a:rPr>
              <a:t>IP</a:t>
            </a:r>
            <a:r>
              <a:rPr lang="zh-CN" altLang="en-US" sz="1600" smtClean="0">
                <a:solidFill>
                  <a:srgbClr val="002B41"/>
                </a:solidFill>
                <a:latin typeface="微软雅黑" panose="020B0503020204020204" pitchFamily="34" charset="-122"/>
                <a:ea typeface="微软雅黑" panose="020B0503020204020204" pitchFamily="34" charset="-122"/>
              </a:rPr>
              <a:t>地址为同一网段，采用相同的子网掩码。</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31976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1980029" cy="492443"/>
          </a:xfrm>
          <a:prstGeom prst="rect">
            <a:avLst/>
          </a:prstGeom>
          <a:noFill/>
        </p:spPr>
        <p:txBody>
          <a:bodyPr wrap="none" rtlCol="0">
            <a:spAutoFit/>
          </a:bodyPr>
          <a:lstStyle/>
          <a:p>
            <a:pPr>
              <a:lnSpc>
                <a:spcPct val="130000"/>
              </a:lnSpc>
            </a:pPr>
            <a:r>
              <a:rPr lang="zh-CN" altLang="en-US" sz="2000" dirty="0" smtClean="0">
                <a:solidFill>
                  <a:srgbClr val="002B41"/>
                </a:solidFill>
                <a:latin typeface="微软雅黑" panose="020B0503020204020204" pitchFamily="34" charset="-122"/>
                <a:ea typeface="微软雅黑" panose="020B0503020204020204" pitchFamily="34" charset="-122"/>
              </a:rPr>
              <a:t>状态</a:t>
            </a:r>
            <a:r>
              <a:rPr lang="zh-CN" altLang="en-US" sz="2000" dirty="0">
                <a:solidFill>
                  <a:srgbClr val="002B41"/>
                </a:solidFill>
                <a:latin typeface="微软雅黑" panose="020B0503020204020204" pitchFamily="34" charset="-122"/>
                <a:ea typeface="微软雅黑" panose="020B0503020204020204" pitchFamily="34" charset="-122"/>
              </a:rPr>
              <a:t>数据包通信</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317272379"/>
              </p:ext>
            </p:extLst>
          </p:nvPr>
        </p:nvGraphicFramePr>
        <p:xfrm>
          <a:off x="793751" y="1174682"/>
          <a:ext cx="4638426" cy="5302317"/>
        </p:xfrm>
        <a:graphic>
          <a:graphicData uri="http://schemas.openxmlformats.org/drawingml/2006/table">
            <a:tbl>
              <a:tblPr firstRow="1" firstCol="1" lastRow="1" lastCol="1" bandRow="1" bandCol="1">
                <a:tableStyleId>{5C22544A-7EE6-4342-B048-85BDC9FD1C3A}</a:tableStyleId>
              </a:tblPr>
              <a:tblGrid>
                <a:gridCol w="1278436">
                  <a:extLst>
                    <a:ext uri="{9D8B030D-6E8A-4147-A177-3AD203B41FA5}">
                      <a16:colId xmlns:a16="http://schemas.microsoft.com/office/drawing/2014/main" val="1522115060"/>
                    </a:ext>
                  </a:extLst>
                </a:gridCol>
                <a:gridCol w="3359990">
                  <a:extLst>
                    <a:ext uri="{9D8B030D-6E8A-4147-A177-3AD203B41FA5}">
                      <a16:colId xmlns:a16="http://schemas.microsoft.com/office/drawing/2014/main" val="3591063682"/>
                    </a:ext>
                  </a:extLst>
                </a:gridCol>
              </a:tblGrid>
              <a:tr h="372986">
                <a:tc>
                  <a:txBody>
                    <a:bodyPr/>
                    <a:lstStyle/>
                    <a:p>
                      <a:pPr algn="ctr">
                        <a:spcAft>
                          <a:spcPts val="0"/>
                        </a:spcAft>
                      </a:pPr>
                      <a:r>
                        <a:rPr lang="zh-CN" sz="1400" kern="100">
                          <a:effectLst/>
                        </a:rPr>
                        <a:t>单位（</a:t>
                      </a:r>
                      <a:r>
                        <a:rPr lang="en-US" sz="1400" kern="100">
                          <a:effectLst/>
                        </a:rPr>
                        <a:t>bytes</a:t>
                      </a:r>
                      <a:r>
                        <a:rPr lang="zh-CN" sz="1400" kern="100">
                          <a:effectLst/>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5648" marR="55648" marT="0" marB="0"/>
                </a:tc>
                <a:tc>
                  <a:txBody>
                    <a:bodyPr/>
                    <a:lstStyle/>
                    <a:p>
                      <a:pPr algn="ctr">
                        <a:spcAft>
                          <a:spcPts val="0"/>
                        </a:spcAft>
                      </a:pPr>
                      <a:r>
                        <a:rPr lang="zh-CN" sz="1400" kern="100" dirty="0">
                          <a:effectLst/>
                        </a:rPr>
                        <a:t>说明</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648" marR="55648" marT="0" marB="0"/>
                </a:tc>
                <a:extLst>
                  <a:ext uri="{0D108BD9-81ED-4DB2-BD59-A6C34878D82A}">
                    <a16:rowId xmlns:a16="http://schemas.microsoft.com/office/drawing/2014/main" val="2410108799"/>
                  </a:ext>
                </a:extLst>
              </a:tr>
              <a:tr h="326624">
                <a:tc>
                  <a:txBody>
                    <a:bodyPr/>
                    <a:lstStyle/>
                    <a:p>
                      <a:pPr algn="ctr">
                        <a:spcAft>
                          <a:spcPts val="0"/>
                        </a:spcAft>
                      </a:pPr>
                      <a:r>
                        <a:rPr lang="en-US" sz="1400" kern="100">
                          <a:effectLst/>
                        </a:rPr>
                        <a:t>8</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5648" marR="55648" marT="0" marB="0"/>
                </a:tc>
                <a:tc>
                  <a:txBody>
                    <a:bodyPr/>
                    <a:lstStyle/>
                    <a:p>
                      <a:pPr algn="ctr">
                        <a:spcAft>
                          <a:spcPts val="0"/>
                        </a:spcAft>
                      </a:pPr>
                      <a:r>
                        <a:rPr lang="zh-CN" sz="1400" kern="100" dirty="0">
                          <a:effectLst/>
                        </a:rPr>
                        <a:t>报头（保留，后续使用）</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648" marR="55648" marT="0" marB="0"/>
                </a:tc>
                <a:extLst>
                  <a:ext uri="{0D108BD9-81ED-4DB2-BD59-A6C34878D82A}">
                    <a16:rowId xmlns:a16="http://schemas.microsoft.com/office/drawing/2014/main" val="1919501404"/>
                  </a:ext>
                </a:extLst>
              </a:tr>
              <a:tr h="391949">
                <a:tc>
                  <a:txBody>
                    <a:bodyPr/>
                    <a:lstStyle/>
                    <a:p>
                      <a:pPr algn="ctr">
                        <a:spcAft>
                          <a:spcPts val="0"/>
                        </a:spcAft>
                      </a:pPr>
                      <a:r>
                        <a:rPr lang="en-US" sz="1400" kern="100">
                          <a:effectLst/>
                        </a:rPr>
                        <a:t>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5648" marR="55648" marT="0" marB="0"/>
                </a:tc>
                <a:tc>
                  <a:txBody>
                    <a:bodyPr/>
                    <a:lstStyle/>
                    <a:p>
                      <a:pPr algn="ctr">
                        <a:spcAft>
                          <a:spcPts val="0"/>
                        </a:spcAft>
                      </a:pPr>
                      <a:r>
                        <a:rPr lang="zh-CN" sz="1400" kern="100">
                          <a:effectLst/>
                        </a:rPr>
                        <a:t>包头</a:t>
                      </a:r>
                      <a:r>
                        <a:rPr lang="en-US" sz="1400" kern="100">
                          <a:effectLst/>
                        </a:rPr>
                        <a:t>(</a:t>
                      </a:r>
                      <a:r>
                        <a:rPr lang="zh-CN" sz="1400" kern="100">
                          <a:effectLst/>
                        </a:rPr>
                        <a:t>，</a:t>
                      </a:r>
                      <a:r>
                        <a:rPr lang="en-US" sz="1400" kern="100">
                          <a:effectLst/>
                        </a:rPr>
                        <a:t>0xAA</a:t>
                      </a:r>
                      <a:r>
                        <a:rPr lang="zh-CN" sz="1400" kern="100">
                          <a:effectLst/>
                        </a:rPr>
                        <a:t>，</a:t>
                      </a:r>
                      <a:r>
                        <a:rPr lang="en-US" sz="1400" kern="100">
                          <a:effectLst/>
                        </a:rPr>
                        <a:t>0x55)</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5648" marR="55648" marT="0" marB="0"/>
                </a:tc>
                <a:extLst>
                  <a:ext uri="{0D108BD9-81ED-4DB2-BD59-A6C34878D82A}">
                    <a16:rowId xmlns:a16="http://schemas.microsoft.com/office/drawing/2014/main" val="310055706"/>
                  </a:ext>
                </a:extLst>
              </a:tr>
              <a:tr h="337511">
                <a:tc>
                  <a:txBody>
                    <a:bodyPr/>
                    <a:lstStyle/>
                    <a:p>
                      <a:pPr algn="ctr">
                        <a:spcAft>
                          <a:spcPts val="0"/>
                        </a:spcAft>
                      </a:pPr>
                      <a:r>
                        <a:rPr lang="en-US" sz="1400" kern="100">
                          <a:effectLst/>
                        </a:rPr>
                        <a:t>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5648" marR="55648" marT="0" marB="0"/>
                </a:tc>
                <a:tc>
                  <a:txBody>
                    <a:bodyPr/>
                    <a:lstStyle/>
                    <a:p>
                      <a:pPr algn="ctr">
                        <a:spcAft>
                          <a:spcPts val="0"/>
                        </a:spcAft>
                      </a:pPr>
                      <a:r>
                        <a:rPr lang="zh-CN" sz="1400" kern="100">
                          <a:effectLst/>
                        </a:rPr>
                        <a:t>状态字</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5648" marR="55648" marT="0" marB="0"/>
                </a:tc>
                <a:extLst>
                  <a:ext uri="{0D108BD9-81ED-4DB2-BD59-A6C34878D82A}">
                    <a16:rowId xmlns:a16="http://schemas.microsoft.com/office/drawing/2014/main" val="2205063141"/>
                  </a:ext>
                </a:extLst>
              </a:tr>
              <a:tr h="381062">
                <a:tc>
                  <a:txBody>
                    <a:bodyPr/>
                    <a:lstStyle/>
                    <a:p>
                      <a:pPr algn="ctr">
                        <a:spcAft>
                          <a:spcPts val="0"/>
                        </a:spcAft>
                      </a:pPr>
                      <a:r>
                        <a:rPr lang="en-US" sz="1400" kern="100">
                          <a:effectLst/>
                        </a:rPr>
                        <a:t>8</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5648" marR="55648" marT="0" marB="0"/>
                </a:tc>
                <a:tc>
                  <a:txBody>
                    <a:bodyPr/>
                    <a:lstStyle/>
                    <a:p>
                      <a:pPr algn="ctr">
                        <a:spcAft>
                          <a:spcPts val="0"/>
                        </a:spcAft>
                      </a:pPr>
                      <a:r>
                        <a:rPr lang="zh-CN" sz="1400" kern="100" dirty="0">
                          <a:effectLst/>
                        </a:rPr>
                        <a:t>状态包序号（浮点数）</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648" marR="55648" marT="0" marB="0"/>
                </a:tc>
                <a:extLst>
                  <a:ext uri="{0D108BD9-81ED-4DB2-BD59-A6C34878D82A}">
                    <a16:rowId xmlns:a16="http://schemas.microsoft.com/office/drawing/2014/main" val="1001980891"/>
                  </a:ext>
                </a:extLst>
              </a:tr>
              <a:tr h="381062">
                <a:tc>
                  <a:txBody>
                    <a:bodyPr/>
                    <a:lstStyle/>
                    <a:p>
                      <a:pPr algn="ctr">
                        <a:spcAft>
                          <a:spcPts val="0"/>
                        </a:spcAft>
                      </a:pPr>
                      <a:r>
                        <a:rPr lang="en-US" sz="1400" kern="100">
                          <a:effectLst/>
                        </a:rPr>
                        <a:t>8</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5648" marR="55648" marT="0" marB="0"/>
                </a:tc>
                <a:tc>
                  <a:txBody>
                    <a:bodyPr/>
                    <a:lstStyle/>
                    <a:p>
                      <a:pPr algn="ctr">
                        <a:spcAft>
                          <a:spcPts val="0"/>
                        </a:spcAft>
                      </a:pPr>
                      <a:r>
                        <a:rPr lang="zh-CN" sz="1400" kern="100">
                          <a:effectLst/>
                        </a:rPr>
                        <a:t>设备种类</a:t>
                      </a:r>
                      <a:r>
                        <a:rPr lang="en-US" sz="1400" kern="100">
                          <a:effectLst/>
                        </a:rPr>
                        <a:t>(</a:t>
                      </a:r>
                      <a:r>
                        <a:rPr lang="zh-CN" sz="1400" kern="100">
                          <a:effectLst/>
                        </a:rPr>
                        <a:t>浮点数</a:t>
                      </a:r>
                      <a:r>
                        <a:rPr lang="en-US" sz="140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5648" marR="55648" marT="0" marB="0"/>
                </a:tc>
                <a:extLst>
                  <a:ext uri="{0D108BD9-81ED-4DB2-BD59-A6C34878D82A}">
                    <a16:rowId xmlns:a16="http://schemas.microsoft.com/office/drawing/2014/main" val="3305970182"/>
                  </a:ext>
                </a:extLst>
              </a:tr>
              <a:tr h="359287">
                <a:tc>
                  <a:txBody>
                    <a:bodyPr/>
                    <a:lstStyle/>
                    <a:p>
                      <a:pPr algn="ctr">
                        <a:spcAft>
                          <a:spcPts val="0"/>
                        </a:spcAft>
                      </a:pPr>
                      <a:r>
                        <a:rPr lang="en-US" sz="1400" kern="100">
                          <a:effectLst/>
                        </a:rPr>
                        <a:t>8</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5648" marR="55648" marT="0" marB="0"/>
                </a:tc>
                <a:tc>
                  <a:txBody>
                    <a:bodyPr/>
                    <a:lstStyle/>
                    <a:p>
                      <a:pPr algn="ctr">
                        <a:spcAft>
                          <a:spcPts val="0"/>
                        </a:spcAft>
                      </a:pPr>
                      <a:r>
                        <a:rPr lang="zh-CN" sz="1400" kern="100">
                          <a:effectLst/>
                        </a:rPr>
                        <a:t>设备编号</a:t>
                      </a:r>
                      <a:r>
                        <a:rPr lang="en-US" sz="1400" kern="100">
                          <a:effectLst/>
                        </a:rPr>
                        <a:t>(</a:t>
                      </a:r>
                      <a:r>
                        <a:rPr lang="zh-CN" sz="1400" kern="100">
                          <a:effectLst/>
                        </a:rPr>
                        <a:t>浮点数</a:t>
                      </a:r>
                      <a:r>
                        <a:rPr lang="en-US" sz="140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5648" marR="55648" marT="0" marB="0"/>
                </a:tc>
                <a:extLst>
                  <a:ext uri="{0D108BD9-81ED-4DB2-BD59-A6C34878D82A}">
                    <a16:rowId xmlns:a16="http://schemas.microsoft.com/office/drawing/2014/main" val="1433277794"/>
                  </a:ext>
                </a:extLst>
              </a:tr>
              <a:tr h="337511">
                <a:tc>
                  <a:txBody>
                    <a:bodyPr/>
                    <a:lstStyle/>
                    <a:p>
                      <a:pPr algn="ctr">
                        <a:spcAft>
                          <a:spcPts val="0"/>
                        </a:spcAft>
                      </a:pPr>
                      <a:r>
                        <a:rPr lang="en-US" sz="1400" kern="100">
                          <a:effectLst/>
                        </a:rPr>
                        <a:t>8</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5648" marR="55648" marT="0" marB="0"/>
                </a:tc>
                <a:tc>
                  <a:txBody>
                    <a:bodyPr/>
                    <a:lstStyle/>
                    <a:p>
                      <a:pPr algn="ctr">
                        <a:spcAft>
                          <a:spcPts val="0"/>
                        </a:spcAft>
                      </a:pPr>
                      <a:r>
                        <a:rPr lang="zh-CN" sz="1400" kern="100">
                          <a:effectLst/>
                        </a:rPr>
                        <a:t>电压</a:t>
                      </a:r>
                      <a:r>
                        <a:rPr lang="en-US" sz="1400" kern="100">
                          <a:effectLst/>
                        </a:rPr>
                        <a:t> (</a:t>
                      </a:r>
                      <a:r>
                        <a:rPr lang="zh-CN" sz="1400" kern="100">
                          <a:effectLst/>
                        </a:rPr>
                        <a:t>伏，浮点数</a:t>
                      </a:r>
                      <a:r>
                        <a:rPr lang="en-US" sz="140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5648" marR="55648" marT="0" marB="0"/>
                </a:tc>
                <a:extLst>
                  <a:ext uri="{0D108BD9-81ED-4DB2-BD59-A6C34878D82A}">
                    <a16:rowId xmlns:a16="http://schemas.microsoft.com/office/drawing/2014/main" val="427704405"/>
                  </a:ext>
                </a:extLst>
              </a:tr>
              <a:tr h="348400">
                <a:tc>
                  <a:txBody>
                    <a:bodyPr/>
                    <a:lstStyle/>
                    <a:p>
                      <a:pPr algn="ctr">
                        <a:spcAft>
                          <a:spcPts val="0"/>
                        </a:spcAft>
                      </a:pPr>
                      <a:r>
                        <a:rPr lang="en-US" sz="1400" kern="100">
                          <a:effectLst/>
                        </a:rPr>
                        <a:t>8</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5648" marR="55648" marT="0" marB="0"/>
                </a:tc>
                <a:tc>
                  <a:txBody>
                    <a:bodyPr/>
                    <a:lstStyle/>
                    <a:p>
                      <a:pPr algn="ctr">
                        <a:spcAft>
                          <a:spcPts val="0"/>
                        </a:spcAft>
                      </a:pPr>
                      <a:r>
                        <a:rPr lang="zh-CN" sz="1400" kern="100">
                          <a:effectLst/>
                        </a:rPr>
                        <a:t>电流</a:t>
                      </a:r>
                      <a:r>
                        <a:rPr lang="en-US" sz="1400" kern="100">
                          <a:effectLst/>
                        </a:rPr>
                        <a:t> (</a:t>
                      </a:r>
                      <a:r>
                        <a:rPr lang="zh-CN" sz="1400" kern="100">
                          <a:effectLst/>
                        </a:rPr>
                        <a:t>安，浮点数</a:t>
                      </a:r>
                      <a:r>
                        <a:rPr lang="en-US" sz="140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5648" marR="55648" marT="0" marB="0"/>
                </a:tc>
                <a:extLst>
                  <a:ext uri="{0D108BD9-81ED-4DB2-BD59-A6C34878D82A}">
                    <a16:rowId xmlns:a16="http://schemas.microsoft.com/office/drawing/2014/main" val="2558535888"/>
                  </a:ext>
                </a:extLst>
              </a:tr>
              <a:tr h="337511">
                <a:tc>
                  <a:txBody>
                    <a:bodyPr/>
                    <a:lstStyle/>
                    <a:p>
                      <a:pPr algn="ctr">
                        <a:spcAft>
                          <a:spcPts val="0"/>
                        </a:spcAft>
                      </a:pPr>
                      <a:r>
                        <a:rPr lang="en-US" sz="1400" kern="100">
                          <a:effectLst/>
                        </a:rPr>
                        <a:t>8</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5648" marR="55648" marT="0" marB="0"/>
                </a:tc>
                <a:tc>
                  <a:txBody>
                    <a:bodyPr/>
                    <a:lstStyle/>
                    <a:p>
                      <a:pPr algn="ctr">
                        <a:spcAft>
                          <a:spcPts val="0"/>
                        </a:spcAft>
                      </a:pPr>
                      <a:r>
                        <a:rPr lang="zh-CN" sz="1400" kern="100">
                          <a:effectLst/>
                        </a:rPr>
                        <a:t>有功功率</a:t>
                      </a:r>
                      <a:r>
                        <a:rPr lang="en-US" sz="1400" kern="100">
                          <a:effectLst/>
                        </a:rPr>
                        <a:t>(</a:t>
                      </a:r>
                      <a:r>
                        <a:rPr lang="zh-CN" sz="1400" kern="100">
                          <a:effectLst/>
                        </a:rPr>
                        <a:t>千瓦，浮点数</a:t>
                      </a:r>
                      <a:r>
                        <a:rPr lang="en-US" sz="140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5648" marR="55648" marT="0" marB="0"/>
                </a:tc>
                <a:extLst>
                  <a:ext uri="{0D108BD9-81ED-4DB2-BD59-A6C34878D82A}">
                    <a16:rowId xmlns:a16="http://schemas.microsoft.com/office/drawing/2014/main" val="3856364805"/>
                  </a:ext>
                </a:extLst>
              </a:tr>
              <a:tr h="326624">
                <a:tc>
                  <a:txBody>
                    <a:bodyPr/>
                    <a:lstStyle/>
                    <a:p>
                      <a:pPr algn="ctr">
                        <a:spcAft>
                          <a:spcPts val="0"/>
                        </a:spcAft>
                      </a:pPr>
                      <a:r>
                        <a:rPr lang="en-US" sz="1400" kern="100">
                          <a:effectLst/>
                        </a:rPr>
                        <a:t>8</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5648" marR="55648" marT="0" marB="0"/>
                </a:tc>
                <a:tc>
                  <a:txBody>
                    <a:bodyPr/>
                    <a:lstStyle/>
                    <a:p>
                      <a:pPr algn="ctr">
                        <a:spcAft>
                          <a:spcPts val="0"/>
                        </a:spcAft>
                      </a:pPr>
                      <a:r>
                        <a:rPr lang="zh-CN" sz="1400" kern="100" dirty="0">
                          <a:effectLst/>
                        </a:rPr>
                        <a:t>无功功率</a:t>
                      </a:r>
                      <a:r>
                        <a:rPr lang="en-US" sz="1400" kern="100" dirty="0">
                          <a:effectLst/>
                        </a:rPr>
                        <a:t>(</a:t>
                      </a:r>
                      <a:r>
                        <a:rPr lang="zh-CN" sz="1400" kern="100" dirty="0">
                          <a:effectLst/>
                        </a:rPr>
                        <a:t>千瓦，浮点数</a:t>
                      </a:r>
                      <a:r>
                        <a:rPr lang="en-US" sz="1400" kern="100" dirty="0">
                          <a:effectLst/>
                        </a:rPr>
                        <a:t>) </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648" marR="55648" marT="0" marB="0"/>
                </a:tc>
                <a:extLst>
                  <a:ext uri="{0D108BD9-81ED-4DB2-BD59-A6C34878D82A}">
                    <a16:rowId xmlns:a16="http://schemas.microsoft.com/office/drawing/2014/main" val="2638376672"/>
                  </a:ext>
                </a:extLst>
              </a:tr>
              <a:tr h="381062">
                <a:tc>
                  <a:txBody>
                    <a:bodyPr/>
                    <a:lstStyle/>
                    <a:p>
                      <a:pPr algn="ctr">
                        <a:spcAft>
                          <a:spcPts val="0"/>
                        </a:spcAft>
                      </a:pPr>
                      <a:r>
                        <a:rPr lang="en-US" sz="1400" kern="100">
                          <a:effectLst/>
                        </a:rPr>
                        <a:t>8</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5648" marR="55648" marT="0" marB="0"/>
                </a:tc>
                <a:tc>
                  <a:txBody>
                    <a:bodyPr/>
                    <a:lstStyle/>
                    <a:p>
                      <a:pPr algn="ctr">
                        <a:spcAft>
                          <a:spcPts val="0"/>
                        </a:spcAft>
                      </a:pPr>
                      <a:r>
                        <a:rPr lang="zh-CN" sz="1400" kern="100">
                          <a:effectLst/>
                        </a:rPr>
                        <a:t>相角（浮点数）</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5648" marR="55648" marT="0" marB="0"/>
                </a:tc>
                <a:extLst>
                  <a:ext uri="{0D108BD9-81ED-4DB2-BD59-A6C34878D82A}">
                    <a16:rowId xmlns:a16="http://schemas.microsoft.com/office/drawing/2014/main" val="4010654776"/>
                  </a:ext>
                </a:extLst>
              </a:tr>
              <a:tr h="370173">
                <a:tc>
                  <a:txBody>
                    <a:bodyPr/>
                    <a:lstStyle/>
                    <a:p>
                      <a:pPr algn="ctr">
                        <a:spcAft>
                          <a:spcPts val="0"/>
                        </a:spcAft>
                      </a:pPr>
                      <a:r>
                        <a:rPr lang="en-US" sz="1400" kern="100">
                          <a:effectLst/>
                        </a:rPr>
                        <a:t>8</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5648" marR="55648" marT="0" marB="0"/>
                </a:tc>
                <a:tc>
                  <a:txBody>
                    <a:bodyPr/>
                    <a:lstStyle/>
                    <a:p>
                      <a:pPr algn="ctr">
                        <a:spcAft>
                          <a:spcPts val="0"/>
                        </a:spcAft>
                      </a:pPr>
                      <a:r>
                        <a:rPr lang="zh-CN" sz="1400" kern="100">
                          <a:effectLst/>
                        </a:rPr>
                        <a:t>相别（浮点数）</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5648" marR="55648" marT="0" marB="0"/>
                </a:tc>
                <a:extLst>
                  <a:ext uri="{0D108BD9-81ED-4DB2-BD59-A6C34878D82A}">
                    <a16:rowId xmlns:a16="http://schemas.microsoft.com/office/drawing/2014/main" val="866703489"/>
                  </a:ext>
                </a:extLst>
              </a:tr>
              <a:tr h="315737">
                <a:tc>
                  <a:txBody>
                    <a:bodyPr/>
                    <a:lstStyle/>
                    <a:p>
                      <a:pPr algn="ctr">
                        <a:spcAft>
                          <a:spcPts val="0"/>
                        </a:spcAft>
                      </a:pPr>
                      <a:r>
                        <a:rPr lang="en-US" sz="1400" kern="100">
                          <a:effectLst/>
                        </a:rPr>
                        <a:t>8</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5648" marR="55648" marT="0" marB="0"/>
                </a:tc>
                <a:tc>
                  <a:txBody>
                    <a:bodyPr/>
                    <a:lstStyle/>
                    <a:p>
                      <a:pPr algn="ctr">
                        <a:spcAft>
                          <a:spcPts val="0"/>
                        </a:spcAft>
                      </a:pPr>
                      <a:r>
                        <a:rPr lang="zh-CN" sz="1400" kern="100">
                          <a:effectLst/>
                        </a:rPr>
                        <a:t>工作状态（浮点数）</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5648" marR="55648" marT="0" marB="0"/>
                </a:tc>
                <a:extLst>
                  <a:ext uri="{0D108BD9-81ED-4DB2-BD59-A6C34878D82A}">
                    <a16:rowId xmlns:a16="http://schemas.microsoft.com/office/drawing/2014/main" val="745642539"/>
                  </a:ext>
                </a:extLst>
              </a:tr>
              <a:tr h="334818">
                <a:tc>
                  <a:txBody>
                    <a:bodyPr/>
                    <a:lstStyle/>
                    <a:p>
                      <a:pPr algn="ctr">
                        <a:spcAft>
                          <a:spcPts val="0"/>
                        </a:spcAft>
                      </a:pPr>
                      <a:r>
                        <a:rPr lang="en-US" sz="1400" kern="100">
                          <a:effectLst/>
                        </a:rPr>
                        <a:t>8</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5648" marR="55648" marT="0" marB="0"/>
                </a:tc>
                <a:tc>
                  <a:txBody>
                    <a:bodyPr/>
                    <a:lstStyle/>
                    <a:p>
                      <a:pPr algn="ctr">
                        <a:spcAft>
                          <a:spcPts val="0"/>
                        </a:spcAft>
                      </a:pPr>
                      <a:r>
                        <a:rPr lang="zh-CN" sz="1400" kern="100" dirty="0">
                          <a:effectLst/>
                        </a:rPr>
                        <a:t>闭合状态（浮点数）</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648" marR="55648" marT="0" marB="0"/>
                </a:tc>
                <a:extLst>
                  <a:ext uri="{0D108BD9-81ED-4DB2-BD59-A6C34878D82A}">
                    <a16:rowId xmlns:a16="http://schemas.microsoft.com/office/drawing/2014/main" val="3766423189"/>
                  </a:ext>
                </a:extLst>
              </a:tr>
            </a:tbl>
          </a:graphicData>
        </a:graphic>
      </p:graphicFrame>
      <p:sp>
        <p:nvSpPr>
          <p:cNvPr id="8" name="TextBox 76"/>
          <p:cNvSpPr txBox="1"/>
          <p:nvPr/>
        </p:nvSpPr>
        <p:spPr>
          <a:xfrm>
            <a:off x="1103985" y="702587"/>
            <a:ext cx="4074192" cy="345094"/>
          </a:xfrm>
          <a:prstGeom prst="rect">
            <a:avLst/>
          </a:prstGeom>
          <a:noFill/>
        </p:spPr>
        <p:txBody>
          <a:bodyPr wrap="none" rtlCol="0">
            <a:spAutoFit/>
          </a:bodyPr>
          <a:lstStyle/>
          <a:p>
            <a:pPr>
              <a:lnSpc>
                <a:spcPct val="130000"/>
              </a:lnSpc>
            </a:pPr>
            <a:r>
              <a:rPr lang="en-US" altLang="zh-CN" sz="1400" dirty="0">
                <a:solidFill>
                  <a:srgbClr val="002B41"/>
                </a:solidFill>
                <a:latin typeface="微软雅黑" panose="020B0503020204020204" pitchFamily="34" charset="-122"/>
                <a:ea typeface="微软雅黑" panose="020B0503020204020204" pitchFamily="34" charset="-122"/>
              </a:rPr>
              <a:t>RTLAB</a:t>
            </a:r>
            <a:r>
              <a:rPr lang="zh-CN" altLang="en-US" sz="1400" dirty="0">
                <a:solidFill>
                  <a:srgbClr val="002B41"/>
                </a:solidFill>
                <a:latin typeface="微软雅黑" panose="020B0503020204020204" pitchFamily="34" charset="-122"/>
                <a:ea typeface="微软雅黑" panose="020B0503020204020204" pitchFamily="34" charset="-122"/>
              </a:rPr>
              <a:t>发送状态数据包格式（发送周期</a:t>
            </a:r>
            <a:r>
              <a:rPr lang="en-US" altLang="zh-CN" sz="1400" dirty="0">
                <a:solidFill>
                  <a:srgbClr val="002B41"/>
                </a:solidFill>
                <a:latin typeface="微软雅黑" panose="020B0503020204020204" pitchFamily="34" charset="-122"/>
                <a:ea typeface="微软雅黑" panose="020B0503020204020204" pitchFamily="34" charset="-122"/>
              </a:rPr>
              <a:t>1-10ms</a:t>
            </a:r>
            <a:r>
              <a:rPr lang="zh-CN" altLang="en-US" sz="1400" dirty="0">
                <a:solidFill>
                  <a:srgbClr val="002B41"/>
                </a:solidFill>
                <a:latin typeface="微软雅黑" panose="020B0503020204020204" pitchFamily="34" charset="-122"/>
                <a:ea typeface="微软雅黑" panose="020B0503020204020204" pitchFamily="34" charset="-122"/>
              </a:rPr>
              <a:t>）</a:t>
            </a:r>
            <a:endParaRPr lang="en-US" altLang="zh-CN" sz="1400" dirty="0">
              <a:solidFill>
                <a:srgbClr val="002B41"/>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041507283"/>
              </p:ext>
            </p:extLst>
          </p:nvPr>
        </p:nvGraphicFramePr>
        <p:xfrm>
          <a:off x="6832599" y="1174682"/>
          <a:ext cx="4127501" cy="1781175"/>
        </p:xfrm>
        <a:graphic>
          <a:graphicData uri="http://schemas.openxmlformats.org/drawingml/2006/table">
            <a:tbl>
              <a:tblPr firstRow="1" firstCol="1" lastRow="1" lastCol="1" bandRow="1" bandCol="1">
                <a:tableStyleId>{5C22544A-7EE6-4342-B048-85BDC9FD1C3A}</a:tableStyleId>
              </a:tblPr>
              <a:tblGrid>
                <a:gridCol w="1145310">
                  <a:extLst>
                    <a:ext uri="{9D8B030D-6E8A-4147-A177-3AD203B41FA5}">
                      <a16:colId xmlns:a16="http://schemas.microsoft.com/office/drawing/2014/main" val="2731788813"/>
                    </a:ext>
                  </a:extLst>
                </a:gridCol>
                <a:gridCol w="2982191">
                  <a:extLst>
                    <a:ext uri="{9D8B030D-6E8A-4147-A177-3AD203B41FA5}">
                      <a16:colId xmlns:a16="http://schemas.microsoft.com/office/drawing/2014/main" val="1620365199"/>
                    </a:ext>
                  </a:extLst>
                </a:gridCol>
              </a:tblGrid>
              <a:tr h="356235">
                <a:tc>
                  <a:txBody>
                    <a:bodyPr/>
                    <a:lstStyle/>
                    <a:p>
                      <a:pPr algn="ctr">
                        <a:spcAft>
                          <a:spcPts val="0"/>
                        </a:spcAft>
                      </a:pPr>
                      <a:r>
                        <a:rPr lang="zh-CN" sz="1400" kern="100">
                          <a:effectLst/>
                        </a:rPr>
                        <a:t>单位（</a:t>
                      </a:r>
                      <a:r>
                        <a:rPr lang="en-US" sz="1400" kern="100">
                          <a:effectLst/>
                        </a:rPr>
                        <a:t>bytes</a:t>
                      </a:r>
                      <a:r>
                        <a:rPr lang="zh-CN" sz="1400" kern="100">
                          <a:effectLst/>
                        </a:rPr>
                        <a:t>）</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dirty="0">
                          <a:effectLst/>
                        </a:rPr>
                        <a:t>说明</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94885931"/>
                  </a:ext>
                </a:extLst>
              </a:tr>
              <a:tr h="356235">
                <a:tc>
                  <a:txBody>
                    <a:bodyPr/>
                    <a:lstStyle/>
                    <a:p>
                      <a:pPr algn="ctr">
                        <a:spcAft>
                          <a:spcPts val="0"/>
                        </a:spcAft>
                      </a:pPr>
                      <a:r>
                        <a:rPr lang="en-US" sz="1400" kern="100">
                          <a:effectLst/>
                        </a:rPr>
                        <a:t>8</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报头（保留，后续使用）</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53237797"/>
                  </a:ext>
                </a:extLst>
              </a:tr>
              <a:tr h="356235">
                <a:tc>
                  <a:txBody>
                    <a:bodyPr/>
                    <a:lstStyle/>
                    <a:p>
                      <a:pPr algn="ctr">
                        <a:spcAft>
                          <a:spcPts val="0"/>
                        </a:spcAft>
                      </a:pPr>
                      <a:r>
                        <a:rPr lang="en-US" sz="1400" kern="100">
                          <a:effectLst/>
                        </a:rPr>
                        <a:t>2</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包头</a:t>
                      </a:r>
                      <a:r>
                        <a:rPr lang="en-US" sz="1400" kern="100">
                          <a:effectLst/>
                        </a:rPr>
                        <a:t>(0xAA</a:t>
                      </a:r>
                      <a:r>
                        <a:rPr lang="zh-CN" sz="1400" kern="100">
                          <a:effectLst/>
                        </a:rPr>
                        <a:t>，</a:t>
                      </a:r>
                      <a:r>
                        <a:rPr lang="en-US" sz="1400" kern="100">
                          <a:effectLst/>
                        </a:rPr>
                        <a:t>0x55)</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91367092"/>
                  </a:ext>
                </a:extLst>
              </a:tr>
              <a:tr h="356235">
                <a:tc>
                  <a:txBody>
                    <a:bodyPr/>
                    <a:lstStyle/>
                    <a:p>
                      <a:pPr algn="ctr">
                        <a:spcAft>
                          <a:spcPts val="0"/>
                        </a:spcAft>
                      </a:pPr>
                      <a:r>
                        <a:rPr lang="en-US" sz="1400" kern="100">
                          <a:effectLst/>
                        </a:rPr>
                        <a:t>2</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状态字</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80916278"/>
                  </a:ext>
                </a:extLst>
              </a:tr>
              <a:tr h="356235">
                <a:tc>
                  <a:txBody>
                    <a:bodyPr/>
                    <a:lstStyle/>
                    <a:p>
                      <a:pPr algn="ctr">
                        <a:spcAft>
                          <a:spcPts val="0"/>
                        </a:spcAft>
                      </a:pPr>
                      <a:r>
                        <a:rPr lang="en-US" sz="1400" kern="100">
                          <a:effectLst/>
                        </a:rPr>
                        <a:t>8</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dirty="0">
                          <a:effectLst/>
                        </a:rPr>
                        <a:t>状态包序号（浮点数）</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92433524"/>
                  </a:ext>
                </a:extLst>
              </a:tr>
            </a:tbl>
          </a:graphicData>
        </a:graphic>
      </p:graphicFrame>
      <p:sp>
        <p:nvSpPr>
          <p:cNvPr id="11" name="TextBox 76"/>
          <p:cNvSpPr txBox="1"/>
          <p:nvPr/>
        </p:nvSpPr>
        <p:spPr>
          <a:xfrm>
            <a:off x="7451562" y="702587"/>
            <a:ext cx="2889574" cy="345094"/>
          </a:xfrm>
          <a:prstGeom prst="rect">
            <a:avLst/>
          </a:prstGeom>
          <a:noFill/>
        </p:spPr>
        <p:txBody>
          <a:bodyPr wrap="none" rtlCol="0">
            <a:spAutoFit/>
          </a:bodyPr>
          <a:lstStyle/>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向</a:t>
            </a:r>
            <a:r>
              <a:rPr lang="en-US" altLang="zh-CN" sz="1400" dirty="0">
                <a:solidFill>
                  <a:srgbClr val="002B41"/>
                </a:solidFill>
                <a:latin typeface="微软雅黑" panose="020B0503020204020204" pitchFamily="34" charset="-122"/>
                <a:ea typeface="微软雅黑" panose="020B0503020204020204" pitchFamily="34" charset="-122"/>
              </a:rPr>
              <a:t>RTLAB</a:t>
            </a:r>
            <a:r>
              <a:rPr lang="zh-CN" altLang="en-US" sz="1400" dirty="0">
                <a:solidFill>
                  <a:srgbClr val="002B41"/>
                </a:solidFill>
                <a:latin typeface="微软雅黑" panose="020B0503020204020204" pitchFamily="34" charset="-122"/>
                <a:ea typeface="微软雅黑" panose="020B0503020204020204" pitchFamily="34" charset="-122"/>
              </a:rPr>
              <a:t>回复收到状态数据包格式</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85551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smtClean="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9" name="椭圆 1"/>
          <p:cNvSpPr>
            <a:spLocks noChangeArrowheads="1"/>
          </p:cNvSpPr>
          <p:nvPr/>
        </p:nvSpPr>
        <p:spPr bwMode="auto">
          <a:xfrm>
            <a:off x="6113777" y="1087494"/>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0" name="TextBox 32"/>
          <p:cNvSpPr txBox="1">
            <a:spLocks noChangeArrowheads="1"/>
          </p:cNvSpPr>
          <p:nvPr/>
        </p:nvSpPr>
        <p:spPr bwMode="auto">
          <a:xfrm>
            <a:off x="6176970" y="1165669"/>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12" name="TextBox 76"/>
          <p:cNvSpPr txBox="1"/>
          <p:nvPr/>
        </p:nvSpPr>
        <p:spPr>
          <a:xfrm>
            <a:off x="7021843" y="1165669"/>
            <a:ext cx="3127994" cy="584775"/>
          </a:xfrm>
          <a:prstGeom prst="rect">
            <a:avLst/>
          </a:prstGeom>
          <a:solidFill>
            <a:srgbClr val="F1F1F1"/>
          </a:solidFill>
        </p:spPr>
        <p:txBody>
          <a:bodyPr wrap="square" rtlCol="0">
            <a:spAutoFit/>
          </a:bodyPr>
          <a:lstStyle/>
          <a:p>
            <a:r>
              <a:rPr lang="zh-CN" altLang="en-US" sz="3200" dirty="0" smtClean="0">
                <a:solidFill>
                  <a:srgbClr val="002B41"/>
                </a:solidFill>
                <a:latin typeface="微软雅黑" panose="020B0503020204020204" pitchFamily="34" charset="-122"/>
                <a:ea typeface="微软雅黑" panose="020B0503020204020204" pitchFamily="34" charset="-122"/>
              </a:rPr>
              <a:t>项目介绍</a:t>
            </a:r>
            <a:endParaRPr lang="zh-CN" altLang="en-US" sz="3200" dirty="0">
              <a:solidFill>
                <a:srgbClr val="002B41"/>
              </a:solidFill>
              <a:latin typeface="微软雅黑" panose="020B0503020204020204" pitchFamily="34" charset="-122"/>
              <a:ea typeface="微软雅黑" panose="020B0503020204020204" pitchFamily="34" charset="-122"/>
            </a:endParaRPr>
          </a:p>
        </p:txBody>
      </p:sp>
      <p:sp>
        <p:nvSpPr>
          <p:cNvPr id="25" name="椭圆 1"/>
          <p:cNvSpPr>
            <a:spLocks noChangeArrowheads="1"/>
          </p:cNvSpPr>
          <p:nvPr/>
        </p:nvSpPr>
        <p:spPr bwMode="auto">
          <a:xfrm>
            <a:off x="6113777" y="2197894"/>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6" name="TextBox 32"/>
          <p:cNvSpPr txBox="1">
            <a:spLocks noChangeArrowheads="1"/>
          </p:cNvSpPr>
          <p:nvPr/>
        </p:nvSpPr>
        <p:spPr bwMode="auto">
          <a:xfrm>
            <a:off x="6176970" y="2276069"/>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27" name="TextBox 76"/>
          <p:cNvSpPr txBox="1"/>
          <p:nvPr/>
        </p:nvSpPr>
        <p:spPr>
          <a:xfrm>
            <a:off x="7021843" y="2276069"/>
            <a:ext cx="3127994" cy="584775"/>
          </a:xfrm>
          <a:prstGeom prst="rect">
            <a:avLst/>
          </a:prstGeom>
          <a:solidFill>
            <a:srgbClr val="F1F1F1"/>
          </a:solidFill>
        </p:spPr>
        <p:txBody>
          <a:bodyPr wrap="square" rtlCol="0">
            <a:spAutoFit/>
          </a:bodyPr>
          <a:lstStyle/>
          <a:p>
            <a:r>
              <a:rPr lang="zh-CN" altLang="en-US" sz="3200" dirty="0" smtClean="0">
                <a:solidFill>
                  <a:srgbClr val="002B41"/>
                </a:solidFill>
                <a:latin typeface="微软雅黑" panose="020B0503020204020204" pitchFamily="34" charset="-122"/>
                <a:ea typeface="微软雅黑" panose="020B0503020204020204" pitchFamily="34" charset="-122"/>
              </a:rPr>
              <a:t>系统设计</a:t>
            </a:r>
            <a:endParaRPr lang="zh-CN" altLang="en-US" sz="3200" dirty="0">
              <a:solidFill>
                <a:srgbClr val="002B41"/>
              </a:solidFill>
              <a:latin typeface="微软雅黑" panose="020B0503020204020204" pitchFamily="34" charset="-122"/>
              <a:ea typeface="微软雅黑" panose="020B0503020204020204" pitchFamily="34" charset="-122"/>
            </a:endParaRPr>
          </a:p>
        </p:txBody>
      </p:sp>
      <p:sp>
        <p:nvSpPr>
          <p:cNvPr id="37" name="椭圆 1"/>
          <p:cNvSpPr>
            <a:spLocks noChangeArrowheads="1"/>
          </p:cNvSpPr>
          <p:nvPr/>
        </p:nvSpPr>
        <p:spPr bwMode="auto">
          <a:xfrm>
            <a:off x="6113777" y="3308294"/>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38" name="TextBox 32"/>
          <p:cNvSpPr txBox="1">
            <a:spLocks noChangeArrowheads="1"/>
          </p:cNvSpPr>
          <p:nvPr/>
        </p:nvSpPr>
        <p:spPr bwMode="auto">
          <a:xfrm>
            <a:off x="6176970" y="3386469"/>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39" name="TextBox 76"/>
          <p:cNvSpPr txBox="1"/>
          <p:nvPr/>
        </p:nvSpPr>
        <p:spPr>
          <a:xfrm>
            <a:off x="7021843" y="3386469"/>
            <a:ext cx="4150462" cy="584775"/>
          </a:xfrm>
          <a:prstGeom prst="rect">
            <a:avLst/>
          </a:prstGeom>
          <a:solidFill>
            <a:srgbClr val="F1F1F1"/>
          </a:solidFill>
        </p:spPr>
        <p:txBody>
          <a:bodyPr wrap="square" rtlCol="0">
            <a:spAutoFit/>
          </a:bodyPr>
          <a:lstStyle/>
          <a:p>
            <a:r>
              <a:rPr lang="zh-CN" altLang="en-US" sz="3200" dirty="0">
                <a:solidFill>
                  <a:srgbClr val="002B41"/>
                </a:solidFill>
                <a:latin typeface="微软雅黑" panose="020B0503020204020204" pitchFamily="34" charset="-122"/>
                <a:ea typeface="微软雅黑" panose="020B0503020204020204" pitchFamily="34" charset="-122"/>
              </a:rPr>
              <a:t>通信</a:t>
            </a:r>
            <a:r>
              <a:rPr lang="zh-CN" altLang="en-US" sz="3200" dirty="0" smtClean="0">
                <a:solidFill>
                  <a:srgbClr val="002B41"/>
                </a:solidFill>
                <a:latin typeface="微软雅黑" panose="020B0503020204020204" pitchFamily="34" charset="-122"/>
                <a:ea typeface="微软雅黑" panose="020B0503020204020204" pitchFamily="34" charset="-122"/>
              </a:rPr>
              <a:t>方案与协议设计</a:t>
            </a:r>
            <a:endParaRPr lang="zh-CN" altLang="en-US" sz="3200" dirty="0">
              <a:solidFill>
                <a:srgbClr val="002B41"/>
              </a:solidFill>
              <a:latin typeface="微软雅黑" panose="020B0503020204020204" pitchFamily="34" charset="-122"/>
              <a:ea typeface="微软雅黑" panose="020B0503020204020204" pitchFamily="34" charset="-122"/>
            </a:endParaRPr>
          </a:p>
        </p:txBody>
      </p:sp>
      <p:sp>
        <p:nvSpPr>
          <p:cNvPr id="40" name="椭圆 1"/>
          <p:cNvSpPr>
            <a:spLocks noChangeArrowheads="1"/>
          </p:cNvSpPr>
          <p:nvPr/>
        </p:nvSpPr>
        <p:spPr bwMode="auto">
          <a:xfrm>
            <a:off x="6113777" y="4418694"/>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41" name="TextBox 32"/>
          <p:cNvSpPr txBox="1">
            <a:spLocks noChangeArrowheads="1"/>
          </p:cNvSpPr>
          <p:nvPr/>
        </p:nvSpPr>
        <p:spPr bwMode="auto">
          <a:xfrm>
            <a:off x="6176970" y="4496869"/>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42" name="TextBox 76"/>
          <p:cNvSpPr txBox="1"/>
          <p:nvPr/>
        </p:nvSpPr>
        <p:spPr>
          <a:xfrm>
            <a:off x="7021843" y="4496869"/>
            <a:ext cx="3127994" cy="584775"/>
          </a:xfrm>
          <a:prstGeom prst="rect">
            <a:avLst/>
          </a:prstGeom>
          <a:solidFill>
            <a:srgbClr val="F1F1F1"/>
          </a:solidFill>
        </p:spPr>
        <p:txBody>
          <a:bodyPr wrap="square" rtlCol="0">
            <a:spAutoFit/>
          </a:bodyPr>
          <a:lstStyle/>
          <a:p>
            <a:r>
              <a:rPr lang="zh-CN" altLang="en-US" sz="3200" dirty="0" smtClean="0">
                <a:solidFill>
                  <a:srgbClr val="002B41"/>
                </a:solidFill>
                <a:latin typeface="微软雅黑" panose="020B0503020204020204" pitchFamily="34" charset="-122"/>
                <a:ea typeface="微软雅黑" panose="020B0503020204020204" pitchFamily="34" charset="-122"/>
              </a:rPr>
              <a:t>动态防护策略</a:t>
            </a:r>
            <a:endParaRPr lang="zh-CN" altLang="en-US" sz="3200" dirty="0">
              <a:solidFill>
                <a:srgbClr val="002B41"/>
              </a:solidFill>
              <a:latin typeface="微软雅黑" panose="020B0503020204020204" pitchFamily="34" charset="-122"/>
              <a:ea typeface="微软雅黑" panose="020B0503020204020204" pitchFamily="34" charset="-122"/>
            </a:endParaRPr>
          </a:p>
        </p:txBody>
      </p:sp>
      <p:sp>
        <p:nvSpPr>
          <p:cNvPr id="46" name="椭圆 1"/>
          <p:cNvSpPr>
            <a:spLocks noChangeArrowheads="1"/>
          </p:cNvSpPr>
          <p:nvPr/>
        </p:nvSpPr>
        <p:spPr bwMode="auto">
          <a:xfrm>
            <a:off x="6113777" y="5529094"/>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47" name="TextBox 32"/>
          <p:cNvSpPr txBox="1">
            <a:spLocks noChangeArrowheads="1"/>
          </p:cNvSpPr>
          <p:nvPr/>
        </p:nvSpPr>
        <p:spPr bwMode="auto">
          <a:xfrm>
            <a:off x="6176970" y="5607269"/>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05</a:t>
            </a:r>
            <a:endParaRPr lang="zh-CN" altLang="en-US" sz="3200" dirty="0">
              <a:solidFill>
                <a:schemeClr val="bg1"/>
              </a:solidFill>
              <a:ea typeface="微软雅黑" panose="020B0503020204020204" pitchFamily="34" charset="-122"/>
            </a:endParaRPr>
          </a:p>
        </p:txBody>
      </p:sp>
      <p:sp>
        <p:nvSpPr>
          <p:cNvPr id="48" name="TextBox 76"/>
          <p:cNvSpPr txBox="1"/>
          <p:nvPr/>
        </p:nvSpPr>
        <p:spPr>
          <a:xfrm>
            <a:off x="7021843" y="5607269"/>
            <a:ext cx="3127994" cy="584775"/>
          </a:xfrm>
          <a:prstGeom prst="rect">
            <a:avLst/>
          </a:prstGeom>
          <a:solidFill>
            <a:srgbClr val="F1F1F1"/>
          </a:solidFill>
        </p:spPr>
        <p:txBody>
          <a:bodyPr wrap="square" rtlCol="0">
            <a:spAutoFit/>
          </a:bodyPr>
          <a:lstStyle/>
          <a:p>
            <a:r>
              <a:rPr lang="zh-CN" altLang="en-US" sz="3200" dirty="0" smtClean="0">
                <a:solidFill>
                  <a:srgbClr val="002B41"/>
                </a:solidFill>
                <a:latin typeface="微软雅黑" panose="020B0503020204020204" pitchFamily="34" charset="-122"/>
                <a:ea typeface="微软雅黑" panose="020B0503020204020204" pitchFamily="34" charset="-122"/>
              </a:rPr>
              <a:t>系统实现</a:t>
            </a:r>
            <a:endParaRPr lang="zh-CN" altLang="en-US" sz="32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1980029" cy="492443"/>
          </a:xfrm>
          <a:prstGeom prst="rect">
            <a:avLst/>
          </a:prstGeom>
          <a:noFill/>
        </p:spPr>
        <p:txBody>
          <a:bodyPr wrap="none" rtlCol="0">
            <a:spAutoFit/>
          </a:bodyPr>
          <a:lstStyle/>
          <a:p>
            <a:pPr>
              <a:lnSpc>
                <a:spcPct val="130000"/>
              </a:lnSpc>
            </a:pPr>
            <a:r>
              <a:rPr lang="zh-CN" altLang="en-US" sz="2000" dirty="0" smtClean="0">
                <a:solidFill>
                  <a:srgbClr val="002B41"/>
                </a:solidFill>
                <a:latin typeface="微软雅黑" panose="020B0503020204020204" pitchFamily="34" charset="-122"/>
                <a:ea typeface="微软雅黑" panose="020B0503020204020204" pitchFamily="34" charset="-122"/>
              </a:rPr>
              <a:t>事件</a:t>
            </a:r>
            <a:r>
              <a:rPr lang="zh-CN" altLang="en-US" sz="2000" dirty="0">
                <a:solidFill>
                  <a:srgbClr val="002B41"/>
                </a:solidFill>
                <a:latin typeface="微软雅黑" panose="020B0503020204020204" pitchFamily="34" charset="-122"/>
                <a:ea typeface="微软雅黑" panose="020B0503020204020204" pitchFamily="34" charset="-122"/>
              </a:rPr>
              <a:t>数据包通信</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8" name="TextBox 76"/>
          <p:cNvSpPr txBox="1"/>
          <p:nvPr/>
        </p:nvSpPr>
        <p:spPr>
          <a:xfrm>
            <a:off x="1700885" y="1693187"/>
            <a:ext cx="2350965" cy="345094"/>
          </a:xfrm>
          <a:prstGeom prst="rect">
            <a:avLst/>
          </a:prstGeom>
          <a:noFill/>
        </p:spPr>
        <p:txBody>
          <a:bodyPr wrap="none" rtlCol="0">
            <a:spAutoFit/>
          </a:bodyPr>
          <a:lstStyle/>
          <a:p>
            <a:pPr>
              <a:lnSpc>
                <a:spcPct val="130000"/>
              </a:lnSpc>
            </a:pPr>
            <a:r>
              <a:rPr lang="en-US" altLang="zh-CN" sz="1400" dirty="0">
                <a:solidFill>
                  <a:srgbClr val="002B41"/>
                </a:solidFill>
                <a:latin typeface="微软雅黑" panose="020B0503020204020204" pitchFamily="34" charset="-122"/>
                <a:ea typeface="微软雅黑" panose="020B0503020204020204" pitchFamily="34" charset="-122"/>
              </a:rPr>
              <a:t>RTLAB</a:t>
            </a:r>
            <a:r>
              <a:rPr lang="zh-CN" altLang="en-US" sz="1400" dirty="0">
                <a:solidFill>
                  <a:srgbClr val="002B41"/>
                </a:solidFill>
                <a:latin typeface="微软雅黑" panose="020B0503020204020204" pitchFamily="34" charset="-122"/>
                <a:ea typeface="微软雅黑" panose="020B0503020204020204" pitchFamily="34" charset="-122"/>
              </a:rPr>
              <a:t>发送事件数据包格式</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11" name="TextBox 76"/>
          <p:cNvSpPr txBox="1"/>
          <p:nvPr/>
        </p:nvSpPr>
        <p:spPr>
          <a:xfrm>
            <a:off x="7578562" y="1693187"/>
            <a:ext cx="2530501" cy="345094"/>
          </a:xfrm>
          <a:prstGeom prst="rect">
            <a:avLst/>
          </a:prstGeom>
          <a:noFill/>
        </p:spPr>
        <p:txBody>
          <a:bodyPr wrap="none" rtlCol="0">
            <a:spAutoFit/>
          </a:bodyPr>
          <a:lstStyle/>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向</a:t>
            </a:r>
            <a:r>
              <a:rPr lang="en-US" altLang="zh-CN" sz="1400" dirty="0">
                <a:solidFill>
                  <a:srgbClr val="002B41"/>
                </a:solidFill>
                <a:latin typeface="微软雅黑" panose="020B0503020204020204" pitchFamily="34" charset="-122"/>
                <a:ea typeface="微软雅黑" panose="020B0503020204020204" pitchFamily="34" charset="-122"/>
              </a:rPr>
              <a:t>RTLAB</a:t>
            </a:r>
            <a:r>
              <a:rPr lang="zh-CN" altLang="en-US" sz="1400" dirty="0">
                <a:solidFill>
                  <a:srgbClr val="002B41"/>
                </a:solidFill>
                <a:latin typeface="微软雅黑" panose="020B0503020204020204" pitchFamily="34" charset="-122"/>
                <a:ea typeface="微软雅黑" panose="020B0503020204020204" pitchFamily="34" charset="-122"/>
              </a:rPr>
              <a:t>回复事件数据包格式</a:t>
            </a:r>
            <a:endParaRPr lang="en-US" altLang="zh-CN" sz="1400" dirty="0">
              <a:solidFill>
                <a:srgbClr val="002B41"/>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3997369708"/>
              </p:ext>
            </p:extLst>
          </p:nvPr>
        </p:nvGraphicFramePr>
        <p:xfrm>
          <a:off x="875669" y="2074810"/>
          <a:ext cx="4289689" cy="3225165"/>
        </p:xfrm>
        <a:graphic>
          <a:graphicData uri="http://schemas.openxmlformats.org/drawingml/2006/table">
            <a:tbl>
              <a:tblPr firstRow="1" firstCol="1" lastRow="1" lastCol="1" bandRow="1" bandCol="1">
                <a:tableStyleId>{5C22544A-7EE6-4342-B048-85BDC9FD1C3A}</a:tableStyleId>
              </a:tblPr>
              <a:tblGrid>
                <a:gridCol w="1190889">
                  <a:extLst>
                    <a:ext uri="{9D8B030D-6E8A-4147-A177-3AD203B41FA5}">
                      <a16:colId xmlns:a16="http://schemas.microsoft.com/office/drawing/2014/main" val="107382970"/>
                    </a:ext>
                  </a:extLst>
                </a:gridCol>
                <a:gridCol w="3098800">
                  <a:extLst>
                    <a:ext uri="{9D8B030D-6E8A-4147-A177-3AD203B41FA5}">
                      <a16:colId xmlns:a16="http://schemas.microsoft.com/office/drawing/2014/main" val="4110196387"/>
                    </a:ext>
                  </a:extLst>
                </a:gridCol>
              </a:tblGrid>
              <a:tr h="356235">
                <a:tc>
                  <a:txBody>
                    <a:bodyPr/>
                    <a:lstStyle/>
                    <a:p>
                      <a:pPr algn="ctr">
                        <a:spcAft>
                          <a:spcPts val="0"/>
                        </a:spcAft>
                      </a:pPr>
                      <a:r>
                        <a:rPr lang="zh-CN" sz="1400" kern="100">
                          <a:effectLst/>
                        </a:rPr>
                        <a:t>单位（</a:t>
                      </a:r>
                      <a:r>
                        <a:rPr lang="en-US" sz="1400" kern="100">
                          <a:effectLst/>
                        </a:rPr>
                        <a:t>bytes</a:t>
                      </a:r>
                      <a:r>
                        <a:rPr lang="zh-CN" sz="1400" kern="100">
                          <a:effectLst/>
                        </a:rPr>
                        <a:t>）</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说明</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13323284"/>
                  </a:ext>
                </a:extLst>
              </a:tr>
              <a:tr h="356235">
                <a:tc>
                  <a:txBody>
                    <a:bodyPr/>
                    <a:lstStyle/>
                    <a:p>
                      <a:pPr algn="ctr">
                        <a:spcAft>
                          <a:spcPts val="0"/>
                        </a:spcAft>
                      </a:pPr>
                      <a:r>
                        <a:rPr lang="en-US" sz="1400" kern="100">
                          <a:effectLst/>
                        </a:rPr>
                        <a:t>8</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报头（保留，后续使用）</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72988299"/>
                  </a:ext>
                </a:extLst>
              </a:tr>
              <a:tr h="356235">
                <a:tc>
                  <a:txBody>
                    <a:bodyPr/>
                    <a:lstStyle/>
                    <a:p>
                      <a:pPr algn="ctr">
                        <a:spcAft>
                          <a:spcPts val="0"/>
                        </a:spcAft>
                      </a:pPr>
                      <a:r>
                        <a:rPr lang="en-US" sz="1400" kern="100">
                          <a:effectLst/>
                        </a:rPr>
                        <a:t>2</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包头</a:t>
                      </a:r>
                      <a:r>
                        <a:rPr lang="en-US" sz="1400" kern="100">
                          <a:effectLst/>
                        </a:rPr>
                        <a:t>(0xAA</a:t>
                      </a:r>
                      <a:r>
                        <a:rPr lang="zh-CN" sz="1400" kern="100">
                          <a:effectLst/>
                        </a:rPr>
                        <a:t>，</a:t>
                      </a:r>
                      <a:r>
                        <a:rPr lang="en-US" sz="1400" kern="100">
                          <a:effectLst/>
                        </a:rPr>
                        <a:t>0x55)</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35229055"/>
                  </a:ext>
                </a:extLst>
              </a:tr>
              <a:tr h="356235">
                <a:tc>
                  <a:txBody>
                    <a:bodyPr/>
                    <a:lstStyle/>
                    <a:p>
                      <a:pPr algn="ctr">
                        <a:spcAft>
                          <a:spcPts val="0"/>
                        </a:spcAft>
                      </a:pPr>
                      <a:r>
                        <a:rPr lang="en-US" sz="1400" kern="100">
                          <a:effectLst/>
                        </a:rPr>
                        <a:t>2</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状态字</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0218279"/>
                  </a:ext>
                </a:extLst>
              </a:tr>
              <a:tr h="356235">
                <a:tc>
                  <a:txBody>
                    <a:bodyPr/>
                    <a:lstStyle/>
                    <a:p>
                      <a:pPr algn="ctr">
                        <a:spcAft>
                          <a:spcPts val="0"/>
                        </a:spcAft>
                      </a:pPr>
                      <a:r>
                        <a:rPr lang="en-US" sz="1400" kern="100">
                          <a:effectLst/>
                        </a:rPr>
                        <a:t>8</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事件包序号（浮点数）</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91125553"/>
                  </a:ext>
                </a:extLst>
              </a:tr>
              <a:tr h="356235">
                <a:tc>
                  <a:txBody>
                    <a:bodyPr/>
                    <a:lstStyle/>
                    <a:p>
                      <a:pPr algn="ctr">
                        <a:spcAft>
                          <a:spcPts val="0"/>
                        </a:spcAft>
                      </a:pPr>
                      <a:r>
                        <a:rPr lang="en-US" sz="1400" kern="100">
                          <a:effectLst/>
                        </a:rPr>
                        <a:t>8</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设备种类（浮点数）</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50557386"/>
                  </a:ext>
                </a:extLst>
              </a:tr>
              <a:tr h="375285">
                <a:tc>
                  <a:txBody>
                    <a:bodyPr/>
                    <a:lstStyle/>
                    <a:p>
                      <a:pPr algn="ctr">
                        <a:spcAft>
                          <a:spcPts val="0"/>
                        </a:spcAft>
                      </a:pPr>
                      <a:r>
                        <a:rPr lang="en-US" sz="1400" kern="100">
                          <a:effectLst/>
                        </a:rPr>
                        <a:t>8</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设备编号（浮点数）</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61749662"/>
                  </a:ext>
                </a:extLst>
              </a:tr>
              <a:tr h="356235">
                <a:tc>
                  <a:txBody>
                    <a:bodyPr/>
                    <a:lstStyle/>
                    <a:p>
                      <a:pPr algn="ctr">
                        <a:spcAft>
                          <a:spcPts val="0"/>
                        </a:spcAft>
                      </a:pPr>
                      <a:r>
                        <a:rPr lang="en-US" sz="1400" kern="100">
                          <a:effectLst/>
                        </a:rPr>
                        <a:t>8</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事件种类（浮点数）</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35073735"/>
                  </a:ext>
                </a:extLst>
              </a:tr>
              <a:tr h="356235">
                <a:tc>
                  <a:txBody>
                    <a:bodyPr/>
                    <a:lstStyle/>
                    <a:p>
                      <a:pPr algn="ctr">
                        <a:spcAft>
                          <a:spcPts val="0"/>
                        </a:spcAft>
                      </a:pPr>
                      <a:r>
                        <a:rPr lang="en-US" sz="1400" kern="100">
                          <a:effectLst/>
                        </a:rPr>
                        <a:t>8</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dirty="0">
                          <a:effectLst/>
                        </a:rPr>
                        <a:t>事件内容（浮点数）</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19792736"/>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075523336"/>
              </p:ext>
            </p:extLst>
          </p:nvPr>
        </p:nvGraphicFramePr>
        <p:xfrm>
          <a:off x="6799112" y="2074810"/>
          <a:ext cx="4089400" cy="1781175"/>
        </p:xfrm>
        <a:graphic>
          <a:graphicData uri="http://schemas.openxmlformats.org/drawingml/2006/table">
            <a:tbl>
              <a:tblPr firstRow="1" firstCol="1" lastRow="1" lastCol="1" bandRow="1" bandCol="1">
                <a:tableStyleId>{5C22544A-7EE6-4342-B048-85BDC9FD1C3A}</a:tableStyleId>
              </a:tblPr>
              <a:tblGrid>
                <a:gridCol w="1282700">
                  <a:extLst>
                    <a:ext uri="{9D8B030D-6E8A-4147-A177-3AD203B41FA5}">
                      <a16:colId xmlns:a16="http://schemas.microsoft.com/office/drawing/2014/main" val="1552887961"/>
                    </a:ext>
                  </a:extLst>
                </a:gridCol>
                <a:gridCol w="2806700">
                  <a:extLst>
                    <a:ext uri="{9D8B030D-6E8A-4147-A177-3AD203B41FA5}">
                      <a16:colId xmlns:a16="http://schemas.microsoft.com/office/drawing/2014/main" val="611118112"/>
                    </a:ext>
                  </a:extLst>
                </a:gridCol>
              </a:tblGrid>
              <a:tr h="356235">
                <a:tc>
                  <a:txBody>
                    <a:bodyPr/>
                    <a:lstStyle/>
                    <a:p>
                      <a:pPr algn="ctr">
                        <a:spcAft>
                          <a:spcPts val="0"/>
                        </a:spcAft>
                      </a:pPr>
                      <a:r>
                        <a:rPr lang="zh-CN" sz="1400" kern="100">
                          <a:effectLst/>
                        </a:rPr>
                        <a:t>单位（</a:t>
                      </a:r>
                      <a:r>
                        <a:rPr lang="en-US" sz="1400" kern="100">
                          <a:effectLst/>
                        </a:rPr>
                        <a:t>bytes</a:t>
                      </a:r>
                      <a:r>
                        <a:rPr lang="zh-CN" sz="1400" kern="100">
                          <a:effectLst/>
                        </a:rPr>
                        <a:t>）</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说明</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15559463"/>
                  </a:ext>
                </a:extLst>
              </a:tr>
              <a:tr h="356235">
                <a:tc>
                  <a:txBody>
                    <a:bodyPr/>
                    <a:lstStyle/>
                    <a:p>
                      <a:pPr algn="ctr">
                        <a:spcAft>
                          <a:spcPts val="0"/>
                        </a:spcAft>
                      </a:pPr>
                      <a:r>
                        <a:rPr lang="en-US" sz="1400" kern="100">
                          <a:effectLst/>
                        </a:rPr>
                        <a:t>8</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报头（保留，后续使用）</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14083963"/>
                  </a:ext>
                </a:extLst>
              </a:tr>
              <a:tr h="356235">
                <a:tc>
                  <a:txBody>
                    <a:bodyPr/>
                    <a:lstStyle/>
                    <a:p>
                      <a:pPr algn="ctr">
                        <a:spcAft>
                          <a:spcPts val="0"/>
                        </a:spcAft>
                      </a:pPr>
                      <a:r>
                        <a:rPr lang="en-US" sz="1400" kern="100">
                          <a:effectLst/>
                        </a:rPr>
                        <a:t>2</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包头</a:t>
                      </a:r>
                      <a:r>
                        <a:rPr lang="en-US" sz="1400" kern="100">
                          <a:effectLst/>
                        </a:rPr>
                        <a:t>(0xAA</a:t>
                      </a:r>
                      <a:r>
                        <a:rPr lang="zh-CN" sz="1400" kern="100">
                          <a:effectLst/>
                        </a:rPr>
                        <a:t>，</a:t>
                      </a:r>
                      <a:r>
                        <a:rPr lang="en-US" sz="1400" kern="100">
                          <a:effectLst/>
                        </a:rPr>
                        <a:t>0x55)</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65766835"/>
                  </a:ext>
                </a:extLst>
              </a:tr>
              <a:tr h="356235">
                <a:tc>
                  <a:txBody>
                    <a:bodyPr/>
                    <a:lstStyle/>
                    <a:p>
                      <a:pPr algn="ctr">
                        <a:spcAft>
                          <a:spcPts val="0"/>
                        </a:spcAft>
                      </a:pPr>
                      <a:r>
                        <a:rPr lang="en-US" sz="1400" kern="100">
                          <a:effectLst/>
                        </a:rPr>
                        <a:t>2</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状态字</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27252748"/>
                  </a:ext>
                </a:extLst>
              </a:tr>
              <a:tr h="356235">
                <a:tc>
                  <a:txBody>
                    <a:bodyPr/>
                    <a:lstStyle/>
                    <a:p>
                      <a:pPr algn="ctr">
                        <a:spcAft>
                          <a:spcPts val="0"/>
                        </a:spcAft>
                      </a:pPr>
                      <a:r>
                        <a:rPr lang="en-US" sz="1400" kern="100">
                          <a:effectLst/>
                        </a:rPr>
                        <a:t>8</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dirty="0">
                          <a:effectLst/>
                        </a:rPr>
                        <a:t>事件包序号（浮点数）</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54434001"/>
                  </a:ext>
                </a:extLst>
              </a:tr>
            </a:tbl>
          </a:graphicData>
        </a:graphic>
      </p:graphicFrame>
    </p:spTree>
    <p:extLst>
      <p:ext uri="{BB962C8B-B14F-4D97-AF65-F5344CB8AC3E}">
        <p14:creationId xmlns:p14="http://schemas.microsoft.com/office/powerpoint/2010/main" val="9691851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1980029" cy="492443"/>
          </a:xfrm>
          <a:prstGeom prst="rect">
            <a:avLst/>
          </a:prstGeom>
          <a:noFill/>
        </p:spPr>
        <p:txBody>
          <a:bodyPr wrap="none" rtlCol="0">
            <a:spAutoFit/>
          </a:bodyPr>
          <a:lstStyle/>
          <a:p>
            <a:pPr>
              <a:lnSpc>
                <a:spcPct val="130000"/>
              </a:lnSpc>
            </a:pPr>
            <a:r>
              <a:rPr lang="zh-CN" altLang="en-US" sz="2000" dirty="0" smtClean="0">
                <a:solidFill>
                  <a:srgbClr val="002B41"/>
                </a:solidFill>
                <a:latin typeface="微软雅黑" panose="020B0503020204020204" pitchFamily="34" charset="-122"/>
                <a:ea typeface="微软雅黑" panose="020B0503020204020204" pitchFamily="34" charset="-122"/>
              </a:rPr>
              <a:t>控制数据</a:t>
            </a:r>
            <a:r>
              <a:rPr lang="zh-CN" altLang="en-US" sz="2000" dirty="0">
                <a:solidFill>
                  <a:srgbClr val="002B41"/>
                </a:solidFill>
                <a:latin typeface="微软雅黑" panose="020B0503020204020204" pitchFamily="34" charset="-122"/>
                <a:ea typeface="微软雅黑" panose="020B0503020204020204" pitchFamily="34" charset="-122"/>
              </a:rPr>
              <a:t>包通信</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8" name="TextBox 76"/>
          <p:cNvSpPr txBox="1"/>
          <p:nvPr/>
        </p:nvSpPr>
        <p:spPr>
          <a:xfrm>
            <a:off x="1561185" y="1121687"/>
            <a:ext cx="2530501" cy="345094"/>
          </a:xfrm>
          <a:prstGeom prst="rect">
            <a:avLst/>
          </a:prstGeom>
          <a:noFill/>
        </p:spPr>
        <p:txBody>
          <a:bodyPr wrap="none" rtlCol="0">
            <a:spAutoFit/>
          </a:bodyPr>
          <a:lstStyle/>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向</a:t>
            </a:r>
            <a:r>
              <a:rPr lang="en-US" altLang="zh-CN" sz="1400" dirty="0">
                <a:solidFill>
                  <a:srgbClr val="002B41"/>
                </a:solidFill>
                <a:latin typeface="微软雅黑" panose="020B0503020204020204" pitchFamily="34" charset="-122"/>
                <a:ea typeface="微软雅黑" panose="020B0503020204020204" pitchFamily="34" charset="-122"/>
              </a:rPr>
              <a:t>RTLAB</a:t>
            </a:r>
            <a:r>
              <a:rPr lang="zh-CN" altLang="en-US" sz="1400" dirty="0">
                <a:solidFill>
                  <a:srgbClr val="002B41"/>
                </a:solidFill>
                <a:latin typeface="微软雅黑" panose="020B0503020204020204" pitchFamily="34" charset="-122"/>
                <a:ea typeface="微软雅黑" panose="020B0503020204020204" pitchFamily="34" charset="-122"/>
              </a:rPr>
              <a:t>发送控制数据包格式</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11" name="TextBox 76"/>
          <p:cNvSpPr txBox="1"/>
          <p:nvPr/>
        </p:nvSpPr>
        <p:spPr>
          <a:xfrm>
            <a:off x="7730962" y="1096287"/>
            <a:ext cx="1991892" cy="345094"/>
          </a:xfrm>
          <a:prstGeom prst="rect">
            <a:avLst/>
          </a:prstGeom>
          <a:noFill/>
        </p:spPr>
        <p:txBody>
          <a:bodyPr wrap="none" rtlCol="0">
            <a:spAutoFit/>
          </a:bodyPr>
          <a:lstStyle/>
          <a:p>
            <a:pPr>
              <a:lnSpc>
                <a:spcPct val="130000"/>
              </a:lnSpc>
            </a:pPr>
            <a:r>
              <a:rPr lang="en-US" altLang="zh-CN" sz="1400" dirty="0">
                <a:solidFill>
                  <a:srgbClr val="002B41"/>
                </a:solidFill>
                <a:latin typeface="微软雅黑" panose="020B0503020204020204" pitchFamily="34" charset="-122"/>
                <a:ea typeface="微软雅黑" panose="020B0503020204020204" pitchFamily="34" charset="-122"/>
              </a:rPr>
              <a:t>RTLAB</a:t>
            </a:r>
            <a:r>
              <a:rPr lang="zh-CN" altLang="en-US" sz="1400" dirty="0">
                <a:solidFill>
                  <a:srgbClr val="002B41"/>
                </a:solidFill>
                <a:latin typeface="微软雅黑" panose="020B0503020204020204" pitchFamily="34" charset="-122"/>
                <a:ea typeface="微软雅黑" panose="020B0503020204020204" pitchFamily="34" charset="-122"/>
              </a:rPr>
              <a:t>回复数据包格式</a:t>
            </a:r>
            <a:endParaRPr lang="en-US" altLang="zh-CN" sz="1400" dirty="0">
              <a:solidFill>
                <a:srgbClr val="002B41"/>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06817098"/>
              </p:ext>
            </p:extLst>
          </p:nvPr>
        </p:nvGraphicFramePr>
        <p:xfrm>
          <a:off x="875975" y="1626711"/>
          <a:ext cx="4648525" cy="3732685"/>
        </p:xfrm>
        <a:graphic>
          <a:graphicData uri="http://schemas.openxmlformats.org/drawingml/2006/table">
            <a:tbl>
              <a:tblPr firstRow="1" firstCol="1" lastRow="1" lastCol="1" bandRow="1" bandCol="1">
                <a:tableStyleId>{5C22544A-7EE6-4342-B048-85BDC9FD1C3A}</a:tableStyleId>
              </a:tblPr>
              <a:tblGrid>
                <a:gridCol w="1136528">
                  <a:extLst>
                    <a:ext uri="{9D8B030D-6E8A-4147-A177-3AD203B41FA5}">
                      <a16:colId xmlns:a16="http://schemas.microsoft.com/office/drawing/2014/main" val="3105986914"/>
                    </a:ext>
                  </a:extLst>
                </a:gridCol>
                <a:gridCol w="3511997">
                  <a:extLst>
                    <a:ext uri="{9D8B030D-6E8A-4147-A177-3AD203B41FA5}">
                      <a16:colId xmlns:a16="http://schemas.microsoft.com/office/drawing/2014/main" val="732028553"/>
                    </a:ext>
                  </a:extLst>
                </a:gridCol>
              </a:tblGrid>
              <a:tr h="412293">
                <a:tc>
                  <a:txBody>
                    <a:bodyPr/>
                    <a:lstStyle/>
                    <a:p>
                      <a:pPr algn="ctr">
                        <a:spcAft>
                          <a:spcPts val="0"/>
                        </a:spcAft>
                      </a:pPr>
                      <a:r>
                        <a:rPr lang="zh-CN" sz="1400" kern="100">
                          <a:effectLst/>
                        </a:rPr>
                        <a:t>单位（</a:t>
                      </a:r>
                      <a:r>
                        <a:rPr lang="en-US" sz="1400" kern="100">
                          <a:effectLst/>
                        </a:rPr>
                        <a:t>bytes</a:t>
                      </a:r>
                      <a:r>
                        <a:rPr lang="zh-CN" sz="1400" kern="100">
                          <a:effectLst/>
                        </a:rPr>
                        <a:t>）</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说明</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36918694"/>
                  </a:ext>
                </a:extLst>
              </a:tr>
              <a:tr h="412293">
                <a:tc>
                  <a:txBody>
                    <a:bodyPr/>
                    <a:lstStyle/>
                    <a:p>
                      <a:pPr algn="ctr">
                        <a:spcAft>
                          <a:spcPts val="0"/>
                        </a:spcAft>
                      </a:pPr>
                      <a:r>
                        <a:rPr lang="en-US" sz="1400" kern="100">
                          <a:effectLst/>
                        </a:rPr>
                        <a:t>8</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报头（保留，后续使用）</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14918999"/>
                  </a:ext>
                </a:extLst>
              </a:tr>
              <a:tr h="412293">
                <a:tc>
                  <a:txBody>
                    <a:bodyPr/>
                    <a:lstStyle/>
                    <a:p>
                      <a:pPr algn="ctr">
                        <a:spcAft>
                          <a:spcPts val="0"/>
                        </a:spcAft>
                      </a:pPr>
                      <a:r>
                        <a:rPr lang="en-US" sz="1400" kern="100">
                          <a:effectLst/>
                        </a:rPr>
                        <a:t>2</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包头</a:t>
                      </a:r>
                      <a:r>
                        <a:rPr lang="en-US" sz="1400" kern="100">
                          <a:effectLst/>
                        </a:rPr>
                        <a:t>(0xAA</a:t>
                      </a:r>
                      <a:r>
                        <a:rPr lang="zh-CN" sz="1400" kern="100">
                          <a:effectLst/>
                        </a:rPr>
                        <a:t>，</a:t>
                      </a:r>
                      <a:r>
                        <a:rPr lang="en-US" sz="1400" kern="100">
                          <a:effectLst/>
                        </a:rPr>
                        <a:t>0x55)</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38129293"/>
                  </a:ext>
                </a:extLst>
              </a:tr>
              <a:tr h="412293">
                <a:tc>
                  <a:txBody>
                    <a:bodyPr/>
                    <a:lstStyle/>
                    <a:p>
                      <a:pPr algn="ctr">
                        <a:spcAft>
                          <a:spcPts val="0"/>
                        </a:spcAft>
                      </a:pPr>
                      <a:r>
                        <a:rPr lang="en-US" sz="1400" kern="100">
                          <a:effectLst/>
                        </a:rPr>
                        <a:t>2</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状态字</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0090337"/>
                  </a:ext>
                </a:extLst>
              </a:tr>
              <a:tr h="412293">
                <a:tc>
                  <a:txBody>
                    <a:bodyPr/>
                    <a:lstStyle/>
                    <a:p>
                      <a:pPr algn="ctr">
                        <a:spcAft>
                          <a:spcPts val="0"/>
                        </a:spcAft>
                      </a:pPr>
                      <a:r>
                        <a:rPr lang="en-US" sz="1400" kern="100">
                          <a:effectLst/>
                        </a:rPr>
                        <a:t>8</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控制包序号（浮点数）</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39760991"/>
                  </a:ext>
                </a:extLst>
              </a:tr>
              <a:tr h="412293">
                <a:tc>
                  <a:txBody>
                    <a:bodyPr/>
                    <a:lstStyle/>
                    <a:p>
                      <a:pPr algn="ctr">
                        <a:spcAft>
                          <a:spcPts val="0"/>
                        </a:spcAft>
                      </a:pPr>
                      <a:r>
                        <a:rPr lang="en-US" sz="1400" kern="100">
                          <a:effectLst/>
                        </a:rPr>
                        <a:t>8</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设备种类（浮点数）</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71319670"/>
                  </a:ext>
                </a:extLst>
              </a:tr>
              <a:tr h="434341">
                <a:tc>
                  <a:txBody>
                    <a:bodyPr/>
                    <a:lstStyle/>
                    <a:p>
                      <a:pPr algn="ctr">
                        <a:spcAft>
                          <a:spcPts val="0"/>
                        </a:spcAft>
                      </a:pPr>
                      <a:r>
                        <a:rPr lang="en-US" sz="1400" kern="100">
                          <a:effectLst/>
                        </a:rPr>
                        <a:t>8</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设备编号（浮点数）</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24108498"/>
                  </a:ext>
                </a:extLst>
              </a:tr>
              <a:tr h="412293">
                <a:tc>
                  <a:txBody>
                    <a:bodyPr/>
                    <a:lstStyle/>
                    <a:p>
                      <a:pPr algn="ctr">
                        <a:spcAft>
                          <a:spcPts val="0"/>
                        </a:spcAft>
                      </a:pPr>
                      <a:r>
                        <a:rPr lang="en-US" sz="1400" kern="100">
                          <a:effectLst/>
                        </a:rPr>
                        <a:t>8</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控制类型（浮点数</a:t>
                      </a:r>
                      <a:r>
                        <a:rPr lang="en-US" sz="1400" kern="100">
                          <a:effectLst/>
                        </a:rPr>
                        <a:t>) </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90648174"/>
                  </a:ext>
                </a:extLst>
              </a:tr>
              <a:tr h="412293">
                <a:tc>
                  <a:txBody>
                    <a:bodyPr/>
                    <a:lstStyle/>
                    <a:p>
                      <a:pPr algn="ctr">
                        <a:spcAft>
                          <a:spcPts val="0"/>
                        </a:spcAft>
                      </a:pPr>
                      <a:r>
                        <a:rPr lang="en-US" sz="1400" kern="100">
                          <a:effectLst/>
                        </a:rPr>
                        <a:t>8</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dirty="0">
                          <a:effectLst/>
                        </a:rPr>
                        <a:t>控制命令（浮点数</a:t>
                      </a:r>
                      <a:r>
                        <a:rPr lang="en-US" sz="1400" kern="100" dirty="0">
                          <a:effectLst/>
                        </a:rPr>
                        <a:t>)</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30229980"/>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791759699"/>
              </p:ext>
            </p:extLst>
          </p:nvPr>
        </p:nvGraphicFramePr>
        <p:xfrm>
          <a:off x="6593145" y="1626711"/>
          <a:ext cx="4267525" cy="1781175"/>
        </p:xfrm>
        <a:graphic>
          <a:graphicData uri="http://schemas.openxmlformats.org/drawingml/2006/table">
            <a:tbl>
              <a:tblPr firstRow="1" firstCol="1" lastRow="1" lastCol="1" bandRow="1" bandCol="1">
                <a:tableStyleId>{5C22544A-7EE6-4342-B048-85BDC9FD1C3A}</a:tableStyleId>
              </a:tblPr>
              <a:tblGrid>
                <a:gridCol w="1219525">
                  <a:extLst>
                    <a:ext uri="{9D8B030D-6E8A-4147-A177-3AD203B41FA5}">
                      <a16:colId xmlns:a16="http://schemas.microsoft.com/office/drawing/2014/main" val="2053994629"/>
                    </a:ext>
                  </a:extLst>
                </a:gridCol>
                <a:gridCol w="3048000">
                  <a:extLst>
                    <a:ext uri="{9D8B030D-6E8A-4147-A177-3AD203B41FA5}">
                      <a16:colId xmlns:a16="http://schemas.microsoft.com/office/drawing/2014/main" val="2493211077"/>
                    </a:ext>
                  </a:extLst>
                </a:gridCol>
              </a:tblGrid>
              <a:tr h="356235">
                <a:tc>
                  <a:txBody>
                    <a:bodyPr/>
                    <a:lstStyle/>
                    <a:p>
                      <a:pPr algn="ctr">
                        <a:spcAft>
                          <a:spcPts val="0"/>
                        </a:spcAft>
                      </a:pPr>
                      <a:r>
                        <a:rPr lang="zh-CN" sz="1400" kern="100">
                          <a:effectLst/>
                        </a:rPr>
                        <a:t>单位（</a:t>
                      </a:r>
                      <a:r>
                        <a:rPr lang="en-US" sz="1400" kern="100">
                          <a:effectLst/>
                        </a:rPr>
                        <a:t>bytes</a:t>
                      </a:r>
                      <a:r>
                        <a:rPr lang="zh-CN" sz="1400" kern="100">
                          <a:effectLst/>
                        </a:rPr>
                        <a:t>）</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说明</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16247934"/>
                  </a:ext>
                </a:extLst>
              </a:tr>
              <a:tr h="356235">
                <a:tc>
                  <a:txBody>
                    <a:bodyPr/>
                    <a:lstStyle/>
                    <a:p>
                      <a:pPr algn="ctr">
                        <a:spcAft>
                          <a:spcPts val="0"/>
                        </a:spcAft>
                      </a:pPr>
                      <a:r>
                        <a:rPr lang="en-US" sz="1400" kern="100">
                          <a:effectLst/>
                        </a:rPr>
                        <a:t>8</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报头（保留，后续使用）</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01509303"/>
                  </a:ext>
                </a:extLst>
              </a:tr>
              <a:tr h="356235">
                <a:tc>
                  <a:txBody>
                    <a:bodyPr/>
                    <a:lstStyle/>
                    <a:p>
                      <a:pPr algn="ctr">
                        <a:spcAft>
                          <a:spcPts val="0"/>
                        </a:spcAft>
                      </a:pPr>
                      <a:r>
                        <a:rPr lang="en-US" sz="1400" kern="100">
                          <a:effectLst/>
                        </a:rPr>
                        <a:t>2</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包头</a:t>
                      </a:r>
                      <a:r>
                        <a:rPr lang="en-US" sz="1400" kern="100">
                          <a:effectLst/>
                        </a:rPr>
                        <a:t>(0xAA</a:t>
                      </a:r>
                      <a:r>
                        <a:rPr lang="zh-CN" sz="1400" kern="100">
                          <a:effectLst/>
                        </a:rPr>
                        <a:t>，</a:t>
                      </a:r>
                      <a:r>
                        <a:rPr lang="en-US" sz="1400" kern="100">
                          <a:effectLst/>
                        </a:rPr>
                        <a:t>0x55)</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45725422"/>
                  </a:ext>
                </a:extLst>
              </a:tr>
              <a:tr h="356235">
                <a:tc>
                  <a:txBody>
                    <a:bodyPr/>
                    <a:lstStyle/>
                    <a:p>
                      <a:pPr algn="ctr">
                        <a:spcAft>
                          <a:spcPts val="0"/>
                        </a:spcAft>
                      </a:pPr>
                      <a:r>
                        <a:rPr lang="en-US" sz="1400" kern="100">
                          <a:effectLst/>
                        </a:rPr>
                        <a:t>2</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状态字</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30245348"/>
                  </a:ext>
                </a:extLst>
              </a:tr>
              <a:tr h="356235">
                <a:tc>
                  <a:txBody>
                    <a:bodyPr/>
                    <a:lstStyle/>
                    <a:p>
                      <a:pPr algn="ctr">
                        <a:spcAft>
                          <a:spcPts val="0"/>
                        </a:spcAft>
                      </a:pPr>
                      <a:r>
                        <a:rPr lang="en-US" sz="1400" kern="100">
                          <a:effectLst/>
                        </a:rPr>
                        <a:t>8</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dirty="0">
                          <a:effectLst/>
                        </a:rPr>
                        <a:t>控制包序号（浮点数）</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4513928"/>
                  </a:ext>
                </a:extLst>
              </a:tr>
            </a:tbl>
          </a:graphicData>
        </a:graphic>
      </p:graphicFrame>
    </p:spTree>
    <p:extLst>
      <p:ext uri="{BB962C8B-B14F-4D97-AF65-F5344CB8AC3E}">
        <p14:creationId xmlns:p14="http://schemas.microsoft.com/office/powerpoint/2010/main" val="11772098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5" y="1992830"/>
            <a:ext cx="3262432" cy="1015663"/>
          </a:xfrm>
          <a:prstGeom prst="rect">
            <a:avLst/>
          </a:prstGeom>
          <a:noFill/>
          <a:effectLst/>
        </p:spPr>
        <p:txBody>
          <a:bodyPr wrap="none" rtlCol="0">
            <a:spAutoFit/>
          </a:bodyPr>
          <a:lstStyle/>
          <a:p>
            <a:pPr algn="ctr"/>
            <a:r>
              <a:rPr lang="zh-CN" altLang="en-US" sz="6000" dirty="0" smtClean="0">
                <a:solidFill>
                  <a:prstClr val="white">
                    <a:lumMod val="95000"/>
                  </a:prstClr>
                </a:solidFill>
                <a:latin typeface="微软雅黑" panose="020B0503020204020204" pitchFamily="34" charset="-122"/>
                <a:ea typeface="微软雅黑" panose="020B0503020204020204" pitchFamily="34" charset="-122"/>
              </a:rPr>
              <a:t>第四部分</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1077218"/>
          </a:xfrm>
          <a:prstGeom prst="rect">
            <a:avLst/>
          </a:prstGeom>
          <a:noFill/>
          <a:effectLst/>
        </p:spPr>
        <p:txBody>
          <a:bodyPr wrap="square" rtlCol="0">
            <a:spAutoFit/>
          </a:bodyPr>
          <a:lstStyle/>
          <a:p>
            <a:pPr algn="ctr"/>
            <a:r>
              <a:rPr lang="zh-CN" altLang="en-US" sz="3200" dirty="0" smtClean="0">
                <a:solidFill>
                  <a:prstClr val="white">
                    <a:lumMod val="95000"/>
                  </a:prstClr>
                </a:solidFill>
                <a:latin typeface="微软雅黑" panose="020B0503020204020204" pitchFamily="34" charset="-122"/>
                <a:ea typeface="微软雅黑" panose="020B0503020204020204" pitchFamily="34" charset="-122"/>
              </a:rPr>
              <a:t>动态</a:t>
            </a:r>
            <a:r>
              <a:rPr lang="zh-CN" altLang="en-US" sz="3200" dirty="0">
                <a:solidFill>
                  <a:prstClr val="white">
                    <a:lumMod val="95000"/>
                  </a:prstClr>
                </a:solidFill>
                <a:latin typeface="微软雅黑" panose="020B0503020204020204" pitchFamily="34" charset="-122"/>
                <a:ea typeface="微软雅黑" panose="020B0503020204020204" pitchFamily="34" charset="-122"/>
              </a:rPr>
              <a:t>防护策略</a:t>
            </a:r>
          </a:p>
          <a:p>
            <a:pPr algn="ct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543253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236510" cy="492443"/>
          </a:xfrm>
          <a:prstGeom prst="rect">
            <a:avLst/>
          </a:prstGeom>
          <a:noFill/>
        </p:spPr>
        <p:txBody>
          <a:bodyPr wrap="none" rtlCol="0">
            <a:spAutoFit/>
          </a:bodyPr>
          <a:lstStyle/>
          <a:p>
            <a:pPr>
              <a:lnSpc>
                <a:spcPct val="130000"/>
              </a:lnSpc>
            </a:pPr>
            <a:r>
              <a:rPr lang="zh-CN" altLang="en-US" sz="2000" dirty="0" smtClean="0">
                <a:solidFill>
                  <a:srgbClr val="002B41"/>
                </a:solidFill>
                <a:latin typeface="微软雅黑" panose="020B0503020204020204" pitchFamily="34" charset="-122"/>
                <a:ea typeface="微软雅黑" panose="020B0503020204020204" pitchFamily="34" charset="-122"/>
              </a:rPr>
              <a:t>病毒程序入侵过程</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9" name="文本框 8"/>
          <p:cNvSpPr txBox="1"/>
          <p:nvPr/>
        </p:nvSpPr>
        <p:spPr>
          <a:xfrm>
            <a:off x="3117271" y="5107505"/>
            <a:ext cx="6550429" cy="732508"/>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zh-CN" altLang="en-US" sz="1600" dirty="0">
                <a:solidFill>
                  <a:srgbClr val="002B41"/>
                </a:solidFill>
                <a:latin typeface="微软雅黑" panose="020B0503020204020204" pitchFamily="34" charset="-122"/>
                <a:ea typeface="微软雅黑" panose="020B0503020204020204" pitchFamily="34" charset="-122"/>
              </a:rPr>
              <a:t>受到病毒攻击的主机向外传播病毒，通过网络设备使得更多的主机受到病毒攻击，导致网络中主机大范围出现被病毒程序攻击的情况</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pic>
        <p:nvPicPr>
          <p:cNvPr id="7" name="图片 6"/>
          <p:cNvPicPr/>
          <p:nvPr/>
        </p:nvPicPr>
        <p:blipFill>
          <a:blip r:embed="rId2"/>
          <a:stretch>
            <a:fillRect/>
          </a:stretch>
        </p:blipFill>
        <p:spPr>
          <a:xfrm>
            <a:off x="806335" y="1280813"/>
            <a:ext cx="4599478" cy="3472209"/>
          </a:xfrm>
          <a:prstGeom prst="rect">
            <a:avLst/>
          </a:prstGeom>
        </p:spPr>
      </p:pic>
      <p:pic>
        <p:nvPicPr>
          <p:cNvPr id="8" name="图片 7"/>
          <p:cNvPicPr/>
          <p:nvPr/>
        </p:nvPicPr>
        <p:blipFill>
          <a:blip r:embed="rId3"/>
          <a:stretch>
            <a:fillRect/>
          </a:stretch>
        </p:blipFill>
        <p:spPr>
          <a:xfrm>
            <a:off x="7161905" y="1280812"/>
            <a:ext cx="4326283" cy="3472209"/>
          </a:xfrm>
          <a:prstGeom prst="rect">
            <a:avLst/>
          </a:prstGeom>
        </p:spPr>
      </p:pic>
      <p:sp>
        <p:nvSpPr>
          <p:cNvPr id="3" name="右箭头 2"/>
          <p:cNvSpPr/>
          <p:nvPr/>
        </p:nvSpPr>
        <p:spPr>
          <a:xfrm>
            <a:off x="5827221" y="2718261"/>
            <a:ext cx="1130531" cy="681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401051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3005951" cy="492443"/>
          </a:xfrm>
          <a:prstGeom prst="rect">
            <a:avLst/>
          </a:prstGeom>
          <a:noFill/>
        </p:spPr>
        <p:txBody>
          <a:bodyPr wrap="none" rtlCol="0">
            <a:spAutoFit/>
          </a:bodyPr>
          <a:lstStyle/>
          <a:p>
            <a:pPr>
              <a:lnSpc>
                <a:spcPct val="130000"/>
              </a:lnSpc>
            </a:pPr>
            <a:r>
              <a:rPr lang="zh-CN" altLang="en-US" sz="2000" dirty="0" smtClean="0">
                <a:solidFill>
                  <a:srgbClr val="002B41"/>
                </a:solidFill>
                <a:latin typeface="微软雅黑" panose="020B0503020204020204" pitchFamily="34" charset="-122"/>
                <a:ea typeface="微软雅黑" panose="020B0503020204020204" pitchFamily="34" charset="-122"/>
              </a:rPr>
              <a:t>病毒入侵检测与防护策略</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9" name="文本框 8"/>
          <p:cNvSpPr txBox="1"/>
          <p:nvPr/>
        </p:nvSpPr>
        <p:spPr>
          <a:xfrm>
            <a:off x="3117271" y="5107505"/>
            <a:ext cx="6550429" cy="1341521"/>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zh-CN" altLang="en-US" sz="1600" dirty="0">
                <a:solidFill>
                  <a:srgbClr val="002B41"/>
                </a:solidFill>
                <a:latin typeface="微软雅黑" panose="020B0503020204020204" pitchFamily="34" charset="-122"/>
                <a:ea typeface="微软雅黑" panose="020B0503020204020204" pitchFamily="34" charset="-122"/>
              </a:rPr>
              <a:t>位于网络外部控制器上的防护平台在执行攻击检测算法过程中发现受攻击主机节点，发出警报并报告受攻击节点，随后下发防护策略，如主机下线维护清除病毒程序。待主机维护完成之后，重新上线。所有主机维护完成后，防护平台警报清除</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sp>
        <p:nvSpPr>
          <p:cNvPr id="3" name="右箭头 2"/>
          <p:cNvSpPr/>
          <p:nvPr/>
        </p:nvSpPr>
        <p:spPr>
          <a:xfrm>
            <a:off x="5827221" y="2718261"/>
            <a:ext cx="1130531" cy="681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p:nvPr/>
        </p:nvPicPr>
        <p:blipFill rotWithShape="1">
          <a:blip r:embed="rId2"/>
          <a:srcRect r="766"/>
          <a:stretch/>
        </p:blipFill>
        <p:spPr bwMode="auto">
          <a:xfrm>
            <a:off x="477576" y="1376765"/>
            <a:ext cx="4776068" cy="3376255"/>
          </a:xfrm>
          <a:prstGeom prst="rect">
            <a:avLst/>
          </a:prstGeom>
          <a:ln>
            <a:noFill/>
          </a:ln>
          <a:extLst>
            <a:ext uri="{53640926-AAD7-44D8-BBD7-CCE9431645EC}">
              <a14:shadowObscured xmlns:a14="http://schemas.microsoft.com/office/drawing/2010/main"/>
            </a:ext>
          </a:extLst>
        </p:spPr>
      </p:pic>
      <p:pic>
        <p:nvPicPr>
          <p:cNvPr id="11" name="图片 10"/>
          <p:cNvPicPr/>
          <p:nvPr/>
        </p:nvPicPr>
        <p:blipFill>
          <a:blip r:embed="rId3"/>
          <a:stretch>
            <a:fillRect/>
          </a:stretch>
        </p:blipFill>
        <p:spPr>
          <a:xfrm>
            <a:off x="7164618" y="1376765"/>
            <a:ext cx="4556327" cy="3376255"/>
          </a:xfrm>
          <a:prstGeom prst="rect">
            <a:avLst/>
          </a:prstGeom>
        </p:spPr>
      </p:pic>
    </p:spTree>
    <p:extLst>
      <p:ext uri="{BB962C8B-B14F-4D97-AF65-F5344CB8AC3E}">
        <p14:creationId xmlns:p14="http://schemas.microsoft.com/office/powerpoint/2010/main" val="28712279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1883849" cy="492443"/>
          </a:xfrm>
          <a:prstGeom prst="rect">
            <a:avLst/>
          </a:prstGeom>
          <a:noFill/>
        </p:spPr>
        <p:txBody>
          <a:bodyPr wrap="none" rtlCol="0">
            <a:spAutoFit/>
          </a:bodyPr>
          <a:lstStyle/>
          <a:p>
            <a:pPr>
              <a:lnSpc>
                <a:spcPct val="130000"/>
              </a:lnSpc>
            </a:pPr>
            <a:r>
              <a:rPr lang="en-US" altLang="zh-CN" sz="2000" dirty="0" err="1" smtClean="0">
                <a:solidFill>
                  <a:srgbClr val="002B41"/>
                </a:solidFill>
                <a:latin typeface="微软雅黑" panose="020B0503020204020204" pitchFamily="34" charset="-122"/>
                <a:ea typeface="微软雅黑" panose="020B0503020204020204" pitchFamily="34" charset="-122"/>
              </a:rPr>
              <a:t>DDos</a:t>
            </a:r>
            <a:r>
              <a:rPr lang="zh-CN" altLang="en-US" sz="2000" dirty="0" smtClean="0">
                <a:solidFill>
                  <a:srgbClr val="002B41"/>
                </a:solidFill>
                <a:latin typeface="微软雅黑" panose="020B0503020204020204" pitchFamily="34" charset="-122"/>
                <a:ea typeface="微软雅黑" panose="020B0503020204020204" pitchFamily="34" charset="-122"/>
              </a:rPr>
              <a:t>攻击流程</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9" name="文本框 8"/>
          <p:cNvSpPr txBox="1"/>
          <p:nvPr/>
        </p:nvSpPr>
        <p:spPr>
          <a:xfrm>
            <a:off x="3117271" y="5107505"/>
            <a:ext cx="6550429" cy="1052596"/>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zh-CN" altLang="en-US" sz="1600" dirty="0">
                <a:solidFill>
                  <a:srgbClr val="002B41"/>
                </a:solidFill>
                <a:latin typeface="微软雅黑" panose="020B0503020204020204" pitchFamily="34" charset="-122"/>
                <a:ea typeface="微软雅黑" panose="020B0503020204020204" pitchFamily="34" charset="-122"/>
              </a:rPr>
              <a:t>局域网或者通过路由器连接至因特网中的主机可以通过网络连接访问该服务器上的服务。服务器受到因特网中</a:t>
            </a:r>
            <a:r>
              <a:rPr lang="en-US" altLang="zh-CN" sz="1600" dirty="0" err="1">
                <a:solidFill>
                  <a:srgbClr val="002B41"/>
                </a:solidFill>
                <a:latin typeface="微软雅黑" panose="020B0503020204020204" pitchFamily="34" charset="-122"/>
                <a:ea typeface="微软雅黑" panose="020B0503020204020204" pitchFamily="34" charset="-122"/>
              </a:rPr>
              <a:t>DDos</a:t>
            </a:r>
            <a:r>
              <a:rPr lang="zh-CN" altLang="en-US" sz="1600" dirty="0">
                <a:solidFill>
                  <a:srgbClr val="002B41"/>
                </a:solidFill>
                <a:latin typeface="微软雅黑" panose="020B0503020204020204" pitchFamily="34" charset="-122"/>
                <a:ea typeface="微软雅黑" panose="020B0503020204020204" pitchFamily="34" charset="-122"/>
              </a:rPr>
              <a:t>攻击导致服务资源被占用，拒绝</a:t>
            </a:r>
            <a:r>
              <a:rPr lang="zh-CN" altLang="en-US" sz="1600" dirty="0" smtClean="0">
                <a:solidFill>
                  <a:srgbClr val="002B41"/>
                </a:solidFill>
                <a:latin typeface="微软雅黑" panose="020B0503020204020204" pitchFamily="34" charset="-122"/>
                <a:ea typeface="微软雅黑" panose="020B0503020204020204" pitchFamily="34" charset="-122"/>
              </a:rPr>
              <a:t>服务。</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sp>
        <p:nvSpPr>
          <p:cNvPr id="3" name="右箭头 2"/>
          <p:cNvSpPr/>
          <p:nvPr/>
        </p:nvSpPr>
        <p:spPr>
          <a:xfrm>
            <a:off x="5511339" y="2718261"/>
            <a:ext cx="1130531" cy="681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p:nvPr/>
        </p:nvPicPr>
        <p:blipFill>
          <a:blip r:embed="rId2"/>
          <a:stretch>
            <a:fillRect/>
          </a:stretch>
        </p:blipFill>
        <p:spPr>
          <a:xfrm>
            <a:off x="443585" y="1376764"/>
            <a:ext cx="4652117" cy="3376255"/>
          </a:xfrm>
          <a:prstGeom prst="rect">
            <a:avLst/>
          </a:prstGeom>
        </p:spPr>
      </p:pic>
      <p:pic>
        <p:nvPicPr>
          <p:cNvPr id="12" name="图片 11"/>
          <p:cNvPicPr/>
          <p:nvPr/>
        </p:nvPicPr>
        <p:blipFill>
          <a:blip r:embed="rId3"/>
          <a:stretch>
            <a:fillRect/>
          </a:stretch>
        </p:blipFill>
        <p:spPr>
          <a:xfrm>
            <a:off x="6916190" y="1376763"/>
            <a:ext cx="4688378" cy="3376255"/>
          </a:xfrm>
          <a:prstGeom prst="rect">
            <a:avLst/>
          </a:prstGeom>
        </p:spPr>
      </p:pic>
    </p:spTree>
    <p:extLst>
      <p:ext uri="{BB962C8B-B14F-4D97-AF65-F5344CB8AC3E}">
        <p14:creationId xmlns:p14="http://schemas.microsoft.com/office/powerpoint/2010/main" val="16187829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1723549" cy="453457"/>
          </a:xfrm>
          <a:prstGeom prst="rect">
            <a:avLst/>
          </a:prstGeom>
          <a:noFill/>
        </p:spPr>
        <p:txBody>
          <a:bodyPr wrap="none" rtlCol="0">
            <a:spAutoFit/>
          </a:bodyPr>
          <a:lstStyle/>
          <a:p>
            <a:pPr>
              <a:lnSpc>
                <a:spcPct val="130000"/>
              </a:lnSpc>
            </a:pPr>
            <a:r>
              <a:rPr lang="zh-CN" altLang="en-US" sz="2000" dirty="0" smtClean="0">
                <a:solidFill>
                  <a:srgbClr val="002B41"/>
                </a:solidFill>
                <a:latin typeface="微软雅黑" panose="020B0503020204020204" pitchFamily="34" charset="-122"/>
                <a:ea typeface="微软雅黑" panose="020B0503020204020204" pitchFamily="34" charset="-122"/>
              </a:rPr>
              <a:t>流量异常检测</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9" name="文本框 8"/>
          <p:cNvSpPr txBox="1"/>
          <p:nvPr/>
        </p:nvSpPr>
        <p:spPr>
          <a:xfrm>
            <a:off x="3117271" y="5107505"/>
            <a:ext cx="6550429" cy="1052596"/>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zh-CN" altLang="en-US" sz="1600" dirty="0">
                <a:solidFill>
                  <a:srgbClr val="002B41"/>
                </a:solidFill>
                <a:latin typeface="微软雅黑" panose="020B0503020204020204" pitchFamily="34" charset="-122"/>
                <a:ea typeface="微软雅黑" panose="020B0503020204020204" pitchFamily="34" charset="-122"/>
              </a:rPr>
              <a:t>防护平台经过流量统计监控发现该服务器流量异常，发出警报并报告攻击节点。然后通过下发流表等方式将来自外部网络的</a:t>
            </a:r>
            <a:r>
              <a:rPr lang="en-US" altLang="zh-CN" sz="1600" dirty="0" err="1">
                <a:solidFill>
                  <a:srgbClr val="002B41"/>
                </a:solidFill>
                <a:latin typeface="微软雅黑" panose="020B0503020204020204" pitchFamily="34" charset="-122"/>
                <a:ea typeface="微软雅黑" panose="020B0503020204020204" pitchFamily="34" charset="-122"/>
              </a:rPr>
              <a:t>DDos</a:t>
            </a:r>
            <a:r>
              <a:rPr lang="zh-CN" altLang="en-US" sz="1600" dirty="0">
                <a:solidFill>
                  <a:srgbClr val="002B41"/>
                </a:solidFill>
                <a:latin typeface="微软雅黑" panose="020B0503020204020204" pitchFamily="34" charset="-122"/>
                <a:ea typeface="微软雅黑" panose="020B0503020204020204" pitchFamily="34" charset="-122"/>
              </a:rPr>
              <a:t>攻击流导向网络中特定服务器处理，使得服务能够正常</a:t>
            </a:r>
            <a:r>
              <a:rPr lang="zh-CN" altLang="en-US" sz="1600" dirty="0" smtClean="0">
                <a:solidFill>
                  <a:srgbClr val="002B41"/>
                </a:solidFill>
                <a:latin typeface="微软雅黑" panose="020B0503020204020204" pitchFamily="34" charset="-122"/>
                <a:ea typeface="微软雅黑" panose="020B0503020204020204" pitchFamily="34" charset="-122"/>
              </a:rPr>
              <a:t>进行。</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sp>
        <p:nvSpPr>
          <p:cNvPr id="3" name="右箭头 2"/>
          <p:cNvSpPr/>
          <p:nvPr/>
        </p:nvSpPr>
        <p:spPr>
          <a:xfrm>
            <a:off x="5511339" y="2718261"/>
            <a:ext cx="1130531" cy="681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p:nvPr/>
        </p:nvPicPr>
        <p:blipFill>
          <a:blip r:embed="rId2"/>
          <a:stretch>
            <a:fillRect/>
          </a:stretch>
        </p:blipFill>
        <p:spPr>
          <a:xfrm>
            <a:off x="694517" y="1584581"/>
            <a:ext cx="4542502" cy="3095484"/>
          </a:xfrm>
          <a:prstGeom prst="rect">
            <a:avLst/>
          </a:prstGeom>
        </p:spPr>
      </p:pic>
      <p:pic>
        <p:nvPicPr>
          <p:cNvPr id="11" name="图片 10"/>
          <p:cNvPicPr/>
          <p:nvPr/>
        </p:nvPicPr>
        <p:blipFill>
          <a:blip r:embed="rId3"/>
          <a:stretch>
            <a:fillRect/>
          </a:stretch>
        </p:blipFill>
        <p:spPr>
          <a:xfrm>
            <a:off x="6916189" y="1584581"/>
            <a:ext cx="4522123" cy="3095484"/>
          </a:xfrm>
          <a:prstGeom prst="rect">
            <a:avLst/>
          </a:prstGeom>
        </p:spPr>
      </p:pic>
    </p:spTree>
    <p:extLst>
      <p:ext uri="{BB962C8B-B14F-4D97-AF65-F5344CB8AC3E}">
        <p14:creationId xmlns:p14="http://schemas.microsoft.com/office/powerpoint/2010/main" val="25131176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1723549" cy="453457"/>
          </a:xfrm>
          <a:prstGeom prst="rect">
            <a:avLst/>
          </a:prstGeom>
          <a:noFill/>
        </p:spPr>
        <p:txBody>
          <a:bodyPr wrap="none" rtlCol="0">
            <a:spAutoFit/>
          </a:bodyPr>
          <a:lstStyle/>
          <a:p>
            <a:pPr>
              <a:lnSpc>
                <a:spcPct val="130000"/>
              </a:lnSpc>
            </a:pPr>
            <a:r>
              <a:rPr lang="zh-CN" altLang="en-US" sz="2000" dirty="0" smtClean="0">
                <a:solidFill>
                  <a:srgbClr val="002B41"/>
                </a:solidFill>
                <a:latin typeface="微软雅黑" panose="020B0503020204020204" pitchFamily="34" charset="-122"/>
                <a:ea typeface="微软雅黑" panose="020B0503020204020204" pitchFamily="34" charset="-122"/>
              </a:rPr>
              <a:t>攻击检测流程</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9" name="文本框 8"/>
          <p:cNvSpPr txBox="1"/>
          <p:nvPr/>
        </p:nvSpPr>
        <p:spPr>
          <a:xfrm>
            <a:off x="5910349" y="1247977"/>
            <a:ext cx="3416531" cy="3933384"/>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zh-CN" altLang="en-US" sz="1600" dirty="0" smtClean="0">
                <a:solidFill>
                  <a:srgbClr val="002B41"/>
                </a:solidFill>
                <a:latin typeface="微软雅黑" panose="020B0503020204020204" pitchFamily="34" charset="-122"/>
                <a:ea typeface="微软雅黑" panose="020B0503020204020204" pitchFamily="34" charset="-122"/>
              </a:rPr>
              <a:t>攻击检测基于</a:t>
            </a:r>
            <a:r>
              <a:rPr lang="zh-CN" altLang="en-US" sz="1600" dirty="0">
                <a:solidFill>
                  <a:srgbClr val="002B41"/>
                </a:solidFill>
                <a:latin typeface="微软雅黑" panose="020B0503020204020204" pitchFamily="34" charset="-122"/>
                <a:ea typeface="微软雅黑" panose="020B0503020204020204" pitchFamily="34" charset="-122"/>
              </a:rPr>
              <a:t>数据包检测的实时分析：运行一个监听进程，获取发送至主机的所有数据包。我们实现根据攻击定义一个规则集，包含一些预定义的规则，例如在一个连续时间内，收到一定频率以上的</a:t>
            </a:r>
            <a:r>
              <a:rPr lang="en-US" altLang="zh-CN" sz="1600" dirty="0">
                <a:solidFill>
                  <a:srgbClr val="002B41"/>
                </a:solidFill>
                <a:latin typeface="微软雅黑" panose="020B0503020204020204" pitchFamily="34" charset="-122"/>
                <a:ea typeface="微软雅黑" panose="020B0503020204020204" pitchFamily="34" charset="-122"/>
              </a:rPr>
              <a:t>SYN</a:t>
            </a:r>
            <a:r>
              <a:rPr lang="zh-CN" altLang="en-US" sz="1600" dirty="0">
                <a:solidFill>
                  <a:srgbClr val="002B41"/>
                </a:solidFill>
                <a:latin typeface="微软雅黑" panose="020B0503020204020204" pitchFamily="34" charset="-122"/>
                <a:ea typeface="微软雅黑" panose="020B0503020204020204" pitchFamily="34" charset="-122"/>
              </a:rPr>
              <a:t>或者</a:t>
            </a:r>
            <a:r>
              <a:rPr lang="en-US" altLang="zh-CN" sz="1600" dirty="0">
                <a:solidFill>
                  <a:srgbClr val="002B41"/>
                </a:solidFill>
                <a:latin typeface="微软雅黑" panose="020B0503020204020204" pitchFamily="34" charset="-122"/>
                <a:ea typeface="微软雅黑" panose="020B0503020204020204" pitchFamily="34" charset="-122"/>
              </a:rPr>
              <a:t>FIN</a:t>
            </a:r>
            <a:r>
              <a:rPr lang="zh-CN" altLang="en-US" sz="1600" dirty="0">
                <a:solidFill>
                  <a:srgbClr val="002B41"/>
                </a:solidFill>
                <a:latin typeface="微软雅黑" panose="020B0503020204020204" pitchFamily="34" charset="-122"/>
                <a:ea typeface="微软雅黑" panose="020B0503020204020204" pitchFamily="34" charset="-122"/>
              </a:rPr>
              <a:t>请求（</a:t>
            </a:r>
            <a:r>
              <a:rPr lang="en-US" altLang="zh-CN" sz="1600" dirty="0">
                <a:solidFill>
                  <a:srgbClr val="002B41"/>
                </a:solidFill>
                <a:latin typeface="微软雅黑" panose="020B0503020204020204" pitchFamily="34" charset="-122"/>
                <a:ea typeface="微软雅黑" panose="020B0503020204020204" pitchFamily="34" charset="-122"/>
              </a:rPr>
              <a:t>TCP</a:t>
            </a:r>
            <a:r>
              <a:rPr lang="zh-CN" altLang="en-US" sz="1600" dirty="0">
                <a:solidFill>
                  <a:srgbClr val="002B41"/>
                </a:solidFill>
                <a:latin typeface="微软雅黑" panose="020B0503020204020204" pitchFamily="34" charset="-122"/>
                <a:ea typeface="微软雅黑" panose="020B0503020204020204" pitchFamily="34" charset="-122"/>
              </a:rPr>
              <a:t>），我们就可以认为检测</a:t>
            </a:r>
            <a:r>
              <a:rPr lang="zh-CN" altLang="en-US" sz="1600" dirty="0" smtClean="0">
                <a:solidFill>
                  <a:srgbClr val="002B41"/>
                </a:solidFill>
                <a:latin typeface="微软雅黑" panose="020B0503020204020204" pitchFamily="34" charset="-122"/>
                <a:ea typeface="微软雅黑" panose="020B0503020204020204" pitchFamily="34" charset="-122"/>
              </a:rPr>
              <a:t>到</a:t>
            </a:r>
            <a:r>
              <a:rPr lang="en-US" altLang="zh-CN" sz="1600" dirty="0" smtClean="0">
                <a:solidFill>
                  <a:srgbClr val="002B41"/>
                </a:solidFill>
                <a:latin typeface="微软雅黑" panose="020B0503020204020204" pitchFamily="34" charset="-122"/>
                <a:ea typeface="微软雅黑" panose="020B0503020204020204" pitchFamily="34" charset="-122"/>
              </a:rPr>
              <a:t>SYN/FIN</a:t>
            </a:r>
            <a:r>
              <a:rPr lang="zh-CN" altLang="en-US" sz="1600" dirty="0">
                <a:solidFill>
                  <a:srgbClr val="002B41"/>
                </a:solidFill>
                <a:latin typeface="微软雅黑" panose="020B0503020204020204" pitchFamily="34" charset="-122"/>
                <a:ea typeface="微软雅黑" panose="020B0503020204020204" pitchFamily="34" charset="-122"/>
              </a:rPr>
              <a:t>扫描攻击，对于其他攻击也类似。通过一个匹配算法，将收到的数据包与</a:t>
            </a:r>
            <a:r>
              <a:rPr lang="zh-CN" altLang="en-US" sz="1600" dirty="0" smtClean="0">
                <a:solidFill>
                  <a:srgbClr val="002B41"/>
                </a:solidFill>
                <a:latin typeface="微软雅黑" panose="020B0503020204020204" pitchFamily="34" charset="-122"/>
                <a:ea typeface="微软雅黑" panose="020B0503020204020204" pitchFamily="34" charset="-122"/>
              </a:rPr>
              <a:t>规则进行</a:t>
            </a:r>
            <a:r>
              <a:rPr lang="zh-CN" altLang="en-US" sz="1600" dirty="0">
                <a:solidFill>
                  <a:srgbClr val="002B41"/>
                </a:solidFill>
                <a:latin typeface="微软雅黑" panose="020B0503020204020204" pitchFamily="34" charset="-122"/>
                <a:ea typeface="微软雅黑" panose="020B0503020204020204" pitchFamily="34" charset="-122"/>
              </a:rPr>
              <a:t>匹配，进而</a:t>
            </a:r>
            <a:r>
              <a:rPr lang="zh-CN" altLang="en-US" sz="1600" dirty="0" smtClean="0">
                <a:solidFill>
                  <a:srgbClr val="002B41"/>
                </a:solidFill>
                <a:latin typeface="微软雅黑" panose="020B0503020204020204" pitchFamily="34" charset="-122"/>
                <a:ea typeface="微软雅黑" panose="020B0503020204020204" pitchFamily="34" charset="-122"/>
              </a:rPr>
              <a:t>确定攻击类型。</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pic>
        <p:nvPicPr>
          <p:cNvPr id="8" name="图片 7" descr="C:\Users\songxin\AppData\Local\Microsoft\Windows\INetCache\Content.Word\未命名文件.png"/>
          <p:cNvPicPr/>
          <p:nvPr/>
        </p:nvPicPr>
        <p:blipFill>
          <a:blip r:embed="rId2">
            <a:extLst>
              <a:ext uri="{28A0092B-C50C-407E-A947-70E740481C1C}">
                <a14:useLocalDpi xmlns:a14="http://schemas.microsoft.com/office/drawing/2010/main" val="0"/>
              </a:ext>
            </a:extLst>
          </a:blip>
          <a:srcRect/>
          <a:stretch>
            <a:fillRect/>
          </a:stretch>
        </p:blipFill>
        <p:spPr bwMode="auto">
          <a:xfrm>
            <a:off x="1842938" y="818866"/>
            <a:ext cx="2878691" cy="4479492"/>
          </a:xfrm>
          <a:prstGeom prst="rect">
            <a:avLst/>
          </a:prstGeom>
          <a:noFill/>
          <a:ln>
            <a:noFill/>
          </a:ln>
        </p:spPr>
      </p:pic>
    </p:spTree>
    <p:extLst>
      <p:ext uri="{BB962C8B-B14F-4D97-AF65-F5344CB8AC3E}">
        <p14:creationId xmlns:p14="http://schemas.microsoft.com/office/powerpoint/2010/main" val="15185118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5" y="1992830"/>
            <a:ext cx="3262432" cy="1015663"/>
          </a:xfrm>
          <a:prstGeom prst="rect">
            <a:avLst/>
          </a:prstGeom>
          <a:noFill/>
          <a:effectLst/>
        </p:spPr>
        <p:txBody>
          <a:bodyPr wrap="none" rtlCol="0">
            <a:spAutoFit/>
          </a:bodyPr>
          <a:lstStyle/>
          <a:p>
            <a:pPr algn="ctr"/>
            <a:r>
              <a:rPr lang="zh-CN" altLang="en-US" sz="6000" dirty="0" smtClean="0">
                <a:solidFill>
                  <a:prstClr val="white">
                    <a:lumMod val="95000"/>
                  </a:prstClr>
                </a:solidFill>
                <a:latin typeface="微软雅黑" panose="020B0503020204020204" pitchFamily="34" charset="-122"/>
                <a:ea typeface="微软雅黑" panose="020B0503020204020204" pitchFamily="34" charset="-122"/>
              </a:rPr>
              <a:t>第五部分</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4775"/>
          </a:xfrm>
          <a:prstGeom prst="rect">
            <a:avLst/>
          </a:prstGeom>
          <a:noFill/>
          <a:effectLst/>
        </p:spPr>
        <p:txBody>
          <a:bodyPr wrap="square" rtlCol="0">
            <a:spAutoFit/>
          </a:bodyPr>
          <a:lstStyle/>
          <a:p>
            <a:pPr algn="ctr"/>
            <a:r>
              <a:rPr lang="zh-CN" altLang="en-US" sz="3200" dirty="0" smtClean="0">
                <a:solidFill>
                  <a:prstClr val="white">
                    <a:lumMod val="95000"/>
                  </a:prstClr>
                </a:solidFill>
                <a:latin typeface="微软雅黑" panose="020B0503020204020204" pitchFamily="34" charset="-122"/>
                <a:ea typeface="微软雅黑" panose="020B0503020204020204" pitchFamily="34" charset="-122"/>
              </a:rPr>
              <a:t>系统实现</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61577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1723549" cy="492443"/>
          </a:xfrm>
          <a:prstGeom prst="rect">
            <a:avLst/>
          </a:prstGeom>
          <a:noFill/>
        </p:spPr>
        <p:txBody>
          <a:bodyPr wrap="none" rtlCol="0">
            <a:spAutoFit/>
          </a:bodyPr>
          <a:lstStyle/>
          <a:p>
            <a:pPr>
              <a:lnSpc>
                <a:spcPct val="130000"/>
              </a:lnSpc>
            </a:pPr>
            <a:r>
              <a:rPr lang="zh-CN" altLang="en-US" sz="2000" dirty="0" smtClean="0">
                <a:solidFill>
                  <a:srgbClr val="002B41"/>
                </a:solidFill>
                <a:latin typeface="微软雅黑" panose="020B0503020204020204" pitchFamily="34" charset="-122"/>
                <a:ea typeface="微软雅黑" panose="020B0503020204020204" pitchFamily="34" charset="-122"/>
              </a:rPr>
              <a:t>系统界面展示</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2" y="1088968"/>
            <a:ext cx="8658537" cy="5411586"/>
          </a:xfrm>
          <a:prstGeom prst="rect">
            <a:avLst/>
          </a:prstGeom>
        </p:spPr>
      </p:pic>
      <p:sp>
        <p:nvSpPr>
          <p:cNvPr id="9" name="文本框 8"/>
          <p:cNvSpPr txBox="1"/>
          <p:nvPr/>
        </p:nvSpPr>
        <p:spPr>
          <a:xfrm>
            <a:off x="9086617" y="1242088"/>
            <a:ext cx="2908649" cy="1372683"/>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zh-CN" altLang="en-US" sz="1600" dirty="0" smtClean="0">
                <a:solidFill>
                  <a:srgbClr val="002B41"/>
                </a:solidFill>
                <a:latin typeface="微软雅黑" panose="020B0503020204020204" pitchFamily="34" charset="-122"/>
                <a:ea typeface="微软雅黑" panose="020B0503020204020204" pitchFamily="34" charset="-122"/>
              </a:rPr>
              <a:t>界面左侧是系统的控制面板，提供管理和控制功能</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zh-CN" altLang="en-US" sz="1600" dirty="0" smtClean="0">
                <a:solidFill>
                  <a:srgbClr val="002B41"/>
                </a:solidFill>
                <a:latin typeface="微软雅黑" panose="020B0503020204020204" pitchFamily="34" charset="-122"/>
                <a:ea typeface="微软雅黑" panose="020B0503020204020204" pitchFamily="34" charset="-122"/>
              </a:rPr>
              <a:t>界面右侧展示</a:t>
            </a:r>
            <a:r>
              <a:rPr lang="en-US" altLang="zh-CN" sz="1600" dirty="0" smtClean="0">
                <a:solidFill>
                  <a:srgbClr val="002B41"/>
                </a:solidFill>
                <a:latin typeface="微软雅黑" panose="020B0503020204020204" pitchFamily="34" charset="-122"/>
                <a:ea typeface="微软雅黑" panose="020B0503020204020204" pitchFamily="34" charset="-122"/>
              </a:rPr>
              <a:t>Mininet</a:t>
            </a:r>
            <a:r>
              <a:rPr lang="zh-CN" altLang="en-US" sz="1600" dirty="0" smtClean="0">
                <a:solidFill>
                  <a:srgbClr val="002B41"/>
                </a:solidFill>
                <a:latin typeface="微软雅黑" panose="020B0503020204020204" pitchFamily="34" charset="-122"/>
                <a:ea typeface="微软雅黑" panose="020B0503020204020204" pitchFamily="34" charset="-122"/>
              </a:rPr>
              <a:t>拓扑的可视化</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1099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6422" y="-15198"/>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smtClean="0">
                <a:solidFill>
                  <a:prstClr val="white">
                    <a:lumMod val="95000"/>
                  </a:prstClr>
                </a:solidFill>
                <a:latin typeface="微软雅黑" panose="020B0503020204020204" pitchFamily="34" charset="-122"/>
                <a:ea typeface="微软雅黑" panose="020B0503020204020204" pitchFamily="34" charset="-122"/>
              </a:rPr>
              <a:t>第一部分</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7" name="文本框 21"/>
          <p:cNvSpPr txBox="1"/>
          <p:nvPr/>
        </p:nvSpPr>
        <p:spPr>
          <a:xfrm>
            <a:off x="2336422" y="4494307"/>
            <a:ext cx="7519154" cy="27289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endParaRPr lang="zh-CN" altLang="en-US" sz="1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8" name="矩形 7"/>
          <p:cNvSpPr/>
          <p:nvPr/>
        </p:nvSpPr>
        <p:spPr>
          <a:xfrm>
            <a:off x="6003634" y="3909532"/>
            <a:ext cx="184731" cy="461665"/>
          </a:xfrm>
          <a:prstGeom prst="rect">
            <a:avLst/>
          </a:prstGeom>
          <a:effectLst/>
        </p:spPr>
        <p:txBody>
          <a:bodyPr wrap="none">
            <a:spAutoFit/>
          </a:bodyPr>
          <a:lstStyle/>
          <a:p>
            <a:pPr algn="ctr">
              <a:spcBef>
                <a:spcPct val="0"/>
              </a:spcBef>
            </a:pPr>
            <a:endParaRPr lang="en-US" altLang="zh-CN" sz="24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4775"/>
          </a:xfrm>
          <a:prstGeom prst="rect">
            <a:avLst/>
          </a:prstGeom>
          <a:noFill/>
          <a:effectLst/>
        </p:spPr>
        <p:txBody>
          <a:bodyPr wrap="square" rtlCol="0">
            <a:spAutoFit/>
          </a:bodyPr>
          <a:lstStyle/>
          <a:p>
            <a:pPr algn="ctr"/>
            <a:r>
              <a:rPr lang="zh-CN" altLang="en-US" sz="3200" dirty="0" smtClean="0">
                <a:solidFill>
                  <a:prstClr val="white">
                    <a:lumMod val="95000"/>
                  </a:prstClr>
                </a:solidFill>
                <a:latin typeface="微软雅黑" panose="020B0503020204020204" pitchFamily="34" charset="-122"/>
                <a:ea typeface="微软雅黑" panose="020B0503020204020204" pitchFamily="34" charset="-122"/>
              </a:rPr>
              <a:t>项目介绍</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8171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236510" cy="492443"/>
          </a:xfrm>
          <a:prstGeom prst="rect">
            <a:avLst/>
          </a:prstGeom>
          <a:noFill/>
        </p:spPr>
        <p:txBody>
          <a:bodyPr wrap="none" rtlCol="0">
            <a:spAutoFit/>
          </a:bodyPr>
          <a:lstStyle/>
          <a:p>
            <a:pPr>
              <a:lnSpc>
                <a:spcPct val="130000"/>
              </a:lnSpc>
            </a:pPr>
            <a:r>
              <a:rPr lang="zh-CN" altLang="en-US" sz="2000" dirty="0" smtClean="0">
                <a:solidFill>
                  <a:srgbClr val="002B41"/>
                </a:solidFill>
                <a:latin typeface="微软雅黑" panose="020B0503020204020204" pitchFamily="34" charset="-122"/>
                <a:ea typeface="微软雅黑" panose="020B0503020204020204" pitchFamily="34" charset="-122"/>
              </a:rPr>
              <a:t>黄石线路拓扑展示</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2" y="1088968"/>
            <a:ext cx="8658537" cy="5411585"/>
          </a:xfrm>
          <a:prstGeom prst="rect">
            <a:avLst/>
          </a:prstGeom>
        </p:spPr>
      </p:pic>
      <p:sp>
        <p:nvSpPr>
          <p:cNvPr id="9" name="文本框 8"/>
          <p:cNvSpPr txBox="1"/>
          <p:nvPr/>
        </p:nvSpPr>
        <p:spPr>
          <a:xfrm>
            <a:off x="9086617" y="1242088"/>
            <a:ext cx="2908649" cy="732508"/>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zh-CN" altLang="en-US" sz="1600" dirty="0" smtClean="0">
                <a:solidFill>
                  <a:srgbClr val="002B41"/>
                </a:solidFill>
                <a:latin typeface="微软雅黑" panose="020B0503020204020204" pitchFamily="34" charset="-122"/>
                <a:ea typeface="微软雅黑" panose="020B0503020204020204" pitchFamily="34" charset="-122"/>
              </a:rPr>
              <a:t>当前拓扑展示的是莆田市电力通信网的黄石线路部分</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81824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1723549" cy="492443"/>
          </a:xfrm>
          <a:prstGeom prst="rect">
            <a:avLst/>
          </a:prstGeom>
          <a:noFill/>
        </p:spPr>
        <p:txBody>
          <a:bodyPr wrap="none" rtlCol="0">
            <a:spAutoFit/>
          </a:bodyPr>
          <a:lstStyle/>
          <a:p>
            <a:pPr>
              <a:lnSpc>
                <a:spcPct val="130000"/>
              </a:lnSpc>
            </a:pPr>
            <a:r>
              <a:rPr lang="zh-CN" altLang="en-US" sz="2000" dirty="0" smtClean="0">
                <a:solidFill>
                  <a:srgbClr val="002B41"/>
                </a:solidFill>
                <a:latin typeface="微软雅黑" panose="020B0503020204020204" pitchFamily="34" charset="-122"/>
                <a:ea typeface="微软雅黑" panose="020B0503020204020204" pitchFamily="34" charset="-122"/>
              </a:rPr>
              <a:t>展示流量变化</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091" y="1145661"/>
            <a:ext cx="8477118" cy="5298199"/>
          </a:xfrm>
          <a:prstGeom prst="rect">
            <a:avLst/>
          </a:prstGeom>
        </p:spPr>
      </p:pic>
      <p:sp>
        <p:nvSpPr>
          <p:cNvPr id="9" name="文本框 8"/>
          <p:cNvSpPr txBox="1"/>
          <p:nvPr/>
        </p:nvSpPr>
        <p:spPr>
          <a:xfrm>
            <a:off x="9086617" y="1242088"/>
            <a:ext cx="2908649" cy="1052596"/>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zh-CN" altLang="en-US" sz="1600" dirty="0" smtClean="0">
                <a:solidFill>
                  <a:srgbClr val="002B41"/>
                </a:solidFill>
                <a:latin typeface="微软雅黑" panose="020B0503020204020204" pitchFamily="34" charset="-122"/>
                <a:ea typeface="微软雅黑" panose="020B0503020204020204" pitchFamily="34" charset="-122"/>
              </a:rPr>
              <a:t>当某条链路出现流量变化时，拓扑上对应的链路发生颜色变化</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0909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1723549" cy="492443"/>
          </a:xfrm>
          <a:prstGeom prst="rect">
            <a:avLst/>
          </a:prstGeom>
          <a:noFill/>
        </p:spPr>
        <p:txBody>
          <a:bodyPr wrap="none" rtlCol="0">
            <a:spAutoFit/>
          </a:bodyPr>
          <a:lstStyle/>
          <a:p>
            <a:pPr>
              <a:lnSpc>
                <a:spcPct val="130000"/>
              </a:lnSpc>
            </a:pPr>
            <a:r>
              <a:rPr lang="zh-CN" altLang="en-US" sz="2000" dirty="0" smtClean="0">
                <a:solidFill>
                  <a:srgbClr val="002B41"/>
                </a:solidFill>
                <a:latin typeface="微软雅黑" panose="020B0503020204020204" pitchFamily="34" charset="-122"/>
                <a:ea typeface="微软雅黑" panose="020B0503020204020204" pitchFamily="34" charset="-122"/>
              </a:rPr>
              <a:t>主机遭受攻击</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091" y="1145661"/>
            <a:ext cx="8477118" cy="5298198"/>
          </a:xfrm>
          <a:prstGeom prst="rect">
            <a:avLst/>
          </a:prstGeom>
        </p:spPr>
      </p:pic>
      <p:sp>
        <p:nvSpPr>
          <p:cNvPr id="9" name="文本框 8"/>
          <p:cNvSpPr txBox="1"/>
          <p:nvPr/>
        </p:nvSpPr>
        <p:spPr>
          <a:xfrm>
            <a:off x="9086617" y="1242088"/>
            <a:ext cx="2908649" cy="1052596"/>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zh-CN" altLang="en-US" sz="1600" dirty="0" smtClean="0">
                <a:solidFill>
                  <a:srgbClr val="002B41"/>
                </a:solidFill>
                <a:latin typeface="微软雅黑" panose="020B0503020204020204" pitchFamily="34" charset="-122"/>
                <a:ea typeface="微软雅黑" panose="020B0503020204020204" pitchFamily="34" charset="-122"/>
              </a:rPr>
              <a:t>当某个主机遭受攻击时，相应的主机会在拓扑上变红警示</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647260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1210588" cy="453457"/>
          </a:xfrm>
          <a:prstGeom prst="rect">
            <a:avLst/>
          </a:prstGeom>
          <a:noFill/>
        </p:spPr>
        <p:txBody>
          <a:bodyPr wrap="none" rtlCol="0">
            <a:spAutoFit/>
          </a:bodyPr>
          <a:lstStyle/>
          <a:p>
            <a:pPr>
              <a:lnSpc>
                <a:spcPct val="130000"/>
              </a:lnSpc>
            </a:pPr>
            <a:r>
              <a:rPr lang="zh-CN" altLang="en-US" sz="2000" dirty="0" smtClean="0">
                <a:solidFill>
                  <a:srgbClr val="002B41"/>
                </a:solidFill>
                <a:latin typeface="微软雅黑" panose="020B0503020204020204" pitchFamily="34" charset="-122"/>
                <a:ea typeface="微软雅黑" panose="020B0503020204020204" pitchFamily="34" charset="-122"/>
              </a:rPr>
              <a:t>下线隔离</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091" y="1145661"/>
            <a:ext cx="8477118" cy="5298198"/>
          </a:xfrm>
          <a:prstGeom prst="rect">
            <a:avLst/>
          </a:prstGeom>
        </p:spPr>
      </p:pic>
      <p:sp>
        <p:nvSpPr>
          <p:cNvPr id="9" name="文本框 8"/>
          <p:cNvSpPr txBox="1"/>
          <p:nvPr/>
        </p:nvSpPr>
        <p:spPr>
          <a:xfrm>
            <a:off x="9086617" y="1242088"/>
            <a:ext cx="2908649" cy="1692771"/>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zh-CN" altLang="en-US" sz="1600" dirty="0" smtClean="0">
                <a:solidFill>
                  <a:srgbClr val="002B41"/>
                </a:solidFill>
                <a:latin typeface="微软雅黑" panose="020B0503020204020204" pitchFamily="34" charset="-122"/>
                <a:ea typeface="微软雅黑" panose="020B0503020204020204" pitchFamily="34" charset="-122"/>
              </a:rPr>
              <a:t>当主机遭受攻击时，在控制面板上的动态防护策略选择下线隔离策略时可以对受害主机进行下线处理，相应主机在拓扑上呈灰色显示</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80834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1723549" cy="453457"/>
          </a:xfrm>
          <a:prstGeom prst="rect">
            <a:avLst/>
          </a:prstGeom>
          <a:noFill/>
        </p:spPr>
        <p:txBody>
          <a:bodyPr wrap="none" rtlCol="0">
            <a:spAutoFit/>
          </a:bodyPr>
          <a:lstStyle/>
          <a:p>
            <a:pPr>
              <a:lnSpc>
                <a:spcPct val="130000"/>
              </a:lnSpc>
            </a:pPr>
            <a:r>
              <a:rPr lang="zh-CN" altLang="en-US" sz="2000" dirty="0" smtClean="0">
                <a:solidFill>
                  <a:srgbClr val="002B41"/>
                </a:solidFill>
                <a:latin typeface="微软雅黑" panose="020B0503020204020204" pitchFamily="34" charset="-122"/>
                <a:ea typeface="微软雅黑" panose="020B0503020204020204" pitchFamily="34" charset="-122"/>
              </a:rPr>
              <a:t>转移备用主机</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092" y="1145661"/>
            <a:ext cx="8477116" cy="5298198"/>
          </a:xfrm>
          <a:prstGeom prst="rect">
            <a:avLst/>
          </a:prstGeom>
        </p:spPr>
      </p:pic>
      <p:sp>
        <p:nvSpPr>
          <p:cNvPr id="9" name="文本框 8"/>
          <p:cNvSpPr txBox="1"/>
          <p:nvPr/>
        </p:nvSpPr>
        <p:spPr>
          <a:xfrm>
            <a:off x="9086617" y="1242088"/>
            <a:ext cx="2908649" cy="1692771"/>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zh-CN" altLang="en-US" sz="1600" dirty="0" smtClean="0">
                <a:solidFill>
                  <a:srgbClr val="002B41"/>
                </a:solidFill>
                <a:latin typeface="微软雅黑" panose="020B0503020204020204" pitchFamily="34" charset="-122"/>
                <a:ea typeface="微软雅黑" panose="020B0503020204020204" pitchFamily="34" charset="-122"/>
              </a:rPr>
              <a:t>当主机遭受攻击时，在控制面板上的动态防护策略选择转移备用主机策略时可以对受害主机进行转移处理，相应主机在拓扑上恢复显示</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12581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1723549" cy="453457"/>
          </a:xfrm>
          <a:prstGeom prst="rect">
            <a:avLst/>
          </a:prstGeom>
          <a:noFill/>
        </p:spPr>
        <p:txBody>
          <a:bodyPr wrap="none" rtlCol="0">
            <a:spAutoFit/>
          </a:bodyPr>
          <a:lstStyle/>
          <a:p>
            <a:pPr>
              <a:lnSpc>
                <a:spcPct val="130000"/>
              </a:lnSpc>
            </a:pPr>
            <a:r>
              <a:rPr lang="zh-CN" altLang="en-US" sz="2000" dirty="0" smtClean="0">
                <a:solidFill>
                  <a:srgbClr val="002B41"/>
                </a:solidFill>
                <a:latin typeface="微软雅黑" panose="020B0503020204020204" pitchFamily="34" charset="-122"/>
                <a:ea typeface="微软雅黑" panose="020B0503020204020204" pitchFamily="34" charset="-122"/>
              </a:rPr>
              <a:t>查看节点信息</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3" y="1088968"/>
            <a:ext cx="8658535" cy="5411585"/>
          </a:xfrm>
          <a:prstGeom prst="rect">
            <a:avLst/>
          </a:prstGeom>
        </p:spPr>
      </p:pic>
      <p:sp>
        <p:nvSpPr>
          <p:cNvPr id="9" name="文本框 8"/>
          <p:cNvSpPr txBox="1"/>
          <p:nvPr/>
        </p:nvSpPr>
        <p:spPr>
          <a:xfrm>
            <a:off x="9086617" y="1242088"/>
            <a:ext cx="2908649" cy="1372683"/>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zh-CN" altLang="en-US" sz="1600" dirty="0" smtClean="0">
                <a:solidFill>
                  <a:srgbClr val="002B41"/>
                </a:solidFill>
                <a:latin typeface="微软雅黑" panose="020B0503020204020204" pitchFamily="34" charset="-122"/>
                <a:ea typeface="微软雅黑" panose="020B0503020204020204" pitchFamily="34" charset="-122"/>
              </a:rPr>
              <a:t>点击拓扑上的节点可查看该节点的对应信息，包括名称，类型，所属线路，</a:t>
            </a:r>
            <a:r>
              <a:rPr lang="en-US" altLang="zh-CN" sz="1600" dirty="0" smtClean="0">
                <a:solidFill>
                  <a:srgbClr val="002B41"/>
                </a:solidFill>
                <a:latin typeface="微软雅黑" panose="020B0503020204020204" pitchFamily="34" charset="-122"/>
                <a:ea typeface="微软雅黑" panose="020B0503020204020204" pitchFamily="34" charset="-122"/>
              </a:rPr>
              <a:t>IP</a:t>
            </a:r>
            <a:r>
              <a:rPr lang="zh-CN" altLang="en-US" sz="1600" dirty="0" smtClean="0">
                <a:solidFill>
                  <a:srgbClr val="002B41"/>
                </a:solidFill>
                <a:latin typeface="微软雅黑" panose="020B0503020204020204" pitchFamily="34" charset="-122"/>
                <a:ea typeface="微软雅黑" panose="020B0503020204020204" pitchFamily="34" charset="-122"/>
              </a:rPr>
              <a:t>地址，</a:t>
            </a:r>
            <a:r>
              <a:rPr lang="en-US" altLang="zh-CN" sz="1600" dirty="0" smtClean="0">
                <a:solidFill>
                  <a:srgbClr val="002B41"/>
                </a:solidFill>
                <a:latin typeface="微软雅黑" panose="020B0503020204020204" pitchFamily="34" charset="-122"/>
                <a:ea typeface="微软雅黑" panose="020B0503020204020204" pitchFamily="34" charset="-122"/>
              </a:rPr>
              <a:t>MAC</a:t>
            </a:r>
            <a:r>
              <a:rPr lang="zh-CN" altLang="en-US" sz="1600" dirty="0" smtClean="0">
                <a:solidFill>
                  <a:srgbClr val="002B41"/>
                </a:solidFill>
                <a:latin typeface="微软雅黑" panose="020B0503020204020204" pitchFamily="34" charset="-122"/>
                <a:ea typeface="微软雅黑" panose="020B0503020204020204" pitchFamily="34" charset="-122"/>
              </a:rPr>
              <a:t>地址</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0641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236510" cy="492443"/>
          </a:xfrm>
          <a:prstGeom prst="rect">
            <a:avLst/>
          </a:prstGeom>
          <a:noFill/>
        </p:spPr>
        <p:txBody>
          <a:bodyPr wrap="none" rtlCol="0">
            <a:spAutoFit/>
          </a:bodyPr>
          <a:lstStyle/>
          <a:p>
            <a:pPr>
              <a:lnSpc>
                <a:spcPct val="130000"/>
              </a:lnSpc>
            </a:pPr>
            <a:r>
              <a:rPr lang="zh-CN" altLang="en-US" sz="2000" dirty="0" smtClean="0">
                <a:solidFill>
                  <a:srgbClr val="002B41"/>
                </a:solidFill>
                <a:latin typeface="微软雅黑" panose="020B0503020204020204" pitchFamily="34" charset="-122"/>
                <a:ea typeface="微软雅黑" panose="020B0503020204020204" pitchFamily="34" charset="-122"/>
              </a:rPr>
              <a:t>查看主机状态信息</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3" y="1845639"/>
            <a:ext cx="8658535" cy="3898242"/>
          </a:xfrm>
          <a:prstGeom prst="rect">
            <a:avLst/>
          </a:prstGeom>
        </p:spPr>
      </p:pic>
      <p:sp>
        <p:nvSpPr>
          <p:cNvPr id="9" name="文本框 8"/>
          <p:cNvSpPr txBox="1"/>
          <p:nvPr/>
        </p:nvSpPr>
        <p:spPr>
          <a:xfrm>
            <a:off x="9086617" y="1948669"/>
            <a:ext cx="2908649" cy="1052596"/>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zh-CN" altLang="en-US" sz="1600" dirty="0" smtClean="0">
                <a:solidFill>
                  <a:srgbClr val="002B41"/>
                </a:solidFill>
                <a:latin typeface="微软雅黑" panose="020B0503020204020204" pitchFamily="34" charset="-122"/>
                <a:ea typeface="微软雅黑" panose="020B0503020204020204" pitchFamily="34" charset="-122"/>
              </a:rPr>
              <a:t>双击主机节点可查看对应主机的当前状态信息，包括进程，内存和</a:t>
            </a:r>
            <a:r>
              <a:rPr lang="en-US" altLang="zh-CN" sz="1600" dirty="0" smtClean="0">
                <a:solidFill>
                  <a:srgbClr val="002B41"/>
                </a:solidFill>
                <a:latin typeface="微软雅黑" panose="020B0503020204020204" pitchFamily="34" charset="-122"/>
                <a:ea typeface="微软雅黑" panose="020B0503020204020204" pitchFamily="34" charset="-122"/>
              </a:rPr>
              <a:t>CPU</a:t>
            </a:r>
            <a:r>
              <a:rPr lang="zh-CN" altLang="en-US" sz="1600" dirty="0" smtClean="0">
                <a:solidFill>
                  <a:srgbClr val="002B41"/>
                </a:solidFill>
                <a:latin typeface="微软雅黑" panose="020B0503020204020204" pitchFamily="34" charset="-122"/>
                <a:ea typeface="微软雅黑" panose="020B0503020204020204" pitchFamily="34" charset="-122"/>
              </a:rPr>
              <a:t>三部分</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01839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236510" cy="453457"/>
          </a:xfrm>
          <a:prstGeom prst="rect">
            <a:avLst/>
          </a:prstGeom>
          <a:noFill/>
        </p:spPr>
        <p:txBody>
          <a:bodyPr wrap="none" rtlCol="0">
            <a:spAutoFit/>
          </a:bodyPr>
          <a:lstStyle/>
          <a:p>
            <a:pPr>
              <a:lnSpc>
                <a:spcPct val="130000"/>
              </a:lnSpc>
            </a:pPr>
            <a:r>
              <a:rPr lang="zh-CN" altLang="en-US" sz="2000" dirty="0" smtClean="0">
                <a:solidFill>
                  <a:srgbClr val="002B41"/>
                </a:solidFill>
                <a:latin typeface="微软雅黑" panose="020B0503020204020204" pitchFamily="34" charset="-122"/>
                <a:ea typeface="微软雅黑" panose="020B0503020204020204" pitchFamily="34" charset="-122"/>
              </a:rPr>
              <a:t>查看线路流量变化</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3" y="1573434"/>
            <a:ext cx="8658535" cy="4442653"/>
          </a:xfrm>
          <a:prstGeom prst="rect">
            <a:avLst/>
          </a:prstGeom>
        </p:spPr>
      </p:pic>
      <p:sp>
        <p:nvSpPr>
          <p:cNvPr id="9" name="文本框 8"/>
          <p:cNvSpPr txBox="1"/>
          <p:nvPr/>
        </p:nvSpPr>
        <p:spPr>
          <a:xfrm>
            <a:off x="9086617" y="1674350"/>
            <a:ext cx="2908649" cy="732508"/>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zh-CN" altLang="en-US" sz="1600" dirty="0" smtClean="0">
                <a:solidFill>
                  <a:srgbClr val="002B41"/>
                </a:solidFill>
                <a:latin typeface="微软雅黑" panose="020B0503020204020204" pitchFamily="34" charset="-122"/>
                <a:ea typeface="微软雅黑" panose="020B0503020204020204" pitchFamily="34" charset="-122"/>
              </a:rPr>
              <a:t>在统计页面可查看当前拓扑上各线路的流量实时变化</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59103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1980029" cy="492443"/>
          </a:xfrm>
          <a:prstGeom prst="rect">
            <a:avLst/>
          </a:prstGeom>
          <a:noFill/>
        </p:spPr>
        <p:txBody>
          <a:bodyPr wrap="none" rtlCol="0">
            <a:spAutoFit/>
          </a:bodyPr>
          <a:lstStyle/>
          <a:p>
            <a:pPr>
              <a:lnSpc>
                <a:spcPct val="130000"/>
              </a:lnSpc>
            </a:pPr>
            <a:r>
              <a:rPr lang="zh-CN" altLang="en-US" sz="2000" dirty="0" smtClean="0">
                <a:solidFill>
                  <a:srgbClr val="002B41"/>
                </a:solidFill>
                <a:latin typeface="微软雅黑" panose="020B0503020204020204" pitchFamily="34" charset="-122"/>
                <a:ea typeface="微软雅黑" panose="020B0503020204020204" pitchFamily="34" charset="-122"/>
              </a:rPr>
              <a:t>查看主机数据表</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247" y="1573434"/>
            <a:ext cx="7790806" cy="4442653"/>
          </a:xfrm>
          <a:prstGeom prst="rect">
            <a:avLst/>
          </a:prstGeom>
        </p:spPr>
      </p:pic>
      <p:sp>
        <p:nvSpPr>
          <p:cNvPr id="9" name="文本框 8"/>
          <p:cNvSpPr txBox="1"/>
          <p:nvPr/>
        </p:nvSpPr>
        <p:spPr>
          <a:xfrm>
            <a:off x="9086617" y="1674350"/>
            <a:ext cx="2908649" cy="732508"/>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zh-CN" altLang="en-US" sz="1600" dirty="0" smtClean="0">
                <a:solidFill>
                  <a:srgbClr val="002B41"/>
                </a:solidFill>
                <a:latin typeface="微软雅黑" panose="020B0503020204020204" pitchFamily="34" charset="-122"/>
                <a:ea typeface="微软雅黑" panose="020B0503020204020204" pitchFamily="34" charset="-122"/>
              </a:rPr>
              <a:t>在统计页面可查看当前拓扑上的所有主机的数据统计表</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539188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1980029" cy="453457"/>
          </a:xfrm>
          <a:prstGeom prst="rect">
            <a:avLst/>
          </a:prstGeom>
          <a:noFill/>
        </p:spPr>
        <p:txBody>
          <a:bodyPr wrap="none" rtlCol="0">
            <a:spAutoFit/>
          </a:bodyPr>
          <a:lstStyle/>
          <a:p>
            <a:pPr>
              <a:lnSpc>
                <a:spcPct val="130000"/>
              </a:lnSpc>
            </a:pPr>
            <a:r>
              <a:rPr lang="zh-CN" altLang="en-US" sz="2000" dirty="0" smtClean="0">
                <a:solidFill>
                  <a:srgbClr val="002B41"/>
                </a:solidFill>
                <a:latin typeface="微软雅黑" panose="020B0503020204020204" pitchFamily="34" charset="-122"/>
                <a:ea typeface="微软雅黑" panose="020B0503020204020204" pitchFamily="34" charset="-122"/>
              </a:rPr>
              <a:t>查看设备数据表</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087" y="1573434"/>
            <a:ext cx="7565125" cy="4442653"/>
          </a:xfrm>
          <a:prstGeom prst="rect">
            <a:avLst/>
          </a:prstGeom>
        </p:spPr>
      </p:pic>
      <p:sp>
        <p:nvSpPr>
          <p:cNvPr id="9" name="文本框 8"/>
          <p:cNvSpPr txBox="1"/>
          <p:nvPr/>
        </p:nvSpPr>
        <p:spPr>
          <a:xfrm>
            <a:off x="9086617" y="1674350"/>
            <a:ext cx="2908649" cy="1692771"/>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zh-CN" altLang="en-US" sz="1600" dirty="0" smtClean="0">
                <a:solidFill>
                  <a:srgbClr val="002B41"/>
                </a:solidFill>
                <a:latin typeface="微软雅黑" panose="020B0503020204020204" pitchFamily="34" charset="-122"/>
                <a:ea typeface="微软雅黑" panose="020B0503020204020204" pitchFamily="34" charset="-122"/>
              </a:rPr>
              <a:t>在统计页面可查看当前拓扑上的所有设备（交换机，路由器）的数据统计表，内容包括各设备的各端口所连接的设备或主机</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64400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1210588"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项目背景</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文本框 5"/>
          <p:cNvSpPr txBox="1"/>
          <p:nvPr/>
        </p:nvSpPr>
        <p:spPr>
          <a:xfrm>
            <a:off x="1487978" y="818866"/>
            <a:ext cx="8811492" cy="1052596"/>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zh-CN" altLang="en-US" sz="1600" dirty="0" smtClean="0">
                <a:solidFill>
                  <a:srgbClr val="002B41"/>
                </a:solidFill>
                <a:latin typeface="微软雅黑" panose="020B0503020204020204" pitchFamily="34" charset="-122"/>
                <a:ea typeface="微软雅黑" panose="020B0503020204020204" pitchFamily="34" charset="-122"/>
              </a:rPr>
              <a:t>配电系统</a:t>
            </a:r>
            <a:r>
              <a:rPr lang="zh-CN" altLang="en-US" sz="1600" dirty="0">
                <a:solidFill>
                  <a:srgbClr val="002B41"/>
                </a:solidFill>
                <a:latin typeface="微软雅黑" panose="020B0503020204020204" pitchFamily="34" charset="-122"/>
                <a:ea typeface="微软雅黑" panose="020B0503020204020204" pitchFamily="34" charset="-122"/>
              </a:rPr>
              <a:t>转向以传统电力供应、分布式新能源发电、储能、信息通信设备和各类用电负荷为主的物理系统与信息系统深度耦合的配电网信息物理系统（</a:t>
            </a:r>
            <a:r>
              <a:rPr lang="en-US" altLang="zh-CN" sz="1600" dirty="0">
                <a:solidFill>
                  <a:srgbClr val="002B41"/>
                </a:solidFill>
                <a:latin typeface="微软雅黑" panose="020B0503020204020204" pitchFamily="34" charset="-122"/>
                <a:ea typeface="微软雅黑" panose="020B0503020204020204" pitchFamily="34" charset="-122"/>
              </a:rPr>
              <a:t>CPS</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zh-CN" altLang="en-US" sz="1600" dirty="0">
                <a:solidFill>
                  <a:srgbClr val="002B41"/>
                </a:solidFill>
                <a:latin typeface="微软雅黑" panose="020B0503020204020204" pitchFamily="34" charset="-122"/>
                <a:ea typeface="微软雅黑" panose="020B0503020204020204" pitchFamily="34" charset="-122"/>
              </a:rPr>
              <a:t>为支撑配电网</a:t>
            </a:r>
            <a:r>
              <a:rPr lang="en-US" altLang="zh-CN" sz="1600" dirty="0">
                <a:solidFill>
                  <a:srgbClr val="002B41"/>
                </a:solidFill>
                <a:latin typeface="微软雅黑" panose="020B0503020204020204" pitchFamily="34" charset="-122"/>
                <a:ea typeface="微软雅黑" panose="020B0503020204020204" pitchFamily="34" charset="-122"/>
              </a:rPr>
              <a:t>CPS</a:t>
            </a:r>
            <a:r>
              <a:rPr lang="zh-CN" altLang="en-US" sz="1600" dirty="0">
                <a:solidFill>
                  <a:srgbClr val="002B41"/>
                </a:solidFill>
                <a:latin typeface="微软雅黑" panose="020B0503020204020204" pitchFamily="34" charset="-122"/>
                <a:ea typeface="微软雅黑" panose="020B0503020204020204" pitchFamily="34" charset="-122"/>
              </a:rPr>
              <a:t>仿真的重点研发项目</a:t>
            </a:r>
            <a:r>
              <a:rPr lang="zh-CN" altLang="en-US" sz="1600" dirty="0" smtClean="0">
                <a:solidFill>
                  <a:srgbClr val="002B41"/>
                </a:solidFill>
                <a:latin typeface="微软雅黑" panose="020B0503020204020204" pitchFamily="34" charset="-122"/>
                <a:ea typeface="微软雅黑" panose="020B0503020204020204" pitchFamily="34" charset="-122"/>
              </a:rPr>
              <a:t>，本项目实现基于</a:t>
            </a:r>
            <a:r>
              <a:rPr lang="en-US" altLang="zh-CN" sz="1600" dirty="0">
                <a:solidFill>
                  <a:srgbClr val="002B41"/>
                </a:solidFill>
                <a:latin typeface="微软雅黑" panose="020B0503020204020204" pitchFamily="34" charset="-122"/>
                <a:ea typeface="微软雅黑" panose="020B0503020204020204" pitchFamily="34" charset="-122"/>
              </a:rPr>
              <a:t>MININET</a:t>
            </a:r>
            <a:r>
              <a:rPr lang="zh-CN" altLang="en-US" sz="1600" dirty="0" smtClean="0">
                <a:solidFill>
                  <a:srgbClr val="002B41"/>
                </a:solidFill>
                <a:latin typeface="微软雅黑" panose="020B0503020204020204" pitchFamily="34" charset="-122"/>
                <a:ea typeface="微软雅黑" panose="020B0503020204020204" pitchFamily="34" charset="-122"/>
              </a:rPr>
              <a:t>的电力通信仿真平台</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sp>
        <p:nvSpPr>
          <p:cNvPr id="8" name="椭圆 7"/>
          <p:cNvSpPr/>
          <p:nvPr/>
        </p:nvSpPr>
        <p:spPr>
          <a:xfrm rot="2700000">
            <a:off x="4129421" y="3184399"/>
            <a:ext cx="3419578" cy="1548942"/>
          </a:xfrm>
          <a:prstGeom prst="ellipse">
            <a:avLst/>
          </a:prstGeom>
          <a:noFill/>
          <a:ln w="19050" cap="rnd">
            <a:solidFill>
              <a:srgbClr val="002B4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a:solidFill>
                <a:srgbClr val="002B41"/>
              </a:solidFill>
            </a:endParaRPr>
          </a:p>
        </p:txBody>
      </p:sp>
      <p:sp>
        <p:nvSpPr>
          <p:cNvPr id="9" name="椭圆 8"/>
          <p:cNvSpPr/>
          <p:nvPr/>
        </p:nvSpPr>
        <p:spPr>
          <a:xfrm rot="8100000">
            <a:off x="4126616" y="3181595"/>
            <a:ext cx="3419578" cy="1548942"/>
          </a:xfrm>
          <a:prstGeom prst="ellipse">
            <a:avLst/>
          </a:prstGeom>
          <a:noFill/>
          <a:ln w="19050" cap="rnd">
            <a:solidFill>
              <a:srgbClr val="002B4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a:solidFill>
                <a:srgbClr val="002B41"/>
              </a:solidFill>
            </a:endParaRPr>
          </a:p>
        </p:txBody>
      </p:sp>
      <p:sp>
        <p:nvSpPr>
          <p:cNvPr id="10" name="流程图: 决策 9"/>
          <p:cNvSpPr/>
          <p:nvPr/>
        </p:nvSpPr>
        <p:spPr>
          <a:xfrm>
            <a:off x="5089821" y="1962447"/>
            <a:ext cx="1496604" cy="1496604"/>
          </a:xfrm>
          <a:prstGeom prst="flowChartDecision">
            <a:avLst/>
          </a:prstGeom>
          <a:solidFill>
            <a:srgbClr val="002B41"/>
          </a:solidFill>
          <a:ln w="28575">
            <a:noFill/>
          </a:ln>
          <a:effectLst>
            <a:outerShdw blurRad="254000" dist="127000" dir="2700000" algn="tl" rotWithShape="0">
              <a:prstClr val="black">
                <a:alpha val="40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dirty="0">
                <a:solidFill>
                  <a:schemeClr val="bg1">
                    <a:lumMod val="95000"/>
                  </a:schemeClr>
                </a:solidFill>
                <a:latin typeface="微软雅黑" panose="020B0503020204020204" pitchFamily="34" charset="-122"/>
                <a:ea typeface="微软雅黑" panose="020B0503020204020204" pitchFamily="34" charset="-122"/>
              </a:rPr>
              <a:t>01</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1" name="流程图: 决策 10"/>
          <p:cNvSpPr/>
          <p:nvPr/>
        </p:nvSpPr>
        <p:spPr>
          <a:xfrm>
            <a:off x="6395478" y="3268104"/>
            <a:ext cx="1496604" cy="1496604"/>
          </a:xfrm>
          <a:prstGeom prst="flowChartDecision">
            <a:avLst/>
          </a:prstGeom>
          <a:solidFill>
            <a:srgbClr val="002B41"/>
          </a:solidFill>
          <a:ln w="28575">
            <a:noFill/>
          </a:ln>
          <a:effectLst>
            <a:outerShdw blurRad="254000" dist="127000" dir="2700000" algn="tl" rotWithShape="0">
              <a:prstClr val="black">
                <a:alpha val="40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dirty="0">
                <a:solidFill>
                  <a:schemeClr val="bg1">
                    <a:lumMod val="95000"/>
                  </a:schemeClr>
                </a:solidFill>
                <a:latin typeface="微软雅黑" panose="020B0503020204020204" pitchFamily="34" charset="-122"/>
                <a:ea typeface="微软雅黑" panose="020B0503020204020204" pitchFamily="34" charset="-122"/>
              </a:rPr>
              <a:t>03</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2" name="流程图: 决策 11"/>
          <p:cNvSpPr/>
          <p:nvPr/>
        </p:nvSpPr>
        <p:spPr>
          <a:xfrm>
            <a:off x="5134100" y="4529482"/>
            <a:ext cx="1496604" cy="1496604"/>
          </a:xfrm>
          <a:prstGeom prst="flowChartDecision">
            <a:avLst/>
          </a:prstGeom>
          <a:solidFill>
            <a:srgbClr val="002B41"/>
          </a:solidFill>
          <a:ln w="28575">
            <a:noFill/>
          </a:ln>
          <a:effectLst>
            <a:outerShdw blurRad="254000" dist="127000" dir="2700000" algn="tl" rotWithShape="0">
              <a:prstClr val="black">
                <a:alpha val="40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dirty="0">
                <a:solidFill>
                  <a:schemeClr val="bg1">
                    <a:lumMod val="95000"/>
                  </a:schemeClr>
                </a:solidFill>
                <a:latin typeface="微软雅黑" panose="020B0503020204020204" pitchFamily="34" charset="-122"/>
                <a:ea typeface="微软雅黑" panose="020B0503020204020204" pitchFamily="34" charset="-122"/>
              </a:rPr>
              <a:t>04</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3" name="流程图: 决策 12"/>
          <p:cNvSpPr/>
          <p:nvPr/>
        </p:nvSpPr>
        <p:spPr>
          <a:xfrm>
            <a:off x="3817580" y="3234689"/>
            <a:ext cx="1496604" cy="1496604"/>
          </a:xfrm>
          <a:prstGeom prst="flowChartDecision">
            <a:avLst/>
          </a:prstGeom>
          <a:solidFill>
            <a:srgbClr val="002B41"/>
          </a:solidFill>
          <a:ln w="28575">
            <a:noFill/>
          </a:ln>
          <a:effectLst>
            <a:outerShdw blurRad="254000" dist="127000" dir="2700000" algn="tl" rotWithShape="0">
              <a:prstClr val="black">
                <a:alpha val="40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dirty="0">
                <a:solidFill>
                  <a:schemeClr val="bg1">
                    <a:lumMod val="95000"/>
                  </a:schemeClr>
                </a:solidFill>
                <a:latin typeface="微软雅黑" panose="020B0503020204020204" pitchFamily="34" charset="-122"/>
                <a:ea typeface="微软雅黑" panose="020B0503020204020204" pitchFamily="34" charset="-122"/>
              </a:rPr>
              <a:t>02</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4" name="TextBox 76"/>
          <p:cNvSpPr txBox="1"/>
          <p:nvPr/>
        </p:nvSpPr>
        <p:spPr>
          <a:xfrm>
            <a:off x="7730527" y="4651728"/>
            <a:ext cx="1733670" cy="40011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smtClean="0">
                <a:solidFill>
                  <a:srgbClr val="002B41"/>
                </a:solidFill>
                <a:latin typeface="微软雅黑" panose="020B0503020204020204" pitchFamily="34" charset="-122"/>
                <a:ea typeface="微软雅黑" panose="020B0503020204020204" pitchFamily="34" charset="-122"/>
              </a:rPr>
              <a:t>可视化</a:t>
            </a:r>
            <a:endParaRPr lang="zh-CN" altLang="en-US" sz="2000" b="1" dirty="0">
              <a:solidFill>
                <a:srgbClr val="002B41"/>
              </a:solidFill>
              <a:latin typeface="微软雅黑" panose="020B0503020204020204" pitchFamily="34" charset="-122"/>
              <a:ea typeface="微软雅黑" panose="020B0503020204020204" pitchFamily="34" charset="-122"/>
            </a:endParaRPr>
          </a:p>
        </p:txBody>
      </p:sp>
      <p:sp>
        <p:nvSpPr>
          <p:cNvPr id="15" name="文本框 24"/>
          <p:cNvSpPr txBox="1"/>
          <p:nvPr/>
        </p:nvSpPr>
        <p:spPr>
          <a:xfrm>
            <a:off x="7730527" y="5051838"/>
            <a:ext cx="3084393" cy="345094"/>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solidFill>
                  <a:srgbClr val="002B41"/>
                </a:solidFill>
                <a:latin typeface="微软雅黑" panose="020B0503020204020204" pitchFamily="34" charset="-122"/>
                <a:ea typeface="微软雅黑" panose="020B0503020204020204" pitchFamily="34" charset="-122"/>
              </a:rPr>
              <a:t>实现拓扑展示和仿真过程的可视化</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16" name="TextBox 76"/>
          <p:cNvSpPr txBox="1"/>
          <p:nvPr/>
        </p:nvSpPr>
        <p:spPr>
          <a:xfrm>
            <a:off x="7730527" y="2199428"/>
            <a:ext cx="1733670" cy="40011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smtClean="0">
                <a:solidFill>
                  <a:srgbClr val="002B41"/>
                </a:solidFill>
                <a:latin typeface="微软雅黑" panose="020B0503020204020204" pitchFamily="34" charset="-122"/>
                <a:ea typeface="微软雅黑" panose="020B0503020204020204" pitchFamily="34" charset="-122"/>
              </a:rPr>
              <a:t>攻击仿真</a:t>
            </a:r>
            <a:endParaRPr lang="zh-CN" altLang="en-US" sz="2000" b="1" dirty="0">
              <a:solidFill>
                <a:srgbClr val="002B41"/>
              </a:solidFill>
              <a:latin typeface="微软雅黑" panose="020B0503020204020204" pitchFamily="34" charset="-122"/>
              <a:ea typeface="微软雅黑" panose="020B0503020204020204" pitchFamily="34" charset="-122"/>
            </a:endParaRPr>
          </a:p>
        </p:txBody>
      </p:sp>
      <p:sp>
        <p:nvSpPr>
          <p:cNvPr id="17" name="文本框 26"/>
          <p:cNvSpPr txBox="1"/>
          <p:nvPr/>
        </p:nvSpPr>
        <p:spPr>
          <a:xfrm>
            <a:off x="7730527" y="2599538"/>
            <a:ext cx="3084393" cy="932563"/>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solidFill>
                  <a:srgbClr val="002B41"/>
                </a:solidFill>
                <a:latin typeface="微软雅黑" panose="020B0503020204020204" pitchFamily="34" charset="-122"/>
                <a:ea typeface="微软雅黑" panose="020B0503020204020204" pitchFamily="34" charset="-122"/>
              </a:rPr>
              <a:t>各种</a:t>
            </a:r>
            <a:r>
              <a:rPr lang="zh-CN" altLang="en-US" sz="1400" dirty="0">
                <a:solidFill>
                  <a:srgbClr val="002B41"/>
                </a:solidFill>
                <a:latin typeface="微软雅黑" panose="020B0503020204020204" pitchFamily="34" charset="-122"/>
                <a:ea typeface="微软雅黑" panose="020B0503020204020204" pitchFamily="34" charset="-122"/>
              </a:rPr>
              <a:t>真实攻击的再现式</a:t>
            </a:r>
            <a:r>
              <a:rPr lang="zh-CN" altLang="en-US" sz="1400" dirty="0" smtClean="0">
                <a:solidFill>
                  <a:srgbClr val="002B41"/>
                </a:solidFill>
                <a:latin typeface="微软雅黑" panose="020B0503020204020204" pitchFamily="34" charset="-122"/>
                <a:ea typeface="微软雅黑" panose="020B0503020204020204" pitchFamily="34" charset="-122"/>
              </a:rPr>
              <a:t>仿真，包括</a:t>
            </a:r>
            <a:r>
              <a:rPr lang="en-US" altLang="zh-CN" sz="1400" dirty="0" smtClean="0">
                <a:solidFill>
                  <a:srgbClr val="002B41"/>
                </a:solidFill>
                <a:latin typeface="微软雅黑" panose="020B0503020204020204" pitchFamily="34" charset="-122"/>
                <a:ea typeface="微软雅黑" panose="020B0503020204020204" pitchFamily="34" charset="-122"/>
              </a:rPr>
              <a:t>DDOS</a:t>
            </a:r>
            <a:r>
              <a:rPr lang="zh-CN" altLang="en-US" sz="1400" dirty="0" smtClean="0">
                <a:solidFill>
                  <a:srgbClr val="002B41"/>
                </a:solidFill>
                <a:latin typeface="微软雅黑" panose="020B0503020204020204" pitchFamily="34" charset="-122"/>
                <a:ea typeface="微软雅黑" panose="020B0503020204020204" pitchFamily="34" charset="-122"/>
              </a:rPr>
              <a:t>攻击，中间人攻击，病毒攻击等。</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18" name="TextBox 76"/>
          <p:cNvSpPr txBox="1"/>
          <p:nvPr/>
        </p:nvSpPr>
        <p:spPr>
          <a:xfrm>
            <a:off x="2229040" y="4651728"/>
            <a:ext cx="1733670" cy="40011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000" b="1" dirty="0" smtClean="0">
                <a:solidFill>
                  <a:srgbClr val="002B41"/>
                </a:solidFill>
                <a:latin typeface="微软雅黑" panose="020B0503020204020204" pitchFamily="34" charset="-122"/>
                <a:ea typeface="微软雅黑" panose="020B0503020204020204" pitchFamily="34" charset="-122"/>
              </a:rPr>
              <a:t>动态防护仿真</a:t>
            </a:r>
            <a:endParaRPr lang="zh-CN" altLang="en-US" sz="2000" b="1" dirty="0">
              <a:solidFill>
                <a:srgbClr val="002B41"/>
              </a:solidFill>
              <a:latin typeface="微软雅黑" panose="020B0503020204020204" pitchFamily="34" charset="-122"/>
              <a:ea typeface="微软雅黑" panose="020B0503020204020204" pitchFamily="34" charset="-122"/>
            </a:endParaRPr>
          </a:p>
        </p:txBody>
      </p:sp>
      <p:sp>
        <p:nvSpPr>
          <p:cNvPr id="19" name="文本框 28"/>
          <p:cNvSpPr txBox="1"/>
          <p:nvPr/>
        </p:nvSpPr>
        <p:spPr>
          <a:xfrm>
            <a:off x="878317" y="5051838"/>
            <a:ext cx="3084394" cy="1492716"/>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zh-CN" altLang="en-US" sz="1400" dirty="0" smtClean="0">
                <a:solidFill>
                  <a:srgbClr val="002B41"/>
                </a:solidFill>
                <a:latin typeface="微软雅黑" panose="020B0503020204020204" pitchFamily="34" charset="-122"/>
                <a:ea typeface="微软雅黑" panose="020B0503020204020204" pitchFamily="34" charset="-122"/>
              </a:rPr>
              <a:t>针对</a:t>
            </a:r>
            <a:r>
              <a:rPr lang="en-US" altLang="zh-CN" sz="1400" dirty="0">
                <a:solidFill>
                  <a:srgbClr val="002B41"/>
                </a:solidFill>
                <a:latin typeface="微软雅黑" panose="020B0503020204020204" pitchFamily="34" charset="-122"/>
                <a:ea typeface="微软雅黑" panose="020B0503020204020204" pitchFamily="34" charset="-122"/>
              </a:rPr>
              <a:t>DDOS</a:t>
            </a:r>
            <a:r>
              <a:rPr lang="zh-CN" altLang="en-US" sz="1400" dirty="0">
                <a:solidFill>
                  <a:srgbClr val="002B41"/>
                </a:solidFill>
                <a:latin typeface="微软雅黑" panose="020B0503020204020204" pitchFamily="34" charset="-122"/>
                <a:ea typeface="微软雅黑" panose="020B0503020204020204" pitchFamily="34" charset="-122"/>
              </a:rPr>
              <a:t>攻击进行网络的动态配置，降低攻击的危害</a:t>
            </a:r>
            <a:r>
              <a:rPr lang="zh-CN" altLang="en-US" sz="1400" dirty="0" smtClean="0">
                <a:solidFill>
                  <a:srgbClr val="002B41"/>
                </a:solidFill>
                <a:latin typeface="微软雅黑" panose="020B0503020204020204" pitchFamily="34" charset="-122"/>
                <a:ea typeface="微软雅黑" panose="020B0503020204020204" pitchFamily="34" charset="-122"/>
              </a:rPr>
              <a:t>。</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pPr algn="just">
              <a:lnSpc>
                <a:spcPct val="130000"/>
              </a:lnSpc>
            </a:pPr>
            <a:r>
              <a:rPr lang="zh-CN" altLang="en-US" sz="1400" dirty="0" smtClean="0">
                <a:solidFill>
                  <a:srgbClr val="002B41"/>
                </a:solidFill>
                <a:latin typeface="微软雅黑" panose="020B0503020204020204" pitchFamily="34" charset="-122"/>
                <a:ea typeface="微软雅黑" panose="020B0503020204020204" pitchFamily="34" charset="-122"/>
              </a:rPr>
              <a:t>基于</a:t>
            </a:r>
            <a:r>
              <a:rPr lang="zh-CN" altLang="en-US" sz="1400" dirty="0">
                <a:solidFill>
                  <a:srgbClr val="002B41"/>
                </a:solidFill>
                <a:latin typeface="微软雅黑" panose="020B0503020204020204" pitchFamily="34" charset="-122"/>
                <a:ea typeface="微软雅黑" panose="020B0503020204020204" pitchFamily="34" charset="-122"/>
              </a:rPr>
              <a:t>网络隔离技术：通过配置虚拟网络，实现网络的分片，从而实现多分区隔离网络。</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20" name="TextBox 76"/>
          <p:cNvSpPr txBox="1"/>
          <p:nvPr/>
        </p:nvSpPr>
        <p:spPr>
          <a:xfrm>
            <a:off x="1986742" y="2199428"/>
            <a:ext cx="1975968" cy="40011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000" b="1" dirty="0" smtClean="0">
                <a:solidFill>
                  <a:srgbClr val="002B41"/>
                </a:solidFill>
                <a:latin typeface="微软雅黑" panose="020B0503020204020204" pitchFamily="34" charset="-122"/>
                <a:ea typeface="微软雅黑" panose="020B0503020204020204" pitchFamily="34" charset="-122"/>
              </a:rPr>
              <a:t>电力通信网仿真</a:t>
            </a:r>
            <a:endParaRPr lang="zh-CN" altLang="en-US" sz="2000" b="1" dirty="0">
              <a:solidFill>
                <a:srgbClr val="002B41"/>
              </a:solidFill>
              <a:latin typeface="微软雅黑" panose="020B0503020204020204" pitchFamily="34" charset="-122"/>
              <a:ea typeface="微软雅黑" panose="020B0503020204020204" pitchFamily="34" charset="-122"/>
            </a:endParaRPr>
          </a:p>
        </p:txBody>
      </p:sp>
      <p:sp>
        <p:nvSpPr>
          <p:cNvPr id="21" name="文本框 30"/>
          <p:cNvSpPr txBox="1"/>
          <p:nvPr/>
        </p:nvSpPr>
        <p:spPr>
          <a:xfrm>
            <a:off x="878317" y="2599538"/>
            <a:ext cx="3084393" cy="625171"/>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zh-CN" altLang="en-US" sz="1400" dirty="0" smtClean="0">
                <a:solidFill>
                  <a:srgbClr val="002B41"/>
                </a:solidFill>
                <a:latin typeface="微软雅黑" panose="020B0503020204020204" pitchFamily="34" charset="-122"/>
                <a:ea typeface="微软雅黑" panose="020B0503020204020204" pitchFamily="34" charset="-122"/>
              </a:rPr>
              <a:t>配电网</a:t>
            </a:r>
            <a:r>
              <a:rPr lang="zh-CN" altLang="en-US" sz="1400" dirty="0">
                <a:solidFill>
                  <a:srgbClr val="002B41"/>
                </a:solidFill>
                <a:latin typeface="微软雅黑" panose="020B0503020204020204" pitchFamily="34" charset="-122"/>
                <a:ea typeface="微软雅黑" panose="020B0503020204020204" pitchFamily="34" charset="-122"/>
              </a:rPr>
              <a:t>通信网络的仿真，包含模拟仿真以及与实际设备结合的</a:t>
            </a:r>
            <a:r>
              <a:rPr lang="zh-CN" altLang="en-US" sz="1400" dirty="0" smtClean="0">
                <a:solidFill>
                  <a:srgbClr val="002B41"/>
                </a:solidFill>
                <a:latin typeface="微软雅黑" panose="020B0503020204020204" pitchFamily="34" charset="-122"/>
                <a:ea typeface="微软雅黑" panose="020B0503020204020204" pitchFamily="34" charset="-122"/>
              </a:rPr>
              <a:t>仿真。</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03844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1723549" cy="453457"/>
          </a:xfrm>
          <a:prstGeom prst="rect">
            <a:avLst/>
          </a:prstGeom>
          <a:noFill/>
        </p:spPr>
        <p:txBody>
          <a:bodyPr wrap="none" rtlCol="0">
            <a:spAutoFit/>
          </a:bodyPr>
          <a:lstStyle/>
          <a:p>
            <a:pPr>
              <a:lnSpc>
                <a:spcPct val="130000"/>
              </a:lnSpc>
            </a:pPr>
            <a:r>
              <a:rPr lang="zh-CN" altLang="en-US" sz="2000" dirty="0" smtClean="0">
                <a:solidFill>
                  <a:srgbClr val="002B41"/>
                </a:solidFill>
                <a:latin typeface="微软雅黑" panose="020B0503020204020204" pitchFamily="34" charset="-122"/>
                <a:ea typeface="微软雅黑" panose="020B0503020204020204" pitchFamily="34" charset="-122"/>
              </a:rPr>
              <a:t>开启节点终端</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3" y="1145661"/>
            <a:ext cx="8658535" cy="5298199"/>
          </a:xfrm>
          <a:prstGeom prst="rect">
            <a:avLst/>
          </a:prstGeom>
        </p:spPr>
      </p:pic>
      <p:sp>
        <p:nvSpPr>
          <p:cNvPr id="9" name="文本框 8"/>
          <p:cNvSpPr txBox="1"/>
          <p:nvPr/>
        </p:nvSpPr>
        <p:spPr>
          <a:xfrm>
            <a:off x="9086617" y="1242088"/>
            <a:ext cx="2908649" cy="732508"/>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zh-CN" altLang="en-US" sz="1600" dirty="0" smtClean="0">
                <a:solidFill>
                  <a:srgbClr val="002B41"/>
                </a:solidFill>
                <a:latin typeface="微软雅黑" panose="020B0503020204020204" pitchFamily="34" charset="-122"/>
                <a:ea typeface="微软雅黑" panose="020B0503020204020204" pitchFamily="34" charset="-122"/>
              </a:rPr>
              <a:t>在节点上可开启其终端进行相应的内部操作</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81632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740874" y="2997736"/>
            <a:ext cx="5500619" cy="1200329"/>
          </a:xfrm>
          <a:prstGeom prst="rect">
            <a:avLst/>
          </a:prstGeom>
          <a:noFill/>
        </p:spPr>
        <p:txBody>
          <a:bodyPr wrap="square" rtlCol="0">
            <a:spAutoFit/>
          </a:bodyPr>
          <a:lstStyle/>
          <a:p>
            <a:r>
              <a:rPr lang="en-US" altLang="zh-CN" sz="7200" dirty="0" smtClean="0">
                <a:solidFill>
                  <a:srgbClr val="002B41"/>
                </a:solidFill>
                <a:latin typeface="微软雅黑" panose="020B0503020204020204" pitchFamily="34" charset="-122"/>
                <a:ea typeface="微软雅黑" panose="020B0503020204020204" pitchFamily="34" charset="-122"/>
              </a:rPr>
              <a:t>THANKS</a:t>
            </a:r>
            <a:endParaRPr lang="zh-CN" altLang="en-US" sz="72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0875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1723549"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项目整体方案</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1026"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723" y="1792000"/>
            <a:ext cx="5602338" cy="297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6767366" y="1792000"/>
            <a:ext cx="4350636" cy="2973122"/>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zh-CN" altLang="en-US" sz="1600" dirty="0" smtClean="0">
                <a:solidFill>
                  <a:srgbClr val="002B41"/>
                </a:solidFill>
                <a:latin typeface="微软雅黑" panose="020B0503020204020204" pitchFamily="34" charset="-122"/>
                <a:ea typeface="微软雅黑" panose="020B0503020204020204" pitchFamily="34" charset="-122"/>
              </a:rPr>
              <a:t>如左图</a:t>
            </a:r>
            <a:r>
              <a:rPr lang="zh-CN" altLang="en-US" sz="1600" dirty="0">
                <a:solidFill>
                  <a:srgbClr val="002B41"/>
                </a:solidFill>
                <a:latin typeface="微软雅黑" panose="020B0503020204020204" pitchFamily="34" charset="-122"/>
                <a:ea typeface="微软雅黑" panose="020B0503020204020204" pitchFamily="34" charset="-122"/>
              </a:rPr>
              <a:t>所示，</a:t>
            </a:r>
            <a:r>
              <a:rPr lang="en-US" altLang="zh-CN" sz="1600" dirty="0">
                <a:solidFill>
                  <a:srgbClr val="002B41"/>
                </a:solidFill>
                <a:latin typeface="微软雅黑" panose="020B0503020204020204" pitchFamily="34" charset="-122"/>
                <a:ea typeface="微软雅黑" panose="020B0503020204020204" pitchFamily="34" charset="-122"/>
              </a:rPr>
              <a:t>Mininet</a:t>
            </a:r>
            <a:r>
              <a:rPr lang="zh-CN" altLang="en-US" sz="1600" dirty="0">
                <a:solidFill>
                  <a:srgbClr val="002B41"/>
                </a:solidFill>
                <a:latin typeface="微软雅黑" panose="020B0503020204020204" pitchFamily="34" charset="-122"/>
                <a:ea typeface="微软雅黑" panose="020B0503020204020204" pitchFamily="34" charset="-122"/>
              </a:rPr>
              <a:t>可进行相关的配电网拓扑以及节点的仿真。</a:t>
            </a:r>
            <a:r>
              <a:rPr lang="en-US" altLang="zh-CN" sz="1600" dirty="0">
                <a:solidFill>
                  <a:srgbClr val="002B41"/>
                </a:solidFill>
                <a:latin typeface="微软雅黑" panose="020B0503020204020204" pitchFamily="34" charset="-122"/>
                <a:ea typeface="微软雅黑" panose="020B0503020204020204" pitchFamily="34" charset="-122"/>
              </a:rPr>
              <a:t>Mininet</a:t>
            </a:r>
            <a:r>
              <a:rPr lang="zh-CN" altLang="en-US" sz="1600" dirty="0">
                <a:solidFill>
                  <a:srgbClr val="002B41"/>
                </a:solidFill>
                <a:latin typeface="微软雅黑" panose="020B0503020204020204" pitchFamily="34" charset="-122"/>
                <a:ea typeface="微软雅黑" panose="020B0503020204020204" pitchFamily="34" charset="-122"/>
              </a:rPr>
              <a:t>与</a:t>
            </a:r>
            <a:r>
              <a:rPr lang="en-US" altLang="zh-CN" sz="1600" dirty="0">
                <a:solidFill>
                  <a:srgbClr val="002B41"/>
                </a:solidFill>
                <a:latin typeface="微软雅黑" panose="020B0503020204020204" pitchFamily="34" charset="-122"/>
                <a:ea typeface="微软雅黑" panose="020B0503020204020204" pitchFamily="34" charset="-122"/>
              </a:rPr>
              <a:t>RTLAB</a:t>
            </a:r>
            <a:r>
              <a:rPr lang="zh-CN" altLang="en-US" sz="1600" dirty="0">
                <a:solidFill>
                  <a:srgbClr val="002B41"/>
                </a:solidFill>
                <a:latin typeface="微软雅黑" panose="020B0503020204020204" pitchFamily="34" charset="-122"/>
                <a:ea typeface="微软雅黑" panose="020B0503020204020204" pitchFamily="34" charset="-122"/>
              </a:rPr>
              <a:t>之间通过网口连接，</a:t>
            </a:r>
            <a:r>
              <a:rPr lang="en-US" altLang="zh-CN" sz="1600" dirty="0">
                <a:solidFill>
                  <a:srgbClr val="002B41"/>
                </a:solidFill>
                <a:latin typeface="微软雅黑" panose="020B0503020204020204" pitchFamily="34" charset="-122"/>
                <a:ea typeface="微软雅黑" panose="020B0503020204020204" pitchFamily="34" charset="-122"/>
              </a:rPr>
              <a:t>Mininet</a:t>
            </a:r>
            <a:r>
              <a:rPr lang="zh-CN" altLang="en-US" sz="1600" dirty="0">
                <a:solidFill>
                  <a:srgbClr val="002B41"/>
                </a:solidFill>
                <a:latin typeface="微软雅黑" panose="020B0503020204020204" pitchFamily="34" charset="-122"/>
                <a:ea typeface="微软雅黑" panose="020B0503020204020204" pitchFamily="34" charset="-122"/>
              </a:rPr>
              <a:t>可为</a:t>
            </a:r>
            <a:r>
              <a:rPr lang="en-US" altLang="zh-CN" sz="1600" dirty="0">
                <a:solidFill>
                  <a:srgbClr val="002B41"/>
                </a:solidFill>
                <a:latin typeface="微软雅黑" panose="020B0503020204020204" pitchFamily="34" charset="-122"/>
                <a:ea typeface="微软雅黑" panose="020B0503020204020204" pitchFamily="34" charset="-122"/>
              </a:rPr>
              <a:t>RTLAB</a:t>
            </a:r>
            <a:r>
              <a:rPr lang="zh-CN" altLang="en-US" sz="1600" dirty="0">
                <a:solidFill>
                  <a:srgbClr val="002B41"/>
                </a:solidFill>
                <a:latin typeface="微软雅黑" panose="020B0503020204020204" pitchFamily="34" charset="-122"/>
                <a:ea typeface="微软雅黑" panose="020B0503020204020204" pitchFamily="34" charset="-122"/>
              </a:rPr>
              <a:t>提供配电网通信状态及配置信息，</a:t>
            </a:r>
            <a:r>
              <a:rPr lang="en-US" altLang="zh-CN" sz="1600" dirty="0">
                <a:solidFill>
                  <a:srgbClr val="002B41"/>
                </a:solidFill>
                <a:latin typeface="微软雅黑" panose="020B0503020204020204" pitchFamily="34" charset="-122"/>
                <a:ea typeface="微软雅黑" panose="020B0503020204020204" pitchFamily="34" charset="-122"/>
              </a:rPr>
              <a:t>RTLAB</a:t>
            </a:r>
            <a:r>
              <a:rPr lang="zh-CN" altLang="en-US" sz="1600" dirty="0">
                <a:solidFill>
                  <a:srgbClr val="002B41"/>
                </a:solidFill>
                <a:latin typeface="微软雅黑" panose="020B0503020204020204" pitchFamily="34" charset="-122"/>
                <a:ea typeface="微软雅黑" panose="020B0503020204020204" pitchFamily="34" charset="-122"/>
              </a:rPr>
              <a:t>可直接下发命令控制</a:t>
            </a:r>
            <a:r>
              <a:rPr lang="en-US" altLang="zh-CN" sz="1600" dirty="0">
                <a:solidFill>
                  <a:srgbClr val="002B41"/>
                </a:solidFill>
                <a:latin typeface="微软雅黑" panose="020B0503020204020204" pitchFamily="34" charset="-122"/>
                <a:ea typeface="微软雅黑" panose="020B0503020204020204" pitchFamily="34" charset="-122"/>
              </a:rPr>
              <a:t>Mininet</a:t>
            </a:r>
            <a:r>
              <a:rPr lang="zh-CN" altLang="en-US" sz="1600" dirty="0">
                <a:solidFill>
                  <a:srgbClr val="002B41"/>
                </a:solidFill>
                <a:latin typeface="微软雅黑" panose="020B0503020204020204" pitchFamily="34" charset="-122"/>
                <a:ea typeface="微软雅黑" panose="020B0503020204020204" pitchFamily="34" charset="-122"/>
              </a:rPr>
              <a:t>中的任何一个节点。</a:t>
            </a:r>
            <a:r>
              <a:rPr lang="en-US" altLang="zh-CN" sz="1600" dirty="0">
                <a:solidFill>
                  <a:srgbClr val="002B41"/>
                </a:solidFill>
                <a:latin typeface="微软雅黑" panose="020B0503020204020204" pitchFamily="34" charset="-122"/>
                <a:ea typeface="微软雅黑" panose="020B0503020204020204" pitchFamily="34" charset="-122"/>
              </a:rPr>
              <a:t>Mininet</a:t>
            </a:r>
            <a:r>
              <a:rPr lang="zh-CN" altLang="en-US" sz="1600" dirty="0">
                <a:solidFill>
                  <a:srgbClr val="002B41"/>
                </a:solidFill>
                <a:latin typeface="微软雅黑" panose="020B0503020204020204" pitchFamily="34" charset="-122"/>
                <a:ea typeface="微软雅黑" panose="020B0503020204020204" pitchFamily="34" charset="-122"/>
              </a:rPr>
              <a:t>可外接交换机，通过交换机与相关实际设备（主站、终端）等连接。主站的网口接入交换机，连接通信网络。主站的非网口（电口）接入物理仿真部分</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59669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1723549"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系统技术架构</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p:cNvSpPr txBox="1"/>
          <p:nvPr/>
        </p:nvSpPr>
        <p:spPr>
          <a:xfrm>
            <a:off x="6767366" y="1792000"/>
            <a:ext cx="4350636" cy="2973122"/>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zh-CN" altLang="en-US" sz="1600" dirty="0" smtClean="0">
                <a:solidFill>
                  <a:srgbClr val="002B41"/>
                </a:solidFill>
                <a:latin typeface="微软雅黑" panose="020B0503020204020204" pitchFamily="34" charset="-122"/>
                <a:ea typeface="微软雅黑" panose="020B0503020204020204" pitchFamily="34" charset="-122"/>
              </a:rPr>
              <a:t>如左图</a:t>
            </a:r>
            <a:r>
              <a:rPr lang="zh-CN" altLang="en-US" sz="1600" dirty="0">
                <a:solidFill>
                  <a:srgbClr val="002B41"/>
                </a:solidFill>
                <a:latin typeface="微软雅黑" panose="020B0503020204020204" pitchFamily="34" charset="-122"/>
                <a:ea typeface="微软雅黑" panose="020B0503020204020204" pitchFamily="34" charset="-122"/>
              </a:rPr>
              <a:t>所示</a:t>
            </a:r>
            <a:r>
              <a:rPr lang="zh-CN" altLang="en-US" sz="1600" dirty="0" smtClean="0">
                <a:solidFill>
                  <a:srgbClr val="002B41"/>
                </a:solidFill>
                <a:latin typeface="微软雅黑" panose="020B0503020204020204" pitchFamily="34" charset="-122"/>
                <a:ea typeface="微软雅黑" panose="020B0503020204020204" pitchFamily="34" charset="-122"/>
              </a:rPr>
              <a:t>，网络仿真系统由服务器和客户端浏览器组成；</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zh-CN" altLang="en-US" sz="1600" dirty="0" smtClean="0">
                <a:solidFill>
                  <a:srgbClr val="002B41"/>
                </a:solidFill>
                <a:latin typeface="微软雅黑" panose="020B0503020204020204" pitchFamily="34" charset="-122"/>
                <a:ea typeface="微软雅黑" panose="020B0503020204020204" pitchFamily="34" charset="-122"/>
              </a:rPr>
              <a:t>客户端浏览器采用</a:t>
            </a:r>
            <a:r>
              <a:rPr lang="en-US" altLang="zh-CN" sz="1600" dirty="0" smtClean="0">
                <a:solidFill>
                  <a:srgbClr val="002B41"/>
                </a:solidFill>
                <a:latin typeface="微软雅黑" panose="020B0503020204020204" pitchFamily="34" charset="-122"/>
                <a:ea typeface="微软雅黑" panose="020B0503020204020204" pitchFamily="34" charset="-122"/>
              </a:rPr>
              <a:t>HTML5</a:t>
            </a:r>
            <a:r>
              <a:rPr lang="zh-CN" altLang="en-US" sz="1600" dirty="0" smtClean="0">
                <a:solidFill>
                  <a:srgbClr val="002B41"/>
                </a:solidFill>
                <a:latin typeface="微软雅黑" panose="020B0503020204020204" pitchFamily="34" charset="-122"/>
                <a:ea typeface="微软雅黑" panose="020B0503020204020204" pitchFamily="34" charset="-122"/>
              </a:rPr>
              <a:t>、</a:t>
            </a:r>
            <a:r>
              <a:rPr lang="en-US" altLang="zh-CN" sz="1600" dirty="0" smtClean="0">
                <a:solidFill>
                  <a:srgbClr val="002B41"/>
                </a:solidFill>
                <a:latin typeface="微软雅黑" panose="020B0503020204020204" pitchFamily="34" charset="-122"/>
                <a:ea typeface="微软雅黑" panose="020B0503020204020204" pitchFamily="34" charset="-122"/>
              </a:rPr>
              <a:t>CSS</a:t>
            </a:r>
            <a:r>
              <a:rPr lang="zh-CN" altLang="en-US" sz="1600" dirty="0" smtClean="0">
                <a:solidFill>
                  <a:srgbClr val="002B41"/>
                </a:solidFill>
                <a:latin typeface="微软雅黑" panose="020B0503020204020204" pitchFamily="34" charset="-122"/>
                <a:ea typeface="微软雅黑" panose="020B0503020204020204" pitchFamily="34" charset="-122"/>
              </a:rPr>
              <a:t>和</a:t>
            </a:r>
            <a:r>
              <a:rPr lang="en-US" altLang="zh-CN" sz="1600" dirty="0" err="1" smtClean="0">
                <a:solidFill>
                  <a:srgbClr val="002B41"/>
                </a:solidFill>
                <a:latin typeface="微软雅黑" panose="020B0503020204020204" pitchFamily="34" charset="-122"/>
                <a:ea typeface="微软雅黑" panose="020B0503020204020204" pitchFamily="34" charset="-122"/>
              </a:rPr>
              <a:t>Echart</a:t>
            </a:r>
            <a:r>
              <a:rPr lang="zh-CN" altLang="en-US" sz="1600" dirty="0" smtClean="0">
                <a:solidFill>
                  <a:srgbClr val="002B41"/>
                </a:solidFill>
                <a:latin typeface="微软雅黑" panose="020B0503020204020204" pitchFamily="34" charset="-122"/>
                <a:ea typeface="微软雅黑" panose="020B0503020204020204" pitchFamily="34" charset="-122"/>
              </a:rPr>
              <a:t>等</a:t>
            </a:r>
            <a:r>
              <a:rPr lang="en-US" altLang="zh-CN" sz="1600" dirty="0" smtClean="0">
                <a:solidFill>
                  <a:srgbClr val="002B41"/>
                </a:solidFill>
                <a:latin typeface="微软雅黑" panose="020B0503020204020204" pitchFamily="34" charset="-122"/>
                <a:ea typeface="微软雅黑" panose="020B0503020204020204" pitchFamily="34" charset="-122"/>
              </a:rPr>
              <a:t>JS</a:t>
            </a:r>
            <a:r>
              <a:rPr lang="zh-CN" altLang="en-US" sz="1600" dirty="0" smtClean="0">
                <a:solidFill>
                  <a:srgbClr val="002B41"/>
                </a:solidFill>
                <a:latin typeface="微软雅黑" panose="020B0503020204020204" pitchFamily="34" charset="-122"/>
                <a:ea typeface="微软雅黑" panose="020B0503020204020204" pitchFamily="34" charset="-122"/>
              </a:rPr>
              <a:t>技术用于前端显示；</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zh-CN" altLang="en-US" sz="1600" dirty="0" smtClean="0">
                <a:solidFill>
                  <a:srgbClr val="002B41"/>
                </a:solidFill>
                <a:latin typeface="微软雅黑" panose="020B0503020204020204" pitchFamily="34" charset="-122"/>
                <a:ea typeface="微软雅黑" panose="020B0503020204020204" pitchFamily="34" charset="-122"/>
              </a:rPr>
              <a:t>服务器</a:t>
            </a:r>
            <a:r>
              <a:rPr lang="en-US" altLang="zh-CN" sz="1600" dirty="0" smtClean="0">
                <a:solidFill>
                  <a:srgbClr val="002B41"/>
                </a:solidFill>
                <a:latin typeface="微软雅黑" panose="020B0503020204020204" pitchFamily="34" charset="-122"/>
                <a:ea typeface="微软雅黑" panose="020B0503020204020204" pitchFamily="34" charset="-122"/>
              </a:rPr>
              <a:t>Web</a:t>
            </a:r>
            <a:r>
              <a:rPr lang="zh-CN" altLang="en-US" sz="1600" dirty="0" smtClean="0">
                <a:solidFill>
                  <a:srgbClr val="002B41"/>
                </a:solidFill>
                <a:latin typeface="微软雅黑" panose="020B0503020204020204" pitchFamily="34" charset="-122"/>
                <a:ea typeface="微软雅黑" panose="020B0503020204020204" pitchFamily="34" charset="-122"/>
              </a:rPr>
              <a:t>架构采用</a:t>
            </a:r>
            <a:r>
              <a:rPr lang="en-US" altLang="zh-CN" sz="1600" dirty="0" smtClean="0">
                <a:solidFill>
                  <a:srgbClr val="002B41"/>
                </a:solidFill>
                <a:latin typeface="微软雅黑" panose="020B0503020204020204" pitchFamily="34" charset="-122"/>
                <a:ea typeface="微软雅黑" panose="020B0503020204020204" pitchFamily="34" charset="-122"/>
              </a:rPr>
              <a:t>Django</a:t>
            </a:r>
            <a:r>
              <a:rPr lang="zh-CN" altLang="en-US" sz="1600" dirty="0" smtClean="0">
                <a:solidFill>
                  <a:srgbClr val="002B41"/>
                </a:solidFill>
                <a:latin typeface="微软雅黑" panose="020B0503020204020204" pitchFamily="34" charset="-122"/>
                <a:ea typeface="微软雅黑" panose="020B0503020204020204" pitchFamily="34" charset="-122"/>
              </a:rPr>
              <a:t>，后端连接</a:t>
            </a:r>
            <a:r>
              <a:rPr lang="en-US" altLang="zh-CN" sz="1600" dirty="0" err="1" smtClean="0">
                <a:solidFill>
                  <a:srgbClr val="002B41"/>
                </a:solidFill>
                <a:latin typeface="微软雅黑" panose="020B0503020204020204" pitchFamily="34" charset="-122"/>
                <a:ea typeface="微软雅黑" panose="020B0503020204020204" pitchFamily="34" charset="-122"/>
              </a:rPr>
              <a:t>mininet</a:t>
            </a:r>
            <a:r>
              <a:rPr lang="zh-CN" altLang="en-US" sz="1600" dirty="0" smtClean="0">
                <a:solidFill>
                  <a:srgbClr val="002B41"/>
                </a:solidFill>
                <a:latin typeface="微软雅黑" panose="020B0503020204020204" pitchFamily="34" charset="-122"/>
                <a:ea typeface="微软雅黑" panose="020B0503020204020204" pitchFamily="34" charset="-122"/>
              </a:rPr>
              <a:t>和</a:t>
            </a:r>
            <a:r>
              <a:rPr lang="en-US" altLang="zh-CN" sz="1600" dirty="0" err="1" smtClean="0">
                <a:solidFill>
                  <a:srgbClr val="002B41"/>
                </a:solidFill>
                <a:latin typeface="微软雅黑" panose="020B0503020204020204" pitchFamily="34" charset="-122"/>
                <a:ea typeface="微软雅黑" panose="020B0503020204020204" pitchFamily="34" charset="-122"/>
              </a:rPr>
              <a:t>onos</a:t>
            </a:r>
            <a:r>
              <a:rPr lang="zh-CN" altLang="en-US" sz="1600" dirty="0" smtClean="0">
                <a:solidFill>
                  <a:srgbClr val="002B41"/>
                </a:solidFill>
                <a:latin typeface="微软雅黑" panose="020B0503020204020204" pitchFamily="34" charset="-122"/>
                <a:ea typeface="微软雅黑" panose="020B0503020204020204" pitchFamily="34" charset="-122"/>
              </a:rPr>
              <a:t>；</a:t>
            </a:r>
            <a:r>
              <a:rPr lang="en-US" altLang="zh-CN" sz="1600" dirty="0" err="1" smtClean="0">
                <a:solidFill>
                  <a:srgbClr val="002B41"/>
                </a:solidFill>
                <a:latin typeface="微软雅黑" panose="020B0503020204020204" pitchFamily="34" charset="-122"/>
                <a:ea typeface="微软雅黑" panose="020B0503020204020204" pitchFamily="34" charset="-122"/>
              </a:rPr>
              <a:t>mininet</a:t>
            </a:r>
            <a:r>
              <a:rPr lang="zh-CN" altLang="en-US" sz="1600" dirty="0" smtClean="0">
                <a:solidFill>
                  <a:srgbClr val="002B41"/>
                </a:solidFill>
                <a:latin typeface="微软雅黑" panose="020B0503020204020204" pitchFamily="34" charset="-122"/>
                <a:ea typeface="微软雅黑" panose="020B0503020204020204" pitchFamily="34" charset="-122"/>
              </a:rPr>
              <a:t>作为系统中网络的实现，</a:t>
            </a:r>
            <a:r>
              <a:rPr lang="en-US" altLang="zh-CN" sz="1600" dirty="0" err="1" smtClean="0">
                <a:solidFill>
                  <a:srgbClr val="002B41"/>
                </a:solidFill>
                <a:latin typeface="微软雅黑" panose="020B0503020204020204" pitchFamily="34" charset="-122"/>
                <a:ea typeface="微软雅黑" panose="020B0503020204020204" pitchFamily="34" charset="-122"/>
              </a:rPr>
              <a:t>mininet</a:t>
            </a:r>
            <a:r>
              <a:rPr lang="zh-CN" altLang="en-US" sz="1600" dirty="0" smtClean="0">
                <a:solidFill>
                  <a:srgbClr val="002B41"/>
                </a:solidFill>
                <a:latin typeface="微软雅黑" panose="020B0503020204020204" pitchFamily="34" charset="-122"/>
                <a:ea typeface="微软雅黑" panose="020B0503020204020204" pitchFamily="34" charset="-122"/>
              </a:rPr>
              <a:t>同时连接</a:t>
            </a:r>
            <a:r>
              <a:rPr lang="en-US" altLang="zh-CN" sz="1600" dirty="0" err="1" smtClean="0">
                <a:solidFill>
                  <a:srgbClr val="002B41"/>
                </a:solidFill>
                <a:latin typeface="微软雅黑" panose="020B0503020204020204" pitchFamily="34" charset="-122"/>
                <a:ea typeface="微软雅黑" panose="020B0503020204020204" pitchFamily="34" charset="-122"/>
              </a:rPr>
              <a:t>onos</a:t>
            </a:r>
            <a:r>
              <a:rPr lang="zh-CN" altLang="en-US" sz="1600" dirty="0" smtClean="0">
                <a:solidFill>
                  <a:srgbClr val="002B41"/>
                </a:solidFill>
                <a:latin typeface="微软雅黑" panose="020B0503020204020204" pitchFamily="34" charset="-122"/>
                <a:ea typeface="微软雅黑" panose="020B0503020204020204" pitchFamily="34" charset="-122"/>
              </a:rPr>
              <a:t>作为远端控制器，后端可操作</a:t>
            </a:r>
            <a:r>
              <a:rPr lang="en-US" altLang="zh-CN" sz="1600" dirty="0" err="1" smtClean="0">
                <a:solidFill>
                  <a:srgbClr val="002B41"/>
                </a:solidFill>
                <a:latin typeface="微软雅黑" panose="020B0503020204020204" pitchFamily="34" charset="-122"/>
                <a:ea typeface="微软雅黑" panose="020B0503020204020204" pitchFamily="34" charset="-122"/>
              </a:rPr>
              <a:t>onos</a:t>
            </a:r>
            <a:r>
              <a:rPr lang="zh-CN" altLang="en-US" sz="1600" dirty="0" smtClean="0">
                <a:solidFill>
                  <a:srgbClr val="002B41"/>
                </a:solidFill>
                <a:latin typeface="微软雅黑" panose="020B0503020204020204" pitchFamily="34" charset="-122"/>
                <a:ea typeface="微软雅黑" panose="020B0503020204020204" pitchFamily="34" charset="-122"/>
              </a:rPr>
              <a:t>对网络仿真系统数据转发做控制。</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585" y="2321165"/>
            <a:ext cx="5953956" cy="1914792"/>
          </a:xfrm>
          <a:prstGeom prst="rect">
            <a:avLst/>
          </a:prstGeom>
        </p:spPr>
      </p:pic>
    </p:spTree>
    <p:extLst>
      <p:ext uri="{BB962C8B-B14F-4D97-AF65-F5344CB8AC3E}">
        <p14:creationId xmlns:p14="http://schemas.microsoft.com/office/powerpoint/2010/main" val="20950515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6422" y="-15198"/>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smtClean="0">
                <a:solidFill>
                  <a:prstClr val="white">
                    <a:lumMod val="95000"/>
                  </a:prstClr>
                </a:solidFill>
                <a:latin typeface="微软雅黑" panose="020B0503020204020204" pitchFamily="34" charset="-122"/>
                <a:ea typeface="微软雅黑" panose="020B0503020204020204" pitchFamily="34" charset="-122"/>
              </a:rPr>
              <a:t>第二部分</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7" name="文本框 21"/>
          <p:cNvSpPr txBox="1"/>
          <p:nvPr/>
        </p:nvSpPr>
        <p:spPr>
          <a:xfrm>
            <a:off x="2336422" y="4494307"/>
            <a:ext cx="7519154" cy="27289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endParaRPr lang="zh-CN" altLang="en-US" sz="1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8" name="矩形 7"/>
          <p:cNvSpPr/>
          <p:nvPr/>
        </p:nvSpPr>
        <p:spPr>
          <a:xfrm>
            <a:off x="6003634" y="3909532"/>
            <a:ext cx="184731" cy="461665"/>
          </a:xfrm>
          <a:prstGeom prst="rect">
            <a:avLst/>
          </a:prstGeom>
          <a:effectLst/>
        </p:spPr>
        <p:txBody>
          <a:bodyPr wrap="none">
            <a:spAutoFit/>
          </a:bodyPr>
          <a:lstStyle/>
          <a:p>
            <a:pPr algn="ctr">
              <a:spcBef>
                <a:spcPct val="0"/>
              </a:spcBef>
            </a:pPr>
            <a:endParaRPr lang="en-US" altLang="zh-CN" sz="24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4775"/>
          </a:xfrm>
          <a:prstGeom prst="rect">
            <a:avLst/>
          </a:prstGeom>
          <a:noFill/>
          <a:effectLst/>
        </p:spPr>
        <p:txBody>
          <a:bodyPr wrap="square" rtlCol="0">
            <a:spAutoFit/>
          </a:bodyPr>
          <a:lstStyle/>
          <a:p>
            <a:pPr algn="ctr"/>
            <a:r>
              <a:rPr lang="zh-CN" altLang="en-US" sz="3200" dirty="0" smtClean="0">
                <a:solidFill>
                  <a:prstClr val="white">
                    <a:lumMod val="95000"/>
                  </a:prstClr>
                </a:solidFill>
                <a:latin typeface="微软雅黑" panose="020B0503020204020204" pitchFamily="34" charset="-122"/>
                <a:ea typeface="微软雅黑" panose="020B0503020204020204" pitchFamily="34" charset="-122"/>
              </a:rPr>
              <a:t>系统设计</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82054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236510" cy="707886"/>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系统</a:t>
            </a:r>
            <a:r>
              <a:rPr lang="zh-CN" altLang="en-US" sz="2000" dirty="0">
                <a:solidFill>
                  <a:srgbClr val="002B41"/>
                </a:solidFill>
                <a:latin typeface="微软雅黑" panose="020B0503020204020204" pitchFamily="34" charset="-122"/>
                <a:ea typeface="微软雅黑" panose="020B0503020204020204" pitchFamily="34" charset="-122"/>
              </a:rPr>
              <a:t>总体模块结构</a:t>
            </a:r>
            <a:endParaRPr lang="en-US" altLang="zh-CN" sz="2000" dirty="0">
              <a:solidFill>
                <a:srgbClr val="002B41"/>
              </a:solidFill>
              <a:latin typeface="微软雅黑" panose="020B0503020204020204" pitchFamily="34" charset="-122"/>
              <a:ea typeface="微软雅黑" panose="020B0503020204020204" pitchFamily="34" charset="-122"/>
            </a:endParaRPr>
          </a:p>
          <a:p>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5" name="文本框 14"/>
          <p:cNvSpPr txBox="1"/>
          <p:nvPr/>
        </p:nvSpPr>
        <p:spPr>
          <a:xfrm>
            <a:off x="6443169" y="1566285"/>
            <a:ext cx="4350636" cy="2621872"/>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zh-CN" altLang="en-US" sz="1600" dirty="0" smtClean="0">
                <a:solidFill>
                  <a:srgbClr val="002B41"/>
                </a:solidFill>
                <a:latin typeface="微软雅黑" panose="020B0503020204020204" pitchFamily="34" charset="-122"/>
                <a:ea typeface="微软雅黑" panose="020B0503020204020204" pitchFamily="34" charset="-122"/>
              </a:rPr>
              <a:t>左图显示了网络仿真系统的模块结构，系统采用三层架构，由展示层、处理层和存储层构成。</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a:lnSpc>
                <a:spcPct val="130000"/>
              </a:lnSpc>
            </a:pP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zh-CN" altLang="en-US" sz="1600" dirty="0" smtClean="0">
                <a:solidFill>
                  <a:srgbClr val="002B41"/>
                </a:solidFill>
                <a:latin typeface="微软雅黑" panose="020B0503020204020204" pitchFamily="34" charset="-122"/>
                <a:ea typeface="微软雅黑" panose="020B0503020204020204" pitchFamily="34" charset="-122"/>
              </a:rPr>
              <a:t>展示层提供了用户的各种操作；处理层提供了系统的主要功能实现；存储层提供了对网络拓扑信息、用户信息和操作日志的数据处理功能。</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585" y="907869"/>
            <a:ext cx="5109411" cy="5600578"/>
          </a:xfrm>
          <a:prstGeom prst="rect">
            <a:avLst/>
          </a:prstGeom>
        </p:spPr>
      </p:pic>
    </p:spTree>
    <p:extLst>
      <p:ext uri="{BB962C8B-B14F-4D97-AF65-F5344CB8AC3E}">
        <p14:creationId xmlns:p14="http://schemas.microsoft.com/office/powerpoint/2010/main" val="26696362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1980029" cy="453457"/>
          </a:xfrm>
          <a:prstGeom prst="rect">
            <a:avLst/>
          </a:prstGeom>
          <a:noFill/>
        </p:spPr>
        <p:txBody>
          <a:bodyPr wrap="none" rtlCol="0">
            <a:spAutoFit/>
          </a:bodyPr>
          <a:lstStyle/>
          <a:p>
            <a:pPr>
              <a:lnSpc>
                <a:spcPct val="130000"/>
              </a:lnSpc>
            </a:pPr>
            <a:r>
              <a:rPr lang="zh-CN" altLang="en-US" sz="2000" dirty="0">
                <a:solidFill>
                  <a:srgbClr val="002B41"/>
                </a:solidFill>
                <a:latin typeface="微软雅黑" panose="020B0503020204020204" pitchFamily="34" charset="-122"/>
                <a:ea typeface="微软雅黑" panose="020B0503020204020204" pitchFamily="34" charset="-122"/>
              </a:rPr>
              <a:t>系统和外部交互</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5" name="文本框 14"/>
          <p:cNvSpPr txBox="1"/>
          <p:nvPr/>
        </p:nvSpPr>
        <p:spPr>
          <a:xfrm>
            <a:off x="6443169" y="1566285"/>
            <a:ext cx="4350636" cy="1692771"/>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zh-CN" altLang="en-US" sz="1600" dirty="0" smtClean="0">
                <a:solidFill>
                  <a:srgbClr val="002B41"/>
                </a:solidFill>
                <a:latin typeface="微软雅黑" panose="020B0503020204020204" pitchFamily="34" charset="-122"/>
                <a:ea typeface="微软雅黑" panose="020B0503020204020204" pitchFamily="34" charset="-122"/>
              </a:rPr>
              <a:t>左图显示了网络仿真系统与外部用户的交互。</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a:lnSpc>
                <a:spcPct val="130000"/>
              </a:lnSpc>
            </a:pP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zh-CN" altLang="en-US" sz="1600" dirty="0">
                <a:solidFill>
                  <a:srgbClr val="002B41"/>
                </a:solidFill>
                <a:latin typeface="微软雅黑" panose="020B0503020204020204" pitchFamily="34" charset="-122"/>
                <a:ea typeface="微软雅黑" panose="020B0503020204020204" pitchFamily="34" charset="-122"/>
              </a:rPr>
              <a:t>隐藏了系统的内部模块划分</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en-US" sz="1600" dirty="0">
                <a:solidFill>
                  <a:srgbClr val="002B41"/>
                </a:solidFill>
                <a:latin typeface="微软雅黑" panose="020B0503020204020204" pitchFamily="34" charset="-122"/>
                <a:ea typeface="微软雅黑" panose="020B0503020204020204" pitchFamily="34" charset="-122"/>
              </a:rPr>
              <a:t>显示出本系统与外部对象的动态消息交互关系，展现了各个消息之间的时序关系</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zh-CN" altLang="en-US" sz="1600" dirty="0">
              <a:solidFill>
                <a:srgbClr val="002B4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136" y="1187079"/>
            <a:ext cx="4124901" cy="4143953"/>
          </a:xfrm>
          <a:prstGeom prst="rect">
            <a:avLst/>
          </a:prstGeom>
        </p:spPr>
      </p:pic>
    </p:spTree>
    <p:extLst>
      <p:ext uri="{BB962C8B-B14F-4D97-AF65-F5344CB8AC3E}">
        <p14:creationId xmlns:p14="http://schemas.microsoft.com/office/powerpoint/2010/main" val="19878712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1764</Words>
  <Application>Microsoft Office PowerPoint</Application>
  <PresentationFormat>宽屏</PresentationFormat>
  <Paragraphs>220</Paragraphs>
  <Slides>41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41</vt:i4>
      </vt:variant>
    </vt:vector>
  </HeadingPairs>
  <TitlesOfParts>
    <vt:vector size="50" baseType="lpstr">
      <vt:lpstr>等线</vt:lpstr>
      <vt:lpstr>宋体</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tokabi</cp:lastModifiedBy>
  <cp:revision>66</cp:revision>
  <dcterms:created xsi:type="dcterms:W3CDTF">2016-12-09T01:44:00Z</dcterms:created>
  <dcterms:modified xsi:type="dcterms:W3CDTF">2019-04-14T06:22:21Z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