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486" r:id="rId3"/>
    <p:sldId id="488" r:id="rId4"/>
    <p:sldId id="495" r:id="rId5"/>
    <p:sldId id="496" r:id="rId6"/>
    <p:sldId id="489" r:id="rId7"/>
    <p:sldId id="487" r:id="rId8"/>
    <p:sldId id="497" r:id="rId9"/>
    <p:sldId id="498" r:id="rId10"/>
    <p:sldId id="500" r:id="rId11"/>
    <p:sldId id="501" r:id="rId12"/>
    <p:sldId id="499" r:id="rId13"/>
    <p:sldId id="502" r:id="rId14"/>
    <p:sldId id="491" r:id="rId15"/>
    <p:sldId id="503" r:id="rId16"/>
    <p:sldId id="504" r:id="rId17"/>
    <p:sldId id="505" r:id="rId18"/>
    <p:sldId id="506" r:id="rId19"/>
    <p:sldId id="509" r:id="rId20"/>
    <p:sldId id="508" r:id="rId21"/>
    <p:sldId id="507" r:id="rId22"/>
    <p:sldId id="510" r:id="rId23"/>
    <p:sldId id="492" r:id="rId24"/>
    <p:sldId id="512" r:id="rId25"/>
    <p:sldId id="513" r:id="rId26"/>
    <p:sldId id="514" r:id="rId27"/>
    <p:sldId id="515" r:id="rId28"/>
    <p:sldId id="511" r:id="rId29"/>
    <p:sldId id="516" r:id="rId30"/>
    <p:sldId id="493" r:id="rId31"/>
    <p:sldId id="517" r:id="rId3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黑体" pitchFamily="49" charset="-122"/>
        <a:cs typeface="+mn-cs"/>
      </a:defRPr>
    </a:lvl1pPr>
    <a:lvl2pPr marL="457200" algn="l" rtl="0" fontAlgn="base">
      <a:spcBef>
        <a:spcPct val="0"/>
      </a:spcBef>
      <a:spcAft>
        <a:spcPct val="0"/>
      </a:spcAft>
      <a:defRPr kern="1200">
        <a:solidFill>
          <a:schemeClr val="tx1"/>
        </a:solidFill>
        <a:latin typeface="Arial" charset="0"/>
        <a:ea typeface="黑体" pitchFamily="49" charset="-122"/>
        <a:cs typeface="+mn-cs"/>
      </a:defRPr>
    </a:lvl2pPr>
    <a:lvl3pPr marL="914400" algn="l" rtl="0" fontAlgn="base">
      <a:spcBef>
        <a:spcPct val="0"/>
      </a:spcBef>
      <a:spcAft>
        <a:spcPct val="0"/>
      </a:spcAft>
      <a:defRPr kern="1200">
        <a:solidFill>
          <a:schemeClr val="tx1"/>
        </a:solidFill>
        <a:latin typeface="Arial" charset="0"/>
        <a:ea typeface="黑体" pitchFamily="49" charset="-122"/>
        <a:cs typeface="+mn-cs"/>
      </a:defRPr>
    </a:lvl3pPr>
    <a:lvl4pPr marL="1371600" algn="l" rtl="0" fontAlgn="base">
      <a:spcBef>
        <a:spcPct val="0"/>
      </a:spcBef>
      <a:spcAft>
        <a:spcPct val="0"/>
      </a:spcAft>
      <a:defRPr kern="1200">
        <a:solidFill>
          <a:schemeClr val="tx1"/>
        </a:solidFill>
        <a:latin typeface="Arial" charset="0"/>
        <a:ea typeface="黑体" pitchFamily="49" charset="-122"/>
        <a:cs typeface="+mn-cs"/>
      </a:defRPr>
    </a:lvl4pPr>
    <a:lvl5pPr marL="1828800" algn="l" rtl="0" fontAlgn="base">
      <a:spcBef>
        <a:spcPct val="0"/>
      </a:spcBef>
      <a:spcAft>
        <a:spcPct val="0"/>
      </a:spcAft>
      <a:defRPr kern="1200">
        <a:solidFill>
          <a:schemeClr val="tx1"/>
        </a:solidFill>
        <a:latin typeface="Arial" charset="0"/>
        <a:ea typeface="黑体" pitchFamily="49" charset="-122"/>
        <a:cs typeface="+mn-cs"/>
      </a:defRPr>
    </a:lvl5pPr>
    <a:lvl6pPr marL="2286000" algn="l" defTabSz="914400" rtl="0" eaLnBrk="1" latinLnBrk="0" hangingPunct="1">
      <a:defRPr kern="1200">
        <a:solidFill>
          <a:schemeClr val="tx1"/>
        </a:solidFill>
        <a:latin typeface="Arial" charset="0"/>
        <a:ea typeface="黑体" pitchFamily="49" charset="-122"/>
        <a:cs typeface="+mn-cs"/>
      </a:defRPr>
    </a:lvl6pPr>
    <a:lvl7pPr marL="2743200" algn="l" defTabSz="914400" rtl="0" eaLnBrk="1" latinLnBrk="0" hangingPunct="1">
      <a:defRPr kern="1200">
        <a:solidFill>
          <a:schemeClr val="tx1"/>
        </a:solidFill>
        <a:latin typeface="Arial" charset="0"/>
        <a:ea typeface="黑体" pitchFamily="49" charset="-122"/>
        <a:cs typeface="+mn-cs"/>
      </a:defRPr>
    </a:lvl7pPr>
    <a:lvl8pPr marL="3200400" algn="l" defTabSz="914400" rtl="0" eaLnBrk="1" latinLnBrk="0" hangingPunct="1">
      <a:defRPr kern="1200">
        <a:solidFill>
          <a:schemeClr val="tx1"/>
        </a:solidFill>
        <a:latin typeface="Arial" charset="0"/>
        <a:ea typeface="黑体" pitchFamily="49" charset="-122"/>
        <a:cs typeface="+mn-cs"/>
      </a:defRPr>
    </a:lvl8pPr>
    <a:lvl9pPr marL="3657600" algn="l" defTabSz="914400" rtl="0" eaLnBrk="1" latinLnBrk="0" hangingPunct="1">
      <a:defRPr kern="1200">
        <a:solidFill>
          <a:schemeClr val="tx1"/>
        </a:solidFill>
        <a:latin typeface="Arial" charset="0"/>
        <a:ea typeface="黑体"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orient="horz" pos="618">
          <p15:clr>
            <a:srgbClr val="A4A3A4"/>
          </p15:clr>
        </p15:guide>
        <p15:guide id="3" orient="horz" pos="4065">
          <p15:clr>
            <a:srgbClr val="A4A3A4"/>
          </p15:clr>
        </p15:guide>
        <p15:guide id="4" orient="horz" pos="527">
          <p15:clr>
            <a:srgbClr val="A4A3A4"/>
          </p15:clr>
        </p15:guide>
        <p15:guide id="5" orient="horz" pos="300">
          <p15:clr>
            <a:srgbClr val="A4A3A4"/>
          </p15:clr>
        </p15:guide>
        <p15:guide id="6" pos="2880">
          <p15:clr>
            <a:srgbClr val="A4A3A4"/>
          </p15:clr>
        </p15:guide>
        <p15:guide id="7" pos="5602">
          <p15:clr>
            <a:srgbClr val="A4A3A4"/>
          </p15:clr>
        </p15:guide>
        <p15:guide id="8" pos="15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8FD1"/>
    <a:srgbClr val="76ABDC"/>
    <a:srgbClr val="336699"/>
    <a:srgbClr val="3366CC"/>
    <a:srgbClr val="C2D2DD"/>
    <a:srgbClr val="7487AC"/>
    <a:srgbClr val="006699"/>
    <a:srgbClr val="008080"/>
    <a:srgbClr val="DDDDDD"/>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91"/>
    <p:restoredTop sz="83937" autoAdjust="0"/>
  </p:normalViewPr>
  <p:slideViewPr>
    <p:cSldViewPr snapToGrid="0">
      <p:cViewPr varScale="1">
        <p:scale>
          <a:sx n="93" d="100"/>
          <a:sy n="93" d="100"/>
        </p:scale>
        <p:origin x="1446" y="66"/>
      </p:cViewPr>
      <p:guideLst>
        <p:guide orient="horz" pos="2160"/>
        <p:guide orient="horz" pos="618"/>
        <p:guide orient="horz" pos="4065"/>
        <p:guide orient="horz" pos="527"/>
        <p:guide orient="horz" pos="300"/>
        <p:guide pos="2880"/>
        <p:guide pos="5602"/>
        <p:guide pos="158"/>
      </p:guideLst>
    </p:cSldViewPr>
  </p:slideViewPr>
  <p:notesTextViewPr>
    <p:cViewPr>
      <p:scale>
        <a:sx n="100" d="100"/>
        <a:sy n="100" d="100"/>
      </p:scale>
      <p:origin x="0" y="0"/>
    </p:cViewPr>
  </p:notesTextViewPr>
  <p:sorterViewPr>
    <p:cViewPr>
      <p:scale>
        <a:sx n="40" d="100"/>
        <a:sy n="4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CD9F30-9611-4070-B548-DEC70B3763BE}" type="datetimeFigureOut">
              <a:rPr lang="zh-CN" altLang="en-US" smtClean="0"/>
              <a:pPr/>
              <a:t>2017/3/7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8E5129-5380-416F-A70F-0ACFF7528371}" type="slidenum">
              <a:rPr lang="zh-CN" altLang="en-US" smtClean="0"/>
              <a:pPr/>
              <a:t>‹#›</a:t>
            </a:fld>
            <a:endParaRPr lang="zh-CN" altLang="en-US"/>
          </a:p>
        </p:txBody>
      </p:sp>
    </p:spTree>
    <p:extLst>
      <p:ext uri="{BB962C8B-B14F-4D97-AF65-F5344CB8AC3E}">
        <p14:creationId xmlns:p14="http://schemas.microsoft.com/office/powerpoint/2010/main" val="1093452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SDN</a:t>
            </a:r>
            <a:r>
              <a:rPr lang="zh-CN" altLang="zh-CN" sz="1200" kern="1200" dirty="0" smtClean="0">
                <a:solidFill>
                  <a:schemeClr val="tx1"/>
                </a:solidFill>
                <a:effectLst/>
                <a:latin typeface="+mn-lt"/>
                <a:ea typeface="+mn-ea"/>
                <a:cs typeface="+mn-cs"/>
              </a:rPr>
              <a:t>相较于传统网络，真正从物理上实现了控制平面与数据平面分离，网络由控制层集中管理，无需依赖底层的网络设备，更加适用于瞬息万变的互联网业务环境。近年来，越来越多研究机构向</a:t>
            </a:r>
            <a:r>
              <a:rPr lang="en-US" altLang="zh-CN" sz="1200" kern="1200" dirty="0" smtClean="0">
                <a:solidFill>
                  <a:schemeClr val="tx1"/>
                </a:solidFill>
                <a:effectLst/>
                <a:latin typeface="+mn-lt"/>
                <a:ea typeface="+mn-ea"/>
                <a:cs typeface="+mn-cs"/>
              </a:rPr>
              <a:t>SDN</a:t>
            </a:r>
            <a:r>
              <a:rPr lang="zh-CN" altLang="zh-CN" sz="1200" kern="1200" dirty="0" smtClean="0">
                <a:solidFill>
                  <a:schemeClr val="tx1"/>
                </a:solidFill>
                <a:effectLst/>
                <a:latin typeface="+mn-lt"/>
                <a:ea typeface="+mn-ea"/>
                <a:cs typeface="+mn-cs"/>
              </a:rPr>
              <a:t>领域投入大量科研力量。转发层已经出现了一批优秀的开源软件，帮助用户搭建底层网络，例如</a:t>
            </a:r>
            <a:r>
              <a:rPr lang="en-US" altLang="zh-CN" sz="1200" kern="1200" dirty="0" err="1" smtClean="0">
                <a:solidFill>
                  <a:schemeClr val="tx1"/>
                </a:solidFill>
                <a:effectLst/>
                <a:latin typeface="+mn-lt"/>
                <a:ea typeface="+mn-ea"/>
                <a:cs typeface="+mn-cs"/>
              </a:rPr>
              <a:t>Mininet</a:t>
            </a:r>
            <a:r>
              <a:rPr lang="en-US" altLang="zh-CN" sz="1200" kern="1200" baseline="30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Openvswitch</a:t>
            </a:r>
            <a:r>
              <a:rPr lang="en-US" altLang="zh-CN" sz="1200" kern="1200" baseline="30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等。</a:t>
            </a:r>
            <a:endParaRPr lang="zh-CN" altLang="en-US" dirty="0"/>
          </a:p>
        </p:txBody>
      </p:sp>
      <p:sp>
        <p:nvSpPr>
          <p:cNvPr id="4" name="灯片编号占位符 3"/>
          <p:cNvSpPr>
            <a:spLocks noGrp="1"/>
          </p:cNvSpPr>
          <p:nvPr>
            <p:ph type="sldNum" sz="quarter" idx="10"/>
          </p:nvPr>
        </p:nvSpPr>
        <p:spPr/>
        <p:txBody>
          <a:bodyPr/>
          <a:lstStyle/>
          <a:p>
            <a:fld id="{BC8E5129-5380-416F-A70F-0ACFF7528371}" type="slidenum">
              <a:rPr lang="zh-CN" altLang="en-US" smtClean="0"/>
              <a:pPr/>
              <a:t>3</a:t>
            </a:fld>
            <a:endParaRPr lang="zh-CN" altLang="en-US"/>
          </a:p>
        </p:txBody>
      </p:sp>
    </p:spTree>
    <p:extLst>
      <p:ext uri="{BB962C8B-B14F-4D97-AF65-F5344CB8AC3E}">
        <p14:creationId xmlns:p14="http://schemas.microsoft.com/office/powerpoint/2010/main" val="387259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用户输入的拓扑图包含</a:t>
            </a:r>
            <a:r>
              <a:rPr lang="en-US" altLang="zh-CN" sz="1200" kern="1200" dirty="0" smtClean="0">
                <a:solidFill>
                  <a:schemeClr val="tx1"/>
                </a:solidFill>
                <a:effectLst/>
                <a:latin typeface="+mn-lt"/>
                <a:ea typeface="+mn-ea"/>
                <a:cs typeface="+mn-cs"/>
              </a:rPr>
              <a:t>2005</a:t>
            </a:r>
            <a:r>
              <a:rPr lang="zh-CN" altLang="zh-CN" sz="1200" kern="1200" dirty="0" smtClean="0">
                <a:solidFill>
                  <a:schemeClr val="tx1"/>
                </a:solidFill>
                <a:effectLst/>
                <a:latin typeface="+mn-lt"/>
                <a:ea typeface="+mn-ea"/>
                <a:cs typeface="+mn-cs"/>
              </a:rPr>
              <a:t>个节点。网络实验平台将拓扑划分成</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个真实节点和</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个虚拟子网，每个虚拟子网包含</a:t>
            </a:r>
            <a:r>
              <a:rPr lang="en-US" altLang="zh-CN" sz="1200" kern="1200" dirty="0" smtClean="0">
                <a:solidFill>
                  <a:schemeClr val="tx1"/>
                </a:solidFill>
                <a:effectLst/>
                <a:latin typeface="+mn-lt"/>
                <a:ea typeface="+mn-ea"/>
                <a:cs typeface="+mn-cs"/>
              </a:rPr>
              <a:t>400</a:t>
            </a:r>
            <a:r>
              <a:rPr lang="zh-CN" altLang="zh-CN" sz="1200" kern="1200" dirty="0" smtClean="0">
                <a:solidFill>
                  <a:schemeClr val="tx1"/>
                </a:solidFill>
                <a:effectLst/>
                <a:latin typeface="+mn-lt"/>
                <a:ea typeface="+mn-ea"/>
                <a:cs typeface="+mn-cs"/>
              </a:rPr>
              <a:t>个节点。当实验平台下发拓扑到资源层后，在</a:t>
            </a:r>
            <a:r>
              <a:rPr lang="en-US" altLang="zh-CN" sz="1200" kern="1200" dirty="0" err="1" smtClean="0">
                <a:solidFill>
                  <a:schemeClr val="tx1"/>
                </a:solidFill>
                <a:effectLst/>
                <a:latin typeface="+mn-lt"/>
                <a:ea typeface="+mn-ea"/>
                <a:cs typeface="+mn-cs"/>
              </a:rPr>
              <a:t>Mininet</a:t>
            </a:r>
            <a:r>
              <a:rPr lang="zh-CN" altLang="zh-CN" sz="1200" kern="1200" dirty="0" smtClean="0">
                <a:solidFill>
                  <a:schemeClr val="tx1"/>
                </a:solidFill>
                <a:effectLst/>
                <a:latin typeface="+mn-lt"/>
                <a:ea typeface="+mn-ea"/>
                <a:cs typeface="+mn-cs"/>
              </a:rPr>
              <a:t>机器上可以查询到交换机节点的进程信息如下，因此实验平台能够创建</a:t>
            </a:r>
            <a:r>
              <a:rPr lang="en-US" altLang="zh-CN" sz="1200" kern="1200" dirty="0" smtClean="0">
                <a:solidFill>
                  <a:schemeClr val="tx1"/>
                </a:solidFill>
                <a:effectLst/>
                <a:latin typeface="+mn-lt"/>
                <a:ea typeface="+mn-ea"/>
                <a:cs typeface="+mn-cs"/>
              </a:rPr>
              <a:t>2000</a:t>
            </a:r>
            <a:r>
              <a:rPr lang="zh-CN" altLang="zh-CN" sz="1200" kern="1200" dirty="0" smtClean="0">
                <a:solidFill>
                  <a:schemeClr val="tx1"/>
                </a:solidFill>
                <a:effectLst/>
                <a:latin typeface="+mn-lt"/>
                <a:ea typeface="+mn-ea"/>
                <a:cs typeface="+mn-cs"/>
              </a:rPr>
              <a:t>个节点规模的转发层网络，达到规模性要求。</a:t>
            </a:r>
          </a:p>
          <a:p>
            <a:endParaRPr lang="zh-CN" altLang="en-US" dirty="0"/>
          </a:p>
        </p:txBody>
      </p:sp>
      <p:sp>
        <p:nvSpPr>
          <p:cNvPr id="4" name="灯片编号占位符 3"/>
          <p:cNvSpPr>
            <a:spLocks noGrp="1"/>
          </p:cNvSpPr>
          <p:nvPr>
            <p:ph type="sldNum" sz="quarter" idx="10"/>
          </p:nvPr>
        </p:nvSpPr>
        <p:spPr/>
        <p:txBody>
          <a:bodyPr/>
          <a:lstStyle/>
          <a:p>
            <a:fld id="{BC8E5129-5380-416F-A70F-0ACFF7528371}" type="slidenum">
              <a:rPr lang="zh-CN" altLang="en-US" smtClean="0"/>
              <a:pPr/>
              <a:t>28</a:t>
            </a:fld>
            <a:endParaRPr lang="zh-CN" altLang="en-US"/>
          </a:p>
        </p:txBody>
      </p:sp>
    </p:spTree>
    <p:extLst>
      <p:ext uri="{BB962C8B-B14F-4D97-AF65-F5344CB8AC3E}">
        <p14:creationId xmlns:p14="http://schemas.microsoft.com/office/powerpoint/2010/main" val="1554688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smtClean="0">
                <a:solidFill>
                  <a:schemeClr val="tx1"/>
                </a:solidFill>
                <a:effectLst/>
                <a:latin typeface="+mn-lt"/>
                <a:ea typeface="+mn-ea"/>
                <a:cs typeface="+mn-cs"/>
              </a:rPr>
              <a:t>Mininet</a:t>
            </a:r>
            <a:r>
              <a:rPr lang="zh-CN" altLang="zh-CN" sz="1200" kern="1200" dirty="0" smtClean="0">
                <a:solidFill>
                  <a:schemeClr val="tx1"/>
                </a:solidFill>
                <a:effectLst/>
                <a:latin typeface="+mn-lt"/>
                <a:ea typeface="+mn-ea"/>
                <a:cs typeface="+mn-cs"/>
              </a:rPr>
              <a:t>存在仿真真实度不够、性能欠缺等问题</a:t>
            </a:r>
            <a:endParaRPr lang="zh-CN" altLang="en-US" dirty="0"/>
          </a:p>
        </p:txBody>
      </p:sp>
      <p:sp>
        <p:nvSpPr>
          <p:cNvPr id="4" name="灯片编号占位符 3"/>
          <p:cNvSpPr>
            <a:spLocks noGrp="1"/>
          </p:cNvSpPr>
          <p:nvPr>
            <p:ph type="sldNum" sz="quarter" idx="10"/>
          </p:nvPr>
        </p:nvSpPr>
        <p:spPr/>
        <p:txBody>
          <a:bodyPr/>
          <a:lstStyle/>
          <a:p>
            <a:fld id="{BC8E5129-5380-416F-A70F-0ACFF7528371}" type="slidenum">
              <a:rPr lang="zh-CN" altLang="en-US" smtClean="0"/>
              <a:pPr/>
              <a:t>4</a:t>
            </a:fld>
            <a:endParaRPr lang="zh-CN" altLang="en-US"/>
          </a:p>
        </p:txBody>
      </p:sp>
    </p:spTree>
    <p:extLst>
      <p:ext uri="{BB962C8B-B14F-4D97-AF65-F5344CB8AC3E}">
        <p14:creationId xmlns:p14="http://schemas.microsoft.com/office/powerpoint/2010/main" val="2636006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搭建大规模网络时，需要重复安装</a:t>
            </a:r>
            <a:r>
              <a:rPr lang="en-US" altLang="zh-CN" sz="1200" kern="1200" dirty="0" err="1" smtClean="0">
                <a:solidFill>
                  <a:schemeClr val="tx1"/>
                </a:solidFill>
                <a:effectLst/>
                <a:latin typeface="+mn-lt"/>
                <a:ea typeface="+mn-ea"/>
                <a:cs typeface="+mn-cs"/>
              </a:rPr>
              <a:t>Openvswitch</a:t>
            </a:r>
            <a:r>
              <a:rPr lang="zh-CN" altLang="zh-CN" sz="1200" kern="1200" dirty="0" smtClean="0">
                <a:solidFill>
                  <a:schemeClr val="tx1"/>
                </a:solidFill>
                <a:effectLst/>
                <a:latin typeface="+mn-lt"/>
                <a:ea typeface="+mn-ea"/>
                <a:cs typeface="+mn-cs"/>
              </a:rPr>
              <a:t>，增加交换机节点，不能便捷的模拟大规模网络。</a:t>
            </a:r>
            <a:endParaRPr lang="zh-CN" altLang="en-US" dirty="0"/>
          </a:p>
        </p:txBody>
      </p:sp>
      <p:sp>
        <p:nvSpPr>
          <p:cNvPr id="4" name="灯片编号占位符 3"/>
          <p:cNvSpPr>
            <a:spLocks noGrp="1"/>
          </p:cNvSpPr>
          <p:nvPr>
            <p:ph type="sldNum" sz="quarter" idx="10"/>
          </p:nvPr>
        </p:nvSpPr>
        <p:spPr/>
        <p:txBody>
          <a:bodyPr/>
          <a:lstStyle/>
          <a:p>
            <a:fld id="{BC8E5129-5380-416F-A70F-0ACFF7528371}" type="slidenum">
              <a:rPr lang="zh-CN" altLang="en-US" smtClean="0"/>
              <a:pPr/>
              <a:t>5</a:t>
            </a:fld>
            <a:endParaRPr lang="zh-CN" altLang="en-US"/>
          </a:p>
        </p:txBody>
      </p:sp>
    </p:spTree>
    <p:extLst>
      <p:ext uri="{BB962C8B-B14F-4D97-AF65-F5344CB8AC3E}">
        <p14:creationId xmlns:p14="http://schemas.microsoft.com/office/powerpoint/2010/main" val="1278148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smtClean="0">
                <a:solidFill>
                  <a:schemeClr val="tx1"/>
                </a:solidFill>
                <a:effectLst/>
                <a:latin typeface="+mn-lt"/>
                <a:ea typeface="+mn-ea"/>
                <a:cs typeface="+mn-cs"/>
              </a:rPr>
              <a:t>Mininet</a:t>
            </a:r>
            <a:r>
              <a:rPr lang="zh-CN" altLang="zh-CN" sz="1200" kern="1200" dirty="0" smtClean="0">
                <a:solidFill>
                  <a:schemeClr val="tx1"/>
                </a:solidFill>
                <a:effectLst/>
                <a:latin typeface="+mn-lt"/>
                <a:ea typeface="+mn-ea"/>
                <a:cs typeface="+mn-cs"/>
              </a:rPr>
              <a:t>能够快速创建一个大规模虚拟网络，但是不能完全反映真实网络的特点；</a:t>
            </a:r>
            <a:r>
              <a:rPr lang="en-US" altLang="zh-CN" sz="1200" kern="1200" dirty="0" err="1" smtClean="0">
                <a:solidFill>
                  <a:schemeClr val="tx1"/>
                </a:solidFill>
                <a:effectLst/>
                <a:latin typeface="+mn-lt"/>
                <a:ea typeface="+mn-ea"/>
                <a:cs typeface="+mn-cs"/>
              </a:rPr>
              <a:t>Openvswitch</a:t>
            </a:r>
            <a:r>
              <a:rPr lang="zh-CN" altLang="zh-CN" sz="1200" kern="1200" dirty="0" smtClean="0">
                <a:solidFill>
                  <a:schemeClr val="tx1"/>
                </a:solidFill>
                <a:effectLst/>
                <a:latin typeface="+mn-lt"/>
                <a:ea typeface="+mn-ea"/>
                <a:cs typeface="+mn-cs"/>
              </a:rPr>
              <a:t>交换机能够创建真实的网络，但是构建大规模网络时，资源消耗过大。目前，</a:t>
            </a:r>
            <a:r>
              <a:rPr lang="en-US" altLang="zh-CN" sz="1200" kern="1200" dirty="0" smtClean="0">
                <a:solidFill>
                  <a:schemeClr val="tx1"/>
                </a:solidFill>
                <a:effectLst/>
                <a:latin typeface="+mn-lt"/>
                <a:ea typeface="+mn-ea"/>
                <a:cs typeface="+mn-cs"/>
              </a:rPr>
              <a:t>SDN</a:t>
            </a:r>
            <a:r>
              <a:rPr lang="zh-CN" altLang="zh-CN" sz="1200" kern="1200" dirty="0" smtClean="0">
                <a:solidFill>
                  <a:schemeClr val="tx1"/>
                </a:solidFill>
                <a:effectLst/>
                <a:latin typeface="+mn-lt"/>
                <a:ea typeface="+mn-ea"/>
                <a:cs typeface="+mn-cs"/>
              </a:rPr>
              <a:t>转发层还没有一个虚拟网络实验平台能够方便快捷地创建一个真实且大规模的网络。针对这个背景，本论文结合上述两种开源技术的优缺点，设计一个虚实结合的虚拟网络实验平台，以同时满足网络大规模和真实性的需求。</a:t>
            </a:r>
          </a:p>
          <a:p>
            <a:endParaRPr lang="zh-CN" altLang="en-US" dirty="0"/>
          </a:p>
        </p:txBody>
      </p:sp>
      <p:sp>
        <p:nvSpPr>
          <p:cNvPr id="4" name="灯片编号占位符 3"/>
          <p:cNvSpPr>
            <a:spLocks noGrp="1"/>
          </p:cNvSpPr>
          <p:nvPr>
            <p:ph type="sldNum" sz="quarter" idx="10"/>
          </p:nvPr>
        </p:nvSpPr>
        <p:spPr/>
        <p:txBody>
          <a:bodyPr/>
          <a:lstStyle/>
          <a:p>
            <a:fld id="{BC8E5129-5380-416F-A70F-0ACFF7528371}" type="slidenum">
              <a:rPr lang="zh-CN" altLang="en-US" smtClean="0"/>
              <a:pPr/>
              <a:t>6</a:t>
            </a:fld>
            <a:endParaRPr lang="zh-CN" altLang="en-US"/>
          </a:p>
        </p:txBody>
      </p:sp>
    </p:spTree>
    <p:extLst>
      <p:ext uri="{BB962C8B-B14F-4D97-AF65-F5344CB8AC3E}">
        <p14:creationId xmlns:p14="http://schemas.microsoft.com/office/powerpoint/2010/main" val="1099499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SDN</a:t>
            </a:r>
            <a:r>
              <a:rPr lang="zh-CN" altLang="zh-CN" sz="1200" kern="1200" dirty="0" smtClean="0">
                <a:solidFill>
                  <a:schemeClr val="tx1"/>
                </a:solidFill>
                <a:effectLst/>
                <a:latin typeface="+mn-lt"/>
                <a:ea typeface="+mn-ea"/>
                <a:cs typeface="+mn-cs"/>
              </a:rPr>
              <a:t>网络中，节点间传递数据时，通常会选择最短路径进行传输。如果流经真实节点的网络流量越多，就越有助于提高网络真实性。因此真实节点应该位于最短路径最多交叠的位置。另外，整个</a:t>
            </a:r>
            <a:r>
              <a:rPr lang="en-US" altLang="zh-CN" sz="1200" kern="1200" dirty="0" smtClean="0">
                <a:solidFill>
                  <a:schemeClr val="tx1"/>
                </a:solidFill>
                <a:effectLst/>
                <a:latin typeface="+mn-lt"/>
                <a:ea typeface="+mn-ea"/>
                <a:cs typeface="+mn-cs"/>
              </a:rPr>
              <a:t>SDN</a:t>
            </a:r>
            <a:r>
              <a:rPr lang="zh-CN" altLang="zh-CN" sz="1200" kern="1200" dirty="0" smtClean="0">
                <a:solidFill>
                  <a:schemeClr val="tx1"/>
                </a:solidFill>
                <a:effectLst/>
                <a:latin typeface="+mn-lt"/>
                <a:ea typeface="+mn-ea"/>
                <a:cs typeface="+mn-cs"/>
              </a:rPr>
              <a:t>网络可以看作是由许多个</a:t>
            </a:r>
            <a:r>
              <a:rPr lang="en-US" altLang="zh-CN" sz="1200" kern="1200" dirty="0" err="1" smtClean="0">
                <a:solidFill>
                  <a:schemeClr val="tx1"/>
                </a:solidFill>
                <a:effectLst/>
                <a:latin typeface="+mn-lt"/>
                <a:ea typeface="+mn-ea"/>
                <a:cs typeface="+mn-cs"/>
              </a:rPr>
              <a:t>Mininet</a:t>
            </a:r>
            <a:r>
              <a:rPr lang="zh-CN" altLang="zh-CN" sz="1200" kern="1200" dirty="0" smtClean="0">
                <a:solidFill>
                  <a:schemeClr val="tx1"/>
                </a:solidFill>
                <a:effectLst/>
                <a:latin typeface="+mn-lt"/>
                <a:ea typeface="+mn-ea"/>
                <a:cs typeface="+mn-cs"/>
              </a:rPr>
              <a:t>局部网络结合而成，真实节点连接这些局部网络，因此真实节点应该位于不同局部网络的重叠区域。</a:t>
            </a:r>
          </a:p>
          <a:p>
            <a:endParaRPr lang="zh-CN" altLang="en-US" dirty="0"/>
          </a:p>
        </p:txBody>
      </p:sp>
      <p:sp>
        <p:nvSpPr>
          <p:cNvPr id="4" name="灯片编号占位符 3"/>
          <p:cNvSpPr>
            <a:spLocks noGrp="1"/>
          </p:cNvSpPr>
          <p:nvPr>
            <p:ph type="sldNum" sz="quarter" idx="10"/>
          </p:nvPr>
        </p:nvSpPr>
        <p:spPr/>
        <p:txBody>
          <a:bodyPr/>
          <a:lstStyle/>
          <a:p>
            <a:fld id="{BC8E5129-5380-416F-A70F-0ACFF7528371}" type="slidenum">
              <a:rPr lang="zh-CN" altLang="en-US" smtClean="0"/>
              <a:pPr/>
              <a:t>9</a:t>
            </a:fld>
            <a:endParaRPr lang="zh-CN" altLang="en-US"/>
          </a:p>
        </p:txBody>
      </p:sp>
    </p:spTree>
    <p:extLst>
      <p:ext uri="{BB962C8B-B14F-4D97-AF65-F5344CB8AC3E}">
        <p14:creationId xmlns:p14="http://schemas.microsoft.com/office/powerpoint/2010/main" val="3519132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接口层主要接收用户的拓扑需求输入，并展示最后的虚实网络拓扑；</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功能层对输入的拓扑结构进行划分、存储和下发，并控制网络中的背景流量；</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资源层为</a:t>
            </a:r>
            <a:r>
              <a:rPr lang="en-US" altLang="zh-CN" sz="1200" kern="1200" dirty="0" err="1" smtClean="0">
                <a:solidFill>
                  <a:schemeClr val="tx1"/>
                </a:solidFill>
                <a:effectLst/>
                <a:latin typeface="+mn-lt"/>
                <a:ea typeface="+mn-ea"/>
                <a:cs typeface="+mn-cs"/>
              </a:rPr>
              <a:t>Mininet</a:t>
            </a:r>
            <a:r>
              <a:rPr lang="zh-CN" altLang="zh-CN" sz="1200" kern="1200" dirty="0" smtClean="0">
                <a:solidFill>
                  <a:schemeClr val="tx1"/>
                </a:solidFill>
                <a:effectLst/>
                <a:latin typeface="+mn-lt"/>
                <a:ea typeface="+mn-ea"/>
                <a:cs typeface="+mn-cs"/>
              </a:rPr>
              <a:t>和</a:t>
            </a:r>
            <a:r>
              <a:rPr lang="en-US" altLang="zh-CN" sz="1200" kern="1200" dirty="0" err="1" smtClean="0">
                <a:solidFill>
                  <a:schemeClr val="tx1"/>
                </a:solidFill>
                <a:effectLst/>
                <a:latin typeface="+mn-lt"/>
                <a:ea typeface="+mn-ea"/>
                <a:cs typeface="+mn-cs"/>
              </a:rPr>
              <a:t>Openvswitch</a:t>
            </a:r>
            <a:r>
              <a:rPr lang="zh-CN" altLang="zh-CN" sz="1200" kern="1200" dirty="0" smtClean="0">
                <a:solidFill>
                  <a:schemeClr val="tx1"/>
                </a:solidFill>
                <a:effectLst/>
                <a:latin typeface="+mn-lt"/>
                <a:ea typeface="+mn-ea"/>
                <a:cs typeface="+mn-cs"/>
              </a:rPr>
              <a:t>，承载功能层下发的网络拓扑。</a:t>
            </a:r>
            <a:endParaRPr lang="zh-CN" altLang="en-US" dirty="0"/>
          </a:p>
        </p:txBody>
      </p:sp>
      <p:sp>
        <p:nvSpPr>
          <p:cNvPr id="4" name="灯片编号占位符 3"/>
          <p:cNvSpPr>
            <a:spLocks noGrp="1"/>
          </p:cNvSpPr>
          <p:nvPr>
            <p:ph type="sldNum" sz="quarter" idx="10"/>
          </p:nvPr>
        </p:nvSpPr>
        <p:spPr/>
        <p:txBody>
          <a:bodyPr/>
          <a:lstStyle/>
          <a:p>
            <a:fld id="{BC8E5129-5380-416F-A70F-0ACFF7528371}" type="slidenum">
              <a:rPr lang="zh-CN" altLang="en-US" smtClean="0"/>
              <a:pPr/>
              <a:t>15</a:t>
            </a:fld>
            <a:endParaRPr lang="zh-CN" altLang="en-US"/>
          </a:p>
        </p:txBody>
      </p:sp>
    </p:spTree>
    <p:extLst>
      <p:ext uri="{BB962C8B-B14F-4D97-AF65-F5344CB8AC3E}">
        <p14:creationId xmlns:p14="http://schemas.microsoft.com/office/powerpoint/2010/main" val="2886952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mn-lt"/>
                <a:ea typeface="+mn-ea"/>
                <a:cs typeface="+mn-cs"/>
              </a:rPr>
              <a:t>用户输入的拓扑结构如图所示。实验平台计算出真实节点为节点</a:t>
            </a:r>
            <a:r>
              <a:rPr lang="en-US"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和节点</a:t>
            </a:r>
            <a:r>
              <a:rPr lang="en-US" sz="1200" kern="1200" dirty="0" smtClean="0">
                <a:solidFill>
                  <a:schemeClr val="tx1"/>
                </a:solidFill>
                <a:latin typeface="+mn-lt"/>
                <a:ea typeface="+mn-ea"/>
                <a:cs typeface="+mn-cs"/>
              </a:rPr>
              <a:t>5</a:t>
            </a:r>
            <a:r>
              <a:rPr lang="zh-CN" altLang="en-US" sz="1200" kern="1200" dirty="0" smtClean="0">
                <a:solidFill>
                  <a:schemeClr val="tx1"/>
                </a:solidFill>
                <a:latin typeface="+mn-lt"/>
                <a:ea typeface="+mn-ea"/>
                <a:cs typeface="+mn-cs"/>
              </a:rPr>
              <a:t>，划分出两个虚拟子网</a:t>
            </a:r>
            <a:r>
              <a:rPr lang="en-US" sz="1200" kern="1200" dirty="0" smtClean="0">
                <a:solidFill>
                  <a:schemeClr val="tx1"/>
                </a:solidFill>
                <a:latin typeface="+mn-lt"/>
                <a:ea typeface="+mn-ea"/>
                <a:cs typeface="+mn-cs"/>
              </a:rPr>
              <a:t>{1,6}</a:t>
            </a:r>
            <a:r>
              <a:rPr lang="zh-CN" altLang="en-US" sz="1200" kern="1200" dirty="0" smtClean="0">
                <a:solidFill>
                  <a:schemeClr val="tx1"/>
                </a:solidFill>
                <a:latin typeface="+mn-lt"/>
                <a:ea typeface="+mn-ea"/>
                <a:cs typeface="+mn-cs"/>
              </a:rPr>
              <a:t>和</a:t>
            </a:r>
            <a:r>
              <a:rPr lang="en-US" sz="1200" kern="1200" dirty="0" smtClean="0">
                <a:solidFill>
                  <a:schemeClr val="tx1"/>
                </a:solidFill>
                <a:latin typeface="+mn-lt"/>
                <a:ea typeface="+mn-ea"/>
                <a:cs typeface="+mn-cs"/>
              </a:rPr>
              <a:t>{3,4,7}</a:t>
            </a:r>
            <a:r>
              <a:rPr lang="zh-CN" altLang="en-US" sz="1200" kern="1200" dirty="0" smtClean="0">
                <a:solidFill>
                  <a:schemeClr val="tx1"/>
                </a:solidFill>
                <a:latin typeface="+mn-lt"/>
                <a:ea typeface="+mn-ea"/>
                <a:cs typeface="+mn-cs"/>
              </a:rPr>
              <a:t>，在最后的展示界面上显示的拓扑图与用户输入的一致。为了验证两个虚拟子网之间能够正常通信，给交换机</a:t>
            </a:r>
            <a:r>
              <a:rPr lang="en-US"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和交换机</a:t>
            </a:r>
            <a:r>
              <a:rPr lang="en-US" sz="1200" kern="1200" dirty="0" smtClean="0">
                <a:solidFill>
                  <a:schemeClr val="tx1"/>
                </a:solidFill>
                <a:latin typeface="+mn-lt"/>
                <a:ea typeface="+mn-ea"/>
                <a:cs typeface="+mn-cs"/>
              </a:rPr>
              <a:t>3</a:t>
            </a:r>
            <a:r>
              <a:rPr lang="zh-CN" altLang="en-US" sz="1200" kern="1200" dirty="0" smtClean="0">
                <a:solidFill>
                  <a:schemeClr val="tx1"/>
                </a:solidFill>
                <a:latin typeface="+mn-lt"/>
                <a:ea typeface="+mn-ea"/>
                <a:cs typeface="+mn-cs"/>
              </a:rPr>
              <a:t>分别添加了主机</a:t>
            </a:r>
            <a:r>
              <a:rPr lang="en-US" sz="1200" kern="1200" dirty="0" smtClean="0">
                <a:solidFill>
                  <a:schemeClr val="tx1"/>
                </a:solidFill>
                <a:latin typeface="+mn-lt"/>
                <a:ea typeface="+mn-ea"/>
                <a:cs typeface="+mn-cs"/>
              </a:rPr>
              <a:t>h1</a:t>
            </a:r>
            <a:r>
              <a:rPr lang="zh-CN" altLang="en-US" sz="1200" kern="1200" dirty="0" smtClean="0">
                <a:solidFill>
                  <a:schemeClr val="tx1"/>
                </a:solidFill>
                <a:latin typeface="+mn-lt"/>
                <a:ea typeface="+mn-ea"/>
                <a:cs typeface="+mn-cs"/>
              </a:rPr>
              <a:t>和</a:t>
            </a:r>
            <a:r>
              <a:rPr lang="en-US" sz="1200" kern="1200" dirty="0" smtClean="0">
                <a:solidFill>
                  <a:schemeClr val="tx1"/>
                </a:solidFill>
                <a:latin typeface="+mn-lt"/>
                <a:ea typeface="+mn-ea"/>
                <a:cs typeface="+mn-cs"/>
              </a:rPr>
              <a:t>h2</a:t>
            </a:r>
            <a:r>
              <a:rPr lang="zh-CN" altLang="en-US" sz="1200" kern="1200" dirty="0" smtClean="0">
                <a:solidFill>
                  <a:schemeClr val="tx1"/>
                </a:solidFill>
                <a:latin typeface="+mn-lt"/>
                <a:ea typeface="+mn-ea"/>
                <a:cs typeface="+mn-cs"/>
              </a:rPr>
              <a:t>，其中</a:t>
            </a:r>
            <a:r>
              <a:rPr lang="en-US" sz="1200" kern="1200" dirty="0" smtClean="0">
                <a:solidFill>
                  <a:schemeClr val="tx1"/>
                </a:solidFill>
                <a:latin typeface="+mn-lt"/>
                <a:ea typeface="+mn-ea"/>
                <a:cs typeface="+mn-cs"/>
              </a:rPr>
              <a:t>h1</a:t>
            </a:r>
            <a:r>
              <a:rPr lang="zh-CN" altLang="en-US" sz="1200" kern="1200" dirty="0" smtClean="0">
                <a:solidFill>
                  <a:schemeClr val="tx1"/>
                </a:solidFill>
                <a:latin typeface="+mn-lt"/>
                <a:ea typeface="+mn-ea"/>
                <a:cs typeface="+mn-cs"/>
              </a:rPr>
              <a:t>的</a:t>
            </a:r>
            <a:r>
              <a:rPr lang="en-US" sz="1200" kern="1200" dirty="0" smtClean="0">
                <a:solidFill>
                  <a:schemeClr val="tx1"/>
                </a:solidFill>
                <a:latin typeface="+mn-lt"/>
                <a:ea typeface="+mn-ea"/>
                <a:cs typeface="+mn-cs"/>
              </a:rPr>
              <a:t>IP</a:t>
            </a:r>
            <a:r>
              <a:rPr lang="zh-CN" altLang="en-US" sz="1200" kern="1200" dirty="0" smtClean="0">
                <a:solidFill>
                  <a:schemeClr val="tx1"/>
                </a:solidFill>
                <a:latin typeface="+mn-lt"/>
                <a:ea typeface="+mn-ea"/>
                <a:cs typeface="+mn-cs"/>
              </a:rPr>
              <a:t>设为</a:t>
            </a:r>
            <a:r>
              <a:rPr lang="en-US" sz="1200" kern="1200" dirty="0" smtClean="0">
                <a:solidFill>
                  <a:schemeClr val="tx1"/>
                </a:solidFill>
                <a:latin typeface="+mn-lt"/>
                <a:ea typeface="+mn-ea"/>
                <a:cs typeface="+mn-cs"/>
              </a:rPr>
              <a:t>10.0.0.5</a:t>
            </a:r>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h2</a:t>
            </a:r>
            <a:r>
              <a:rPr lang="zh-CN" altLang="en-US" sz="1200" kern="1200" dirty="0" smtClean="0">
                <a:solidFill>
                  <a:schemeClr val="tx1"/>
                </a:solidFill>
                <a:latin typeface="+mn-lt"/>
                <a:ea typeface="+mn-ea"/>
                <a:cs typeface="+mn-cs"/>
              </a:rPr>
              <a:t>的</a:t>
            </a:r>
            <a:r>
              <a:rPr lang="en-US" sz="1200" kern="1200" dirty="0" smtClean="0">
                <a:solidFill>
                  <a:schemeClr val="tx1"/>
                </a:solidFill>
                <a:latin typeface="+mn-lt"/>
                <a:ea typeface="+mn-ea"/>
                <a:cs typeface="+mn-cs"/>
              </a:rPr>
              <a:t>IP</a:t>
            </a:r>
            <a:r>
              <a:rPr lang="zh-CN" altLang="en-US" sz="1200" kern="1200" dirty="0" smtClean="0">
                <a:solidFill>
                  <a:schemeClr val="tx1"/>
                </a:solidFill>
                <a:latin typeface="+mn-lt"/>
                <a:ea typeface="+mn-ea"/>
                <a:cs typeface="+mn-cs"/>
              </a:rPr>
              <a:t>设为</a:t>
            </a:r>
            <a:r>
              <a:rPr lang="en-US" sz="1200" kern="1200" dirty="0" smtClean="0">
                <a:solidFill>
                  <a:schemeClr val="tx1"/>
                </a:solidFill>
                <a:latin typeface="+mn-lt"/>
                <a:ea typeface="+mn-ea"/>
                <a:cs typeface="+mn-cs"/>
              </a:rPr>
              <a:t>10.0.0.6</a:t>
            </a:r>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h1</a:t>
            </a:r>
            <a:r>
              <a:rPr lang="zh-CN" altLang="en-US" sz="1200" kern="1200" dirty="0" smtClean="0">
                <a:solidFill>
                  <a:schemeClr val="tx1"/>
                </a:solidFill>
                <a:latin typeface="+mn-lt"/>
                <a:ea typeface="+mn-ea"/>
                <a:cs typeface="+mn-cs"/>
              </a:rPr>
              <a:t>与</a:t>
            </a:r>
            <a:r>
              <a:rPr lang="en-US" sz="1200" kern="1200" dirty="0" smtClean="0">
                <a:solidFill>
                  <a:schemeClr val="tx1"/>
                </a:solidFill>
                <a:latin typeface="+mn-lt"/>
                <a:ea typeface="+mn-ea"/>
                <a:cs typeface="+mn-cs"/>
              </a:rPr>
              <a:t>h2</a:t>
            </a:r>
            <a:r>
              <a:rPr lang="zh-CN" altLang="en-US" sz="1200" kern="1200" dirty="0" smtClean="0">
                <a:solidFill>
                  <a:schemeClr val="tx1"/>
                </a:solidFill>
                <a:latin typeface="+mn-lt"/>
                <a:ea typeface="+mn-ea"/>
                <a:cs typeface="+mn-cs"/>
              </a:rPr>
              <a:t>能够相互</a:t>
            </a:r>
            <a:r>
              <a:rPr lang="en-US" sz="1200" kern="1200" dirty="0" smtClean="0">
                <a:solidFill>
                  <a:schemeClr val="tx1"/>
                </a:solidFill>
                <a:latin typeface="+mn-lt"/>
                <a:ea typeface="+mn-ea"/>
                <a:cs typeface="+mn-cs"/>
              </a:rPr>
              <a:t>ping</a:t>
            </a:r>
            <a:r>
              <a:rPr lang="zh-CN" altLang="en-US" sz="1200" kern="1200" dirty="0" smtClean="0">
                <a:solidFill>
                  <a:schemeClr val="tx1"/>
                </a:solidFill>
                <a:latin typeface="+mn-lt"/>
                <a:ea typeface="+mn-ea"/>
                <a:cs typeface="+mn-cs"/>
              </a:rPr>
              <a:t>通，说明两个虚拟子网通过真实节点</a:t>
            </a:r>
            <a:r>
              <a:rPr lang="en-US"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和</a:t>
            </a:r>
            <a:r>
              <a:rPr lang="en-US" sz="1200" kern="1200" dirty="0" smtClean="0">
                <a:solidFill>
                  <a:schemeClr val="tx1"/>
                </a:solidFill>
                <a:latin typeface="+mn-lt"/>
                <a:ea typeface="+mn-ea"/>
                <a:cs typeface="+mn-cs"/>
              </a:rPr>
              <a:t>5</a:t>
            </a:r>
            <a:r>
              <a:rPr lang="zh-CN" altLang="en-US" sz="1200" kern="1200" dirty="0" smtClean="0">
                <a:solidFill>
                  <a:schemeClr val="tx1"/>
                </a:solidFill>
                <a:latin typeface="+mn-lt"/>
                <a:ea typeface="+mn-ea"/>
                <a:cs typeface="+mn-cs"/>
              </a:rPr>
              <a:t>能够进行通信。</a:t>
            </a:r>
          </a:p>
        </p:txBody>
      </p:sp>
      <p:sp>
        <p:nvSpPr>
          <p:cNvPr id="4" name="灯片编号占位符 3"/>
          <p:cNvSpPr>
            <a:spLocks noGrp="1"/>
          </p:cNvSpPr>
          <p:nvPr>
            <p:ph type="sldNum" sz="quarter" idx="10"/>
          </p:nvPr>
        </p:nvSpPr>
        <p:spPr/>
        <p:txBody>
          <a:bodyPr/>
          <a:lstStyle/>
          <a:p>
            <a:fld id="{BC8E5129-5380-416F-A70F-0ACFF7528371}" type="slidenum">
              <a:rPr lang="zh-CN" altLang="en-US" smtClean="0"/>
              <a:pPr/>
              <a:t>25</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用户输入的拓扑结构如图所示。实验平台计算出的真实交换机为</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。为了便于观察，从</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号交换机上发出一个</a:t>
            </a:r>
            <a:r>
              <a:rPr lang="en-US" altLang="zh-CN" sz="1200" kern="1200" dirty="0" err="1" smtClean="0">
                <a:solidFill>
                  <a:schemeClr val="tx1"/>
                </a:solidFill>
                <a:effectLst/>
                <a:latin typeface="+mn-lt"/>
                <a:ea typeface="+mn-ea"/>
                <a:cs typeface="+mn-cs"/>
              </a:rPr>
              <a:t>OpenFlow</a:t>
            </a:r>
            <a:r>
              <a:rPr lang="zh-CN" altLang="zh-CN" sz="1200" kern="1200" dirty="0" smtClean="0">
                <a:solidFill>
                  <a:schemeClr val="tx1"/>
                </a:solidFill>
                <a:effectLst/>
                <a:latin typeface="+mn-lt"/>
                <a:ea typeface="+mn-ea"/>
                <a:cs typeface="+mn-cs"/>
              </a:rPr>
              <a:t>流量数据包。通过</a:t>
            </a:r>
            <a:r>
              <a:rPr lang="en-US" altLang="zh-CN" sz="1200" kern="1200" dirty="0" err="1" smtClean="0">
                <a:solidFill>
                  <a:schemeClr val="tx1"/>
                </a:solidFill>
                <a:effectLst/>
                <a:latin typeface="+mn-lt"/>
                <a:ea typeface="+mn-ea"/>
                <a:cs typeface="+mn-cs"/>
              </a:rPr>
              <a:t>tcpdump</a:t>
            </a:r>
            <a:r>
              <a:rPr lang="zh-CN" altLang="zh-CN" sz="1200" kern="1200" dirty="0" smtClean="0">
                <a:solidFill>
                  <a:schemeClr val="tx1"/>
                </a:solidFill>
                <a:effectLst/>
                <a:latin typeface="+mn-lt"/>
                <a:ea typeface="+mn-ea"/>
                <a:cs typeface="+mn-cs"/>
              </a:rPr>
              <a:t>和</a:t>
            </a:r>
            <a:r>
              <a:rPr lang="en-US" altLang="zh-CN" sz="1200" kern="1200" dirty="0" err="1" smtClean="0">
                <a:solidFill>
                  <a:schemeClr val="tx1"/>
                </a:solidFill>
                <a:effectLst/>
                <a:latin typeface="+mn-lt"/>
                <a:ea typeface="+mn-ea"/>
                <a:cs typeface="+mn-cs"/>
              </a:rPr>
              <a:t>wireshark</a:t>
            </a:r>
            <a:r>
              <a:rPr lang="zh-CN" altLang="zh-CN" sz="1200" kern="1200" dirty="0" smtClean="0">
                <a:solidFill>
                  <a:schemeClr val="tx1"/>
                </a:solidFill>
                <a:effectLst/>
                <a:latin typeface="+mn-lt"/>
                <a:ea typeface="+mn-ea"/>
                <a:cs typeface="+mn-cs"/>
              </a:rPr>
              <a:t>抓包工具，可以在与其连接的</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7</a:t>
            </a:r>
            <a:r>
              <a:rPr lang="zh-CN" altLang="zh-CN" sz="1200" kern="1200" dirty="0" smtClean="0">
                <a:solidFill>
                  <a:schemeClr val="tx1"/>
                </a:solidFill>
                <a:effectLst/>
                <a:latin typeface="+mn-lt"/>
                <a:ea typeface="+mn-ea"/>
                <a:cs typeface="+mn-cs"/>
              </a:rPr>
              <a:t>号交换机上都抓到这个数据包。</a:t>
            </a:r>
          </a:p>
          <a:p>
            <a:endParaRPr lang="zh-CN" altLang="en-US" dirty="0"/>
          </a:p>
        </p:txBody>
      </p:sp>
      <p:sp>
        <p:nvSpPr>
          <p:cNvPr id="4" name="灯片编号占位符 3"/>
          <p:cNvSpPr>
            <a:spLocks noGrp="1"/>
          </p:cNvSpPr>
          <p:nvPr>
            <p:ph type="sldNum" sz="quarter" idx="10"/>
          </p:nvPr>
        </p:nvSpPr>
        <p:spPr/>
        <p:txBody>
          <a:bodyPr/>
          <a:lstStyle/>
          <a:p>
            <a:fld id="{BC8E5129-5380-416F-A70F-0ACFF7528371}" type="slidenum">
              <a:rPr lang="zh-CN" altLang="en-US" smtClean="0"/>
              <a:pPr/>
              <a:t>26</a:t>
            </a:fld>
            <a:endParaRPr lang="zh-CN" altLang="en-US"/>
          </a:p>
        </p:txBody>
      </p:sp>
    </p:spTree>
    <p:extLst>
      <p:ext uri="{BB962C8B-B14F-4D97-AF65-F5344CB8AC3E}">
        <p14:creationId xmlns:p14="http://schemas.microsoft.com/office/powerpoint/2010/main" val="1082302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设有用户</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和用户</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，其拓扑</a:t>
            </a:r>
            <a:r>
              <a:rPr lang="en-US" altLang="zh-CN" sz="1200" kern="1200" dirty="0" smtClean="0">
                <a:solidFill>
                  <a:schemeClr val="tx1"/>
                </a:solidFill>
                <a:effectLst/>
                <a:latin typeface="+mn-lt"/>
                <a:ea typeface="+mn-ea"/>
                <a:cs typeface="+mn-cs"/>
              </a:rPr>
              <a:t>ID</a:t>
            </a:r>
            <a:r>
              <a:rPr lang="zh-CN" altLang="zh-CN" sz="1200" kern="1200" dirty="0" smtClean="0">
                <a:solidFill>
                  <a:schemeClr val="tx1"/>
                </a:solidFill>
                <a:effectLst/>
                <a:latin typeface="+mn-lt"/>
                <a:ea typeface="+mn-ea"/>
                <a:cs typeface="+mn-cs"/>
              </a:rPr>
              <a:t>分别为</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，控制器</a:t>
            </a:r>
            <a:r>
              <a:rPr lang="en-US" altLang="zh-CN" sz="1200" kern="1200" dirty="0" smtClean="0">
                <a:solidFill>
                  <a:schemeClr val="tx1"/>
                </a:solidFill>
                <a:effectLst/>
                <a:latin typeface="+mn-lt"/>
                <a:ea typeface="+mn-ea"/>
                <a:cs typeface="+mn-cs"/>
              </a:rPr>
              <a:t>IP</a:t>
            </a:r>
            <a:r>
              <a:rPr lang="zh-CN" altLang="zh-CN" sz="1200" kern="1200" dirty="0" smtClean="0">
                <a:solidFill>
                  <a:schemeClr val="tx1"/>
                </a:solidFill>
                <a:effectLst/>
                <a:latin typeface="+mn-lt"/>
                <a:ea typeface="+mn-ea"/>
                <a:cs typeface="+mn-cs"/>
              </a:rPr>
              <a:t>分别为</a:t>
            </a:r>
            <a:r>
              <a:rPr lang="en-US" altLang="zh-CN" sz="1200" kern="1200" dirty="0" smtClean="0">
                <a:solidFill>
                  <a:schemeClr val="tx1"/>
                </a:solidFill>
                <a:effectLst/>
                <a:latin typeface="+mn-lt"/>
                <a:ea typeface="+mn-ea"/>
                <a:cs typeface="+mn-cs"/>
              </a:rPr>
              <a:t>10.109.247.200</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10.109.247.218</a:t>
            </a:r>
            <a:r>
              <a:rPr lang="zh-CN" altLang="zh-CN" sz="1200" kern="1200" dirty="0" smtClean="0">
                <a:solidFill>
                  <a:schemeClr val="tx1"/>
                </a:solidFill>
                <a:effectLst/>
                <a:latin typeface="+mn-lt"/>
                <a:ea typeface="+mn-ea"/>
                <a:cs typeface="+mn-cs"/>
              </a:rPr>
              <a:t>。用户</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使用的</a:t>
            </a:r>
            <a:r>
              <a:rPr lang="en-US" altLang="zh-CN" sz="1200" kern="1200" dirty="0" smtClean="0">
                <a:solidFill>
                  <a:schemeClr val="tx1"/>
                </a:solidFill>
                <a:effectLst/>
                <a:latin typeface="+mn-lt"/>
                <a:ea typeface="+mn-ea"/>
                <a:cs typeface="+mn-cs"/>
              </a:rPr>
              <a:t>SDN</a:t>
            </a:r>
            <a:r>
              <a:rPr lang="zh-CN" altLang="zh-CN" sz="1200" kern="1200" dirty="0" smtClean="0">
                <a:solidFill>
                  <a:schemeClr val="tx1"/>
                </a:solidFill>
                <a:effectLst/>
                <a:latin typeface="+mn-lt"/>
                <a:ea typeface="+mn-ea"/>
                <a:cs typeface="+mn-cs"/>
              </a:rPr>
              <a:t>控制器为</a:t>
            </a:r>
            <a:r>
              <a:rPr lang="en-US" altLang="zh-CN" sz="1200" kern="1200" dirty="0" smtClean="0">
                <a:solidFill>
                  <a:schemeClr val="tx1"/>
                </a:solidFill>
                <a:effectLst/>
                <a:latin typeface="+mn-lt"/>
                <a:ea typeface="+mn-ea"/>
                <a:cs typeface="+mn-cs"/>
              </a:rPr>
              <a:t>Floodlight</a:t>
            </a:r>
            <a:r>
              <a:rPr lang="zh-CN" altLang="zh-CN" sz="1200" kern="1200" dirty="0" smtClean="0">
                <a:solidFill>
                  <a:schemeClr val="tx1"/>
                </a:solidFill>
                <a:effectLst/>
                <a:latin typeface="+mn-lt"/>
                <a:ea typeface="+mn-ea"/>
                <a:cs typeface="+mn-cs"/>
              </a:rPr>
              <a:t>，用户</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使用的</a:t>
            </a:r>
            <a:r>
              <a:rPr lang="en-US" altLang="zh-CN" sz="1200" kern="1200" dirty="0" smtClean="0">
                <a:solidFill>
                  <a:schemeClr val="tx1"/>
                </a:solidFill>
                <a:effectLst/>
                <a:latin typeface="+mn-lt"/>
                <a:ea typeface="+mn-ea"/>
                <a:cs typeface="+mn-cs"/>
              </a:rPr>
              <a:t>SDN</a:t>
            </a:r>
            <a:r>
              <a:rPr lang="zh-CN" altLang="zh-CN" sz="1200" kern="1200" dirty="0" smtClean="0">
                <a:solidFill>
                  <a:schemeClr val="tx1"/>
                </a:solidFill>
                <a:effectLst/>
                <a:latin typeface="+mn-lt"/>
                <a:ea typeface="+mn-ea"/>
                <a:cs typeface="+mn-cs"/>
              </a:rPr>
              <a:t>控制器为</a:t>
            </a:r>
            <a:r>
              <a:rPr lang="en-US" altLang="zh-CN" sz="1200" kern="1200" dirty="0" smtClean="0">
                <a:solidFill>
                  <a:schemeClr val="tx1"/>
                </a:solidFill>
                <a:effectLst/>
                <a:latin typeface="+mn-lt"/>
                <a:ea typeface="+mn-ea"/>
                <a:cs typeface="+mn-cs"/>
              </a:rPr>
              <a:t>ONOS</a:t>
            </a:r>
            <a:r>
              <a:rPr lang="zh-CN" altLang="zh-CN" sz="1200" kern="1200" dirty="0" smtClean="0">
                <a:solidFill>
                  <a:schemeClr val="tx1"/>
                </a:solidFill>
                <a:effectLst/>
                <a:latin typeface="+mn-lt"/>
                <a:ea typeface="+mn-ea"/>
                <a:cs typeface="+mn-cs"/>
              </a:rPr>
              <a:t>。两个用户使用相同的</a:t>
            </a:r>
            <a:r>
              <a:rPr lang="en-US" altLang="zh-CN" sz="1200" kern="1200" dirty="0" err="1" smtClean="0">
                <a:solidFill>
                  <a:schemeClr val="tx1"/>
                </a:solidFill>
                <a:effectLst/>
                <a:latin typeface="+mn-lt"/>
                <a:ea typeface="+mn-ea"/>
                <a:cs typeface="+mn-cs"/>
              </a:rPr>
              <a:t>Mininet</a:t>
            </a:r>
            <a:r>
              <a:rPr lang="zh-CN" altLang="zh-CN" sz="1200" kern="1200" dirty="0" smtClean="0">
                <a:solidFill>
                  <a:schemeClr val="tx1"/>
                </a:solidFill>
                <a:effectLst/>
                <a:latin typeface="+mn-lt"/>
                <a:ea typeface="+mn-ea"/>
                <a:cs typeface="+mn-cs"/>
              </a:rPr>
              <a:t>和</a:t>
            </a:r>
            <a:r>
              <a:rPr lang="en-US" altLang="zh-CN" sz="1200" kern="1200" dirty="0" err="1" smtClean="0">
                <a:solidFill>
                  <a:schemeClr val="tx1"/>
                </a:solidFill>
                <a:effectLst/>
                <a:latin typeface="+mn-lt"/>
                <a:ea typeface="+mn-ea"/>
                <a:cs typeface="+mn-cs"/>
              </a:rPr>
              <a:t>Openvswitch</a:t>
            </a:r>
            <a:r>
              <a:rPr lang="zh-CN" altLang="zh-CN" sz="1200" kern="1200" dirty="0" smtClean="0">
                <a:solidFill>
                  <a:schemeClr val="tx1"/>
                </a:solidFill>
                <a:effectLst/>
                <a:latin typeface="+mn-lt"/>
                <a:ea typeface="+mn-ea"/>
                <a:cs typeface="+mn-cs"/>
              </a:rPr>
              <a:t>，同时向平台输入两个不同的拓扑图后，其展示界面如图所示。</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由用户</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和用户</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的拓扑展示图可知，即使用户间共用相同的资源层机器，每个用户仍只会查询到自己的拓扑图，资源层机器上不同用户的拓扑节点之间不会相互影响。因此，通过拓扑管理模块，本实验平台能够支持多用户同时请求拓扑。</a:t>
            </a:r>
          </a:p>
          <a:p>
            <a:endParaRPr lang="zh-CN" altLang="en-US" dirty="0"/>
          </a:p>
        </p:txBody>
      </p:sp>
      <p:sp>
        <p:nvSpPr>
          <p:cNvPr id="4" name="灯片编号占位符 3"/>
          <p:cNvSpPr>
            <a:spLocks noGrp="1"/>
          </p:cNvSpPr>
          <p:nvPr>
            <p:ph type="sldNum" sz="quarter" idx="10"/>
          </p:nvPr>
        </p:nvSpPr>
        <p:spPr/>
        <p:txBody>
          <a:bodyPr/>
          <a:lstStyle/>
          <a:p>
            <a:fld id="{BC8E5129-5380-416F-A70F-0ACFF7528371}" type="slidenum">
              <a:rPr lang="zh-CN" altLang="en-US" smtClean="0"/>
              <a:pPr/>
              <a:t>27</a:t>
            </a:fld>
            <a:endParaRPr lang="zh-CN" altLang="en-US"/>
          </a:p>
        </p:txBody>
      </p:sp>
    </p:spTree>
    <p:extLst>
      <p:ext uri="{BB962C8B-B14F-4D97-AF65-F5344CB8AC3E}">
        <p14:creationId xmlns:p14="http://schemas.microsoft.com/office/powerpoint/2010/main" val="1199222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31" name="Text Box 7"/>
          <p:cNvSpPr txBox="1">
            <a:spLocks noChangeArrowheads="1"/>
          </p:cNvSpPr>
          <p:nvPr userDrawn="1"/>
        </p:nvSpPr>
        <p:spPr bwMode="auto">
          <a:xfrm>
            <a:off x="7235825" y="6542088"/>
            <a:ext cx="1908175" cy="304800"/>
          </a:xfrm>
          <a:prstGeom prst="rect">
            <a:avLst/>
          </a:prstGeom>
          <a:noFill/>
          <a:ln w="9525">
            <a:noFill/>
            <a:miter lim="800000"/>
            <a:headEnd/>
            <a:tailEnd/>
          </a:ln>
          <a:effectLst/>
        </p:spPr>
        <p:txBody>
          <a:bodyPr>
            <a:spAutoFit/>
          </a:bodyPr>
          <a:lstStyle/>
          <a:p>
            <a:pPr algn="r"/>
            <a:fld id="{4C9945E5-542B-40C6-8FC2-6EFACAA2D412}" type="slidenum">
              <a:rPr lang="en-US" altLang="zh-CN" sz="1400" b="1">
                <a:solidFill>
                  <a:schemeClr val="bg1"/>
                </a:solidFill>
              </a:rPr>
              <a:pPr algn="r"/>
              <a:t>‹#›</a:t>
            </a:fld>
            <a:endParaRPr lang="en-US" altLang="zh-CN" sz="1400" b="1">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3.emf"/><Relationship Id="rId4" Type="http://schemas.openxmlformats.org/officeDocument/2006/relationships/package" Target="../embeddings/Microsoft_Visio___2.vsdx"/></Relationships>
</file>

<file path=ppt/slides/_rels/slide1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7.emf"/><Relationship Id="rId4" Type="http://schemas.openxmlformats.org/officeDocument/2006/relationships/package" Target="../embeddings/Microsoft_Visio___3.vsdx"/></Relationships>
</file>

<file path=ppt/slides/_rels/slide2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Visio___4.vsdx"/><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2.emf"/></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4.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4.png"/><Relationship Id="rId5" Type="http://schemas.openxmlformats.org/officeDocument/2006/relationships/image" Target="../media/image33.emf"/><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package" Target="../embeddings/Microsoft_Visio___.vsdx"/></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Text Box 6"/>
          <p:cNvSpPr txBox="1">
            <a:spLocks noChangeArrowheads="1"/>
          </p:cNvSpPr>
          <p:nvPr/>
        </p:nvSpPr>
        <p:spPr bwMode="auto">
          <a:xfrm>
            <a:off x="0" y="2012147"/>
            <a:ext cx="9143999" cy="1200329"/>
          </a:xfrm>
          <a:prstGeom prst="rect">
            <a:avLst/>
          </a:prstGeom>
          <a:noFill/>
          <a:ln w="9525">
            <a:noFill/>
            <a:miter lim="800000"/>
            <a:headEnd/>
            <a:tailEnd/>
          </a:ln>
          <a:effectLst/>
        </p:spPr>
        <p:txBody>
          <a:bodyPr wrap="square">
            <a:spAutoFit/>
          </a:bodyPr>
          <a:lstStyle/>
          <a:p>
            <a:pPr algn="ctr"/>
            <a:r>
              <a:rPr lang="zh-CN" altLang="en-US" sz="3600" b="1" dirty="0" smtClean="0">
                <a:latin typeface="微软雅黑" pitchFamily="34" charset="-122"/>
                <a:ea typeface="微软雅黑" pitchFamily="34" charset="-122"/>
              </a:rPr>
              <a:t>虚实结合的虚拟网络实验平台</a:t>
            </a:r>
            <a:endParaRPr lang="en-US" altLang="zh-CN" sz="3600" b="1" dirty="0" smtClean="0">
              <a:latin typeface="微软雅黑" pitchFamily="34" charset="-122"/>
              <a:ea typeface="微软雅黑" pitchFamily="34" charset="-122"/>
            </a:endParaRPr>
          </a:p>
          <a:p>
            <a:pPr algn="ctr"/>
            <a:r>
              <a:rPr lang="zh-CN" altLang="en-US" sz="3600" b="1" dirty="0" smtClean="0">
                <a:latin typeface="微软雅黑" pitchFamily="34" charset="-122"/>
                <a:ea typeface="微软雅黑" pitchFamily="34" charset="-122"/>
              </a:rPr>
              <a:t>设计与实现</a:t>
            </a:r>
            <a:endParaRPr lang="zh-CN" altLang="en-US" sz="3600" b="1" dirty="0">
              <a:latin typeface="微软雅黑" pitchFamily="34" charset="-122"/>
              <a:ea typeface="微软雅黑" pitchFamily="34" charset="-122"/>
            </a:endParaRPr>
          </a:p>
        </p:txBody>
      </p:sp>
      <p:sp>
        <p:nvSpPr>
          <p:cNvPr id="4" name="Text Box 6"/>
          <p:cNvSpPr txBox="1">
            <a:spLocks noChangeArrowheads="1"/>
          </p:cNvSpPr>
          <p:nvPr/>
        </p:nvSpPr>
        <p:spPr bwMode="auto">
          <a:xfrm>
            <a:off x="4988859" y="4477437"/>
            <a:ext cx="4155141" cy="1569660"/>
          </a:xfrm>
          <a:prstGeom prst="rect">
            <a:avLst/>
          </a:prstGeom>
          <a:noFill/>
          <a:ln w="9525">
            <a:noFill/>
            <a:miter lim="800000"/>
            <a:headEnd/>
            <a:tailEnd/>
          </a:ln>
          <a:effectLst/>
        </p:spPr>
        <p:txBody>
          <a:bodyPr wrap="square">
            <a:spAutoFit/>
          </a:bodyPr>
          <a:lstStyle/>
          <a:p>
            <a:pPr algn="ctr"/>
            <a:r>
              <a:rPr lang="zh-CN" altLang="en-US" sz="2400" dirty="0" smtClean="0">
                <a:latin typeface="楷体" pitchFamily="49" charset="-122"/>
                <a:ea typeface="楷体" pitchFamily="49" charset="-122"/>
              </a:rPr>
              <a:t>答辩人：刘力</a:t>
            </a:r>
            <a:endParaRPr lang="en-US" altLang="zh-CN" sz="2400" dirty="0" smtClean="0">
              <a:latin typeface="楷体" pitchFamily="49" charset="-122"/>
              <a:ea typeface="楷体" pitchFamily="49" charset="-122"/>
            </a:endParaRPr>
          </a:p>
          <a:p>
            <a:pPr algn="ctr"/>
            <a:r>
              <a:rPr lang="zh-CN" altLang="en-US" sz="2400" dirty="0" smtClean="0">
                <a:latin typeface="楷体" pitchFamily="49" charset="-122"/>
                <a:ea typeface="楷体" pitchFamily="49" charset="-122"/>
              </a:rPr>
              <a:t>导  师：邹华</a:t>
            </a:r>
            <a:endParaRPr lang="en-US" altLang="zh-CN" sz="2400" dirty="0" smtClean="0">
              <a:latin typeface="楷体" pitchFamily="49" charset="-122"/>
              <a:ea typeface="楷体" pitchFamily="49" charset="-122"/>
            </a:endParaRPr>
          </a:p>
          <a:p>
            <a:pPr algn="ctr"/>
            <a:r>
              <a:rPr lang="zh-CN" altLang="en-US" sz="2400" dirty="0" smtClean="0">
                <a:latin typeface="楷体" pitchFamily="49" charset="-122"/>
                <a:ea typeface="楷体" pitchFamily="49" charset="-122"/>
              </a:rPr>
              <a:t>指导老师：林荣恒</a:t>
            </a:r>
            <a:endParaRPr lang="en-US" altLang="zh-CN" sz="2400" dirty="0" smtClean="0">
              <a:latin typeface="楷体" pitchFamily="49" charset="-122"/>
              <a:ea typeface="楷体" pitchFamily="49" charset="-122"/>
            </a:endParaRPr>
          </a:p>
          <a:p>
            <a:pPr algn="ctr"/>
            <a:r>
              <a:rPr lang="en-US" altLang="zh-CN" sz="2400" dirty="0" smtClean="0">
                <a:latin typeface="楷体" pitchFamily="49" charset="-122"/>
                <a:ea typeface="楷体" pitchFamily="49" charset="-122"/>
              </a:rPr>
              <a:t>2017</a:t>
            </a:r>
            <a:r>
              <a:rPr lang="zh-CN" altLang="en-US" sz="2400" dirty="0" smtClean="0">
                <a:latin typeface="楷体" pitchFamily="49" charset="-122"/>
                <a:ea typeface="楷体" pitchFamily="49" charset="-122"/>
              </a:rPr>
              <a:t>年</a:t>
            </a:r>
            <a:r>
              <a:rPr lang="en-US" altLang="zh-CN" sz="2400" dirty="0" smtClean="0">
                <a:latin typeface="楷体" pitchFamily="49" charset="-122"/>
                <a:ea typeface="楷体" pitchFamily="49" charset="-122"/>
              </a:rPr>
              <a:t>3</a:t>
            </a:r>
            <a:r>
              <a:rPr lang="zh-CN" altLang="en-US" sz="2400" dirty="0" smtClean="0">
                <a:latin typeface="楷体" pitchFamily="49" charset="-122"/>
                <a:ea typeface="楷体" pitchFamily="49" charset="-122"/>
              </a:rPr>
              <a:t>月</a:t>
            </a:r>
            <a:endParaRPr lang="en-US" altLang="zh-CN" sz="2400" dirty="0" smtClean="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
          <p:cNvSpPr txBox="1">
            <a:spLocks noChangeArrowheads="1"/>
          </p:cNvSpPr>
          <p:nvPr/>
        </p:nvSpPr>
        <p:spPr bwMode="auto">
          <a:xfrm>
            <a:off x="4572000" y="282575"/>
            <a:ext cx="4321175" cy="400110"/>
          </a:xfrm>
          <a:prstGeom prst="rect">
            <a:avLst/>
          </a:prstGeom>
          <a:noFill/>
          <a:ln w="9525">
            <a:noFill/>
            <a:miter lim="800000"/>
            <a:headEnd/>
            <a:tailEnd/>
          </a:ln>
          <a:effectLst/>
        </p:spPr>
        <p:txBody>
          <a:bodyPr>
            <a:spAutoFit/>
          </a:bodyPr>
          <a:lstStyle/>
          <a:p>
            <a:pPr algn="r"/>
            <a:r>
              <a:rPr lang="zh-CN" altLang="en-US" sz="2000" b="1" dirty="0" smtClean="0">
                <a:solidFill>
                  <a:schemeClr val="bg1"/>
                </a:solidFill>
                <a:latin typeface="微软雅黑" pitchFamily="34" charset="-122"/>
                <a:ea typeface="微软雅黑" pitchFamily="34" charset="-122"/>
              </a:rPr>
              <a:t>关键问题</a:t>
            </a:r>
            <a:endParaRPr lang="zh-CN" altLang="en-US" sz="2000" b="1" dirty="0">
              <a:solidFill>
                <a:schemeClr val="bg1"/>
              </a:solidFill>
              <a:latin typeface="微软雅黑" pitchFamily="34" charset="-122"/>
              <a:ea typeface="微软雅黑" pitchFamily="34" charset="-122"/>
            </a:endParaRPr>
          </a:p>
        </p:txBody>
      </p:sp>
      <p:sp>
        <p:nvSpPr>
          <p:cNvPr id="5" name="矩形 4"/>
          <p:cNvSpPr/>
          <p:nvPr/>
        </p:nvSpPr>
        <p:spPr>
          <a:xfrm>
            <a:off x="0" y="806387"/>
            <a:ext cx="7785848" cy="461665"/>
          </a:xfrm>
          <a:prstGeom prst="rect">
            <a:avLst/>
          </a:prstGeom>
        </p:spPr>
        <p:txBody>
          <a:bodyPr wrap="square">
            <a:spAutoFit/>
          </a:bodyPr>
          <a:lstStyle/>
          <a:p>
            <a:pPr>
              <a:buFont typeface="Wingdings" pitchFamily="2" charset="2"/>
              <a:buChar char="n"/>
            </a:pPr>
            <a:r>
              <a:rPr lang="en-US" sz="2400" dirty="0" smtClean="0"/>
              <a:t> SDN</a:t>
            </a:r>
            <a:r>
              <a:rPr lang="zh-CN" altLang="en-US" sz="2400" dirty="0" smtClean="0"/>
              <a:t>虚实网络拓扑中真实节点定位方法</a:t>
            </a:r>
          </a:p>
        </p:txBody>
      </p:sp>
      <p:sp>
        <p:nvSpPr>
          <p:cNvPr id="6" name="矩形 5"/>
          <p:cNvSpPr/>
          <p:nvPr/>
        </p:nvSpPr>
        <p:spPr>
          <a:xfrm>
            <a:off x="605118" y="1398833"/>
            <a:ext cx="8001000" cy="646331"/>
          </a:xfrm>
          <a:prstGeom prst="rect">
            <a:avLst/>
          </a:prstGeom>
        </p:spPr>
        <p:txBody>
          <a:bodyPr wrap="square">
            <a:spAutoFit/>
          </a:bodyPr>
          <a:lstStyle/>
          <a:p>
            <a:pPr algn="just">
              <a:spcAft>
                <a:spcPts val="0"/>
              </a:spcAft>
            </a:pPr>
            <a:r>
              <a:rPr lang="zh-CN" altLang="en-US" kern="100" dirty="0" smtClean="0">
                <a:latin typeface="Times New Roman" pitchFamily="18" charset="0"/>
                <a:ea typeface="宋体" panose="02010600030101010101" pitchFamily="2" charset="-122"/>
                <a:cs typeface="Times New Roman" pitchFamily="18" charset="0"/>
              </a:rPr>
              <a:t>        根据真实节点定义，</a:t>
            </a:r>
            <a:r>
              <a:rPr lang="zh-CN" altLang="zh-CN" kern="100" dirty="0" smtClean="0">
                <a:latin typeface="Times New Roman" pitchFamily="18" charset="0"/>
                <a:ea typeface="宋体" panose="02010600030101010101" pitchFamily="2" charset="-122"/>
                <a:cs typeface="Times New Roman" pitchFamily="18" charset="0"/>
              </a:rPr>
              <a:t>设计</a:t>
            </a:r>
            <a:r>
              <a:rPr lang="zh-CN" altLang="zh-CN" kern="100" dirty="0">
                <a:latin typeface="Times New Roman" pitchFamily="18" charset="0"/>
                <a:ea typeface="宋体" panose="02010600030101010101" pitchFamily="2" charset="-122"/>
                <a:cs typeface="Times New Roman" pitchFamily="18" charset="0"/>
              </a:rPr>
              <a:t>了两种适用于</a:t>
            </a:r>
            <a:r>
              <a:rPr lang="en-US" altLang="zh-CN" kern="100" dirty="0">
                <a:latin typeface="Times New Roman" pitchFamily="18" charset="0"/>
                <a:ea typeface="宋体" panose="02010600030101010101" pitchFamily="2" charset="-122"/>
                <a:cs typeface="Times New Roman" pitchFamily="18" charset="0"/>
              </a:rPr>
              <a:t>SDN</a:t>
            </a:r>
            <a:r>
              <a:rPr lang="zh-CN" altLang="zh-CN" kern="100" dirty="0">
                <a:latin typeface="Times New Roman" pitchFamily="18" charset="0"/>
                <a:ea typeface="宋体" panose="02010600030101010101" pitchFamily="2" charset="-122"/>
                <a:cs typeface="Times New Roman" pitchFamily="18" charset="0"/>
              </a:rPr>
              <a:t>虚实网络拓扑的真实节点定位</a:t>
            </a:r>
            <a:r>
              <a:rPr lang="zh-CN" altLang="zh-CN" kern="100" dirty="0" smtClean="0">
                <a:latin typeface="Times New Roman" pitchFamily="18" charset="0"/>
                <a:ea typeface="宋体" panose="02010600030101010101" pitchFamily="2" charset="-122"/>
                <a:cs typeface="Times New Roman" pitchFamily="18" charset="0"/>
              </a:rPr>
              <a:t>算法。</a:t>
            </a:r>
            <a:endParaRPr lang="zh-CN" altLang="zh-CN" kern="100" dirty="0">
              <a:effectLst/>
              <a:latin typeface="Times New Roman" pitchFamily="18" charset="0"/>
              <a:ea typeface="宋体" panose="02010600030101010101" pitchFamily="2" charset="-122"/>
              <a:cs typeface="Times New Roman" pitchFamily="18" charset="0"/>
            </a:endParaRPr>
          </a:p>
        </p:txBody>
      </p:sp>
      <p:sp>
        <p:nvSpPr>
          <p:cNvPr id="7" name="矩形 6"/>
          <p:cNvSpPr/>
          <p:nvPr/>
        </p:nvSpPr>
        <p:spPr>
          <a:xfrm>
            <a:off x="506636" y="2161676"/>
            <a:ext cx="4108817" cy="369332"/>
          </a:xfrm>
          <a:prstGeom prst="rect">
            <a:avLst/>
          </a:prstGeom>
        </p:spPr>
        <p:txBody>
          <a:bodyPr wrap="none">
            <a:spAutoFit/>
          </a:bodyPr>
          <a:lstStyle/>
          <a:p>
            <a:r>
              <a:rPr lang="zh-CN" altLang="zh-CN" u="sng" kern="100" dirty="0">
                <a:solidFill>
                  <a:srgbClr val="0000FF"/>
                </a:solidFill>
                <a:latin typeface="Calibri" panose="020F0502020204030204" pitchFamily="34" charset="0"/>
                <a:ea typeface="宋体" panose="02010600030101010101" pitchFamily="2" charset="-122"/>
                <a:cs typeface="Times New Roman" panose="02020603050405020304" pitchFamily="18" charset="0"/>
              </a:rPr>
              <a:t>基于节点介数分析的真实节点查找算法</a:t>
            </a:r>
            <a:endParaRPr lang="zh-CN" altLang="en-US" dirty="0"/>
          </a:p>
        </p:txBody>
      </p:sp>
      <p:sp>
        <p:nvSpPr>
          <p:cNvPr id="8" name="矩形 7"/>
          <p:cNvSpPr/>
          <p:nvPr/>
        </p:nvSpPr>
        <p:spPr>
          <a:xfrm>
            <a:off x="506635" y="4131460"/>
            <a:ext cx="4108817" cy="369332"/>
          </a:xfrm>
          <a:prstGeom prst="rect">
            <a:avLst/>
          </a:prstGeom>
        </p:spPr>
        <p:txBody>
          <a:bodyPr wrap="none">
            <a:spAutoFit/>
          </a:bodyPr>
          <a:lstStyle/>
          <a:p>
            <a:r>
              <a:rPr lang="zh-CN" altLang="zh-CN" u="sng" kern="100" dirty="0">
                <a:solidFill>
                  <a:srgbClr val="0000FF"/>
                </a:solidFill>
                <a:latin typeface="Calibri" panose="020F0502020204030204" pitchFamily="34" charset="0"/>
                <a:ea typeface="宋体" panose="02010600030101010101" pitchFamily="2" charset="-122"/>
                <a:cs typeface="Times New Roman" panose="02020603050405020304" pitchFamily="18" charset="0"/>
              </a:rPr>
              <a:t>基于重叠社区发现的真实节点查找算法</a:t>
            </a:r>
            <a:endParaRPr lang="zh-CN" altLang="en-US" dirty="0"/>
          </a:p>
        </p:txBody>
      </p:sp>
      <p:sp>
        <p:nvSpPr>
          <p:cNvPr id="9" name="矩形 8"/>
          <p:cNvSpPr/>
          <p:nvPr/>
        </p:nvSpPr>
        <p:spPr>
          <a:xfrm>
            <a:off x="681218" y="2531008"/>
            <a:ext cx="7852848" cy="1388911"/>
          </a:xfrm>
          <a:prstGeom prst="rect">
            <a:avLst/>
          </a:prstGeom>
          <a:ln>
            <a:solidFill>
              <a:srgbClr val="0070C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solidFill>
                <a:schemeClr val="tx1"/>
              </a:solidFill>
            </a:endParaRPr>
          </a:p>
        </p:txBody>
      </p:sp>
      <p:sp>
        <p:nvSpPr>
          <p:cNvPr id="10" name="矩形 9"/>
          <p:cNvSpPr/>
          <p:nvPr/>
        </p:nvSpPr>
        <p:spPr>
          <a:xfrm>
            <a:off x="681218" y="4493121"/>
            <a:ext cx="7852848" cy="1590698"/>
          </a:xfrm>
          <a:prstGeom prst="rect">
            <a:avLst/>
          </a:prstGeom>
          <a:ln>
            <a:solidFill>
              <a:srgbClr val="0070C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1" name="文本框 10"/>
          <p:cNvSpPr txBox="1"/>
          <p:nvPr/>
        </p:nvSpPr>
        <p:spPr>
          <a:xfrm>
            <a:off x="681218" y="2614847"/>
            <a:ext cx="7852848" cy="1200329"/>
          </a:xfrm>
          <a:prstGeom prst="rect">
            <a:avLst/>
          </a:prstGeom>
          <a:noFill/>
        </p:spPr>
        <p:txBody>
          <a:bodyPr wrap="square" rtlCol="0">
            <a:spAutoFit/>
          </a:bodyPr>
          <a:lstStyle/>
          <a:p>
            <a:pPr>
              <a:lnSpc>
                <a:spcPct val="150000"/>
              </a:lnSpc>
            </a:pPr>
            <a:r>
              <a:rPr lang="zh-CN" altLang="en-US" sz="1600" dirty="0" smtClean="0"/>
              <a:t>步骤</a:t>
            </a:r>
            <a:r>
              <a:rPr lang="en-US" altLang="zh-CN" sz="1600" dirty="0" smtClean="0"/>
              <a:t>1</a:t>
            </a:r>
            <a:r>
              <a:rPr lang="zh-CN" altLang="en-US" sz="1600" dirty="0" smtClean="0"/>
              <a:t>：</a:t>
            </a:r>
            <a:r>
              <a:rPr lang="zh-CN" altLang="zh-CN" sz="1600" dirty="0"/>
              <a:t>计算所有边缘节点间</a:t>
            </a:r>
            <a:r>
              <a:rPr lang="zh-CN" altLang="zh-CN" sz="1600" b="1" dirty="0"/>
              <a:t>最短路径总数</a:t>
            </a:r>
            <a:r>
              <a:rPr lang="zh-CN" altLang="zh-CN" sz="1600" dirty="0"/>
              <a:t>，及所有最短路径上，每个节点的出现次数</a:t>
            </a:r>
            <a:r>
              <a:rPr lang="zh-CN" altLang="zh-CN" sz="1600" dirty="0" smtClean="0"/>
              <a:t>；</a:t>
            </a:r>
            <a:endParaRPr lang="en-US" altLang="zh-CN" sz="1600" dirty="0" smtClean="0"/>
          </a:p>
          <a:p>
            <a:pPr>
              <a:lnSpc>
                <a:spcPct val="150000"/>
              </a:lnSpc>
            </a:pPr>
            <a:r>
              <a:rPr lang="zh-CN" altLang="en-US" sz="1600" dirty="0" smtClean="0"/>
              <a:t>步骤</a:t>
            </a:r>
            <a:r>
              <a:rPr lang="en-US" altLang="zh-CN" sz="1600" dirty="0" smtClean="0"/>
              <a:t>2</a:t>
            </a:r>
            <a:r>
              <a:rPr lang="zh-CN" altLang="en-US" sz="1600" dirty="0" smtClean="0"/>
              <a:t>：</a:t>
            </a:r>
            <a:r>
              <a:rPr lang="zh-CN" altLang="zh-CN" sz="1600" dirty="0"/>
              <a:t>计算所有节点的</a:t>
            </a:r>
            <a:r>
              <a:rPr lang="zh-CN" altLang="zh-CN" sz="1600" b="1" dirty="0"/>
              <a:t>介数</a:t>
            </a:r>
            <a:r>
              <a:rPr lang="zh-CN" altLang="zh-CN" sz="1600" dirty="0"/>
              <a:t>，按从大到小排序，选择排序靠前的节点放入候选真实节点集合</a:t>
            </a:r>
            <a:r>
              <a:rPr lang="en-US" altLang="zh-CN" sz="1600" dirty="0" smtClean="0"/>
              <a:t>R1</a:t>
            </a:r>
            <a:r>
              <a:rPr lang="zh-CN" altLang="en-US" sz="1600" dirty="0" smtClean="0"/>
              <a:t>。</a:t>
            </a:r>
            <a:endParaRPr lang="zh-CN" altLang="en-US" sz="1600" dirty="0"/>
          </a:p>
        </p:txBody>
      </p:sp>
      <p:sp>
        <p:nvSpPr>
          <p:cNvPr id="12" name="文本框 11"/>
          <p:cNvSpPr txBox="1"/>
          <p:nvPr/>
        </p:nvSpPr>
        <p:spPr>
          <a:xfrm>
            <a:off x="697138" y="4514158"/>
            <a:ext cx="7852848" cy="1569660"/>
          </a:xfrm>
          <a:prstGeom prst="rect">
            <a:avLst/>
          </a:prstGeom>
          <a:noFill/>
        </p:spPr>
        <p:txBody>
          <a:bodyPr wrap="square" rtlCol="0">
            <a:spAutoFit/>
          </a:bodyPr>
          <a:lstStyle/>
          <a:p>
            <a:pPr>
              <a:lnSpc>
                <a:spcPct val="150000"/>
              </a:lnSpc>
            </a:pPr>
            <a:r>
              <a:rPr lang="zh-CN" altLang="en-US" sz="1600" dirty="0" smtClean="0"/>
              <a:t>步骤</a:t>
            </a:r>
            <a:r>
              <a:rPr lang="en-US" altLang="zh-CN" sz="1600" dirty="0" smtClean="0"/>
              <a:t>1</a:t>
            </a:r>
            <a:r>
              <a:rPr lang="zh-CN" altLang="en-US" sz="1600" dirty="0" smtClean="0"/>
              <a:t>：</a:t>
            </a:r>
            <a:r>
              <a:rPr lang="zh-CN" altLang="zh-CN" sz="1600" dirty="0"/>
              <a:t>计算以边缘节点为核心的社区，根据重叠度阈值，融合邻接的社区。根据连接度阈值，划分节点到相应社区，返回所有</a:t>
            </a:r>
            <a:r>
              <a:rPr lang="zh-CN" altLang="zh-CN" sz="1600" b="1" dirty="0"/>
              <a:t>社区的集合</a:t>
            </a:r>
            <a:r>
              <a:rPr lang="zh-CN" altLang="zh-CN" sz="1600" dirty="0" smtClean="0"/>
              <a:t>；</a:t>
            </a:r>
            <a:endParaRPr lang="en-US" altLang="zh-CN" sz="1600" dirty="0" smtClean="0"/>
          </a:p>
          <a:p>
            <a:pPr>
              <a:lnSpc>
                <a:spcPct val="150000"/>
              </a:lnSpc>
            </a:pPr>
            <a:r>
              <a:rPr lang="zh-CN" altLang="en-US" sz="1600" dirty="0"/>
              <a:t>步骤</a:t>
            </a:r>
            <a:r>
              <a:rPr lang="en-US" altLang="zh-CN" sz="1600" dirty="0"/>
              <a:t>2</a:t>
            </a:r>
            <a:r>
              <a:rPr lang="zh-CN" altLang="en-US" sz="1600" dirty="0"/>
              <a:t>：计算所有节点隶属社区的个数，按从大到小排序，选择排序靠前的节点放入候选真实节点集合</a:t>
            </a:r>
            <a:r>
              <a:rPr lang="en-US" altLang="zh-CN" sz="1600" dirty="0" smtClean="0"/>
              <a:t>R2</a:t>
            </a:r>
            <a:r>
              <a:rPr lang="zh-CN" altLang="en-US" sz="1600" dirty="0" smtClean="0"/>
              <a:t>。</a:t>
            </a:r>
            <a:endParaRPr lang="zh-CN" altLang="en-US" sz="1600" dirty="0"/>
          </a:p>
        </p:txBody>
      </p:sp>
      <p:pic>
        <p:nvPicPr>
          <p:cNvPr id="13" name="图片 12"/>
          <p:cNvPicPr>
            <a:picLocks noChangeAspect="1"/>
          </p:cNvPicPr>
          <p:nvPr/>
        </p:nvPicPr>
        <p:blipFill>
          <a:blip r:embed="rId2"/>
          <a:stretch>
            <a:fillRect/>
          </a:stretch>
        </p:blipFill>
        <p:spPr>
          <a:xfrm>
            <a:off x="2667001" y="897520"/>
            <a:ext cx="3733800" cy="5535966"/>
          </a:xfrm>
          <a:prstGeom prst="rect">
            <a:avLst/>
          </a:prstGeom>
          <a:solidFill>
            <a:schemeClr val="bg1"/>
          </a:solidFill>
          <a:ln w="12700">
            <a:solidFill>
              <a:schemeClr val="tx1"/>
            </a:solidFill>
          </a:ln>
          <a:effectLst>
            <a:outerShdw blurRad="50800" dist="38100" dir="5400000" algn="t"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
          <p:cNvSpPr txBox="1">
            <a:spLocks noChangeArrowheads="1"/>
          </p:cNvSpPr>
          <p:nvPr/>
        </p:nvSpPr>
        <p:spPr bwMode="auto">
          <a:xfrm>
            <a:off x="4572000" y="282575"/>
            <a:ext cx="4321175" cy="400110"/>
          </a:xfrm>
          <a:prstGeom prst="rect">
            <a:avLst/>
          </a:prstGeom>
          <a:noFill/>
          <a:ln w="9525">
            <a:noFill/>
            <a:miter lim="800000"/>
            <a:headEnd/>
            <a:tailEnd/>
          </a:ln>
          <a:effectLst/>
        </p:spPr>
        <p:txBody>
          <a:bodyPr>
            <a:spAutoFit/>
          </a:bodyPr>
          <a:lstStyle/>
          <a:p>
            <a:pPr algn="r"/>
            <a:r>
              <a:rPr lang="zh-CN" altLang="en-US" sz="2000" b="1" dirty="0" smtClean="0">
                <a:solidFill>
                  <a:schemeClr val="bg1"/>
                </a:solidFill>
                <a:latin typeface="微软雅黑" pitchFamily="34" charset="-122"/>
                <a:ea typeface="微软雅黑" pitchFamily="34" charset="-122"/>
              </a:rPr>
              <a:t>关键问题</a:t>
            </a:r>
            <a:endParaRPr lang="zh-CN" altLang="en-US" sz="2000" b="1" dirty="0">
              <a:solidFill>
                <a:schemeClr val="bg1"/>
              </a:solidFill>
              <a:latin typeface="微软雅黑" pitchFamily="34" charset="-122"/>
              <a:ea typeface="微软雅黑" pitchFamily="34" charset="-122"/>
            </a:endParaRPr>
          </a:p>
        </p:txBody>
      </p:sp>
      <p:sp>
        <p:nvSpPr>
          <p:cNvPr id="5" name="矩形 4"/>
          <p:cNvSpPr/>
          <p:nvPr/>
        </p:nvSpPr>
        <p:spPr>
          <a:xfrm>
            <a:off x="0" y="806387"/>
            <a:ext cx="7785848" cy="461665"/>
          </a:xfrm>
          <a:prstGeom prst="rect">
            <a:avLst/>
          </a:prstGeom>
        </p:spPr>
        <p:txBody>
          <a:bodyPr wrap="square">
            <a:spAutoFit/>
          </a:bodyPr>
          <a:lstStyle/>
          <a:p>
            <a:pPr>
              <a:buFont typeface="Wingdings" pitchFamily="2" charset="2"/>
              <a:buChar char="n"/>
            </a:pPr>
            <a:r>
              <a:rPr lang="en-US" sz="2400" dirty="0" smtClean="0"/>
              <a:t> SDN</a:t>
            </a:r>
            <a:r>
              <a:rPr lang="zh-CN" altLang="en-US" sz="2400" dirty="0" smtClean="0"/>
              <a:t>虚实网络拓扑中真实节点定位方法</a:t>
            </a:r>
          </a:p>
        </p:txBody>
      </p:sp>
      <p:graphicFrame>
        <p:nvGraphicFramePr>
          <p:cNvPr id="7" name="表格 6"/>
          <p:cNvGraphicFramePr>
            <a:graphicFrameLocks noGrp="1"/>
          </p:cNvGraphicFramePr>
          <p:nvPr/>
        </p:nvGraphicFramePr>
        <p:xfrm>
          <a:off x="3872753" y="1848297"/>
          <a:ext cx="4818307" cy="2300790"/>
        </p:xfrm>
        <a:graphic>
          <a:graphicData uri="http://schemas.openxmlformats.org/drawingml/2006/table">
            <a:tbl>
              <a:tblPr/>
              <a:tblGrid>
                <a:gridCol w="790454">
                  <a:extLst>
                    <a:ext uri="{9D8B030D-6E8A-4147-A177-3AD203B41FA5}">
                      <a16:colId xmlns:a16="http://schemas.microsoft.com/office/drawing/2014/main" val="20000"/>
                    </a:ext>
                  </a:extLst>
                </a:gridCol>
                <a:gridCol w="773503">
                  <a:extLst>
                    <a:ext uri="{9D8B030D-6E8A-4147-A177-3AD203B41FA5}">
                      <a16:colId xmlns:a16="http://schemas.microsoft.com/office/drawing/2014/main" val="20001"/>
                    </a:ext>
                  </a:extLst>
                </a:gridCol>
                <a:gridCol w="438353">
                  <a:extLst>
                    <a:ext uri="{9D8B030D-6E8A-4147-A177-3AD203B41FA5}">
                      <a16:colId xmlns:a16="http://schemas.microsoft.com/office/drawing/2014/main" val="20002"/>
                    </a:ext>
                  </a:extLst>
                </a:gridCol>
                <a:gridCol w="93980">
                  <a:extLst>
                    <a:ext uri="{9D8B030D-6E8A-4147-A177-3AD203B41FA5}">
                      <a16:colId xmlns:a16="http://schemas.microsoft.com/office/drawing/2014/main" val="20003"/>
                    </a:ext>
                  </a:extLst>
                </a:gridCol>
                <a:gridCol w="443566">
                  <a:extLst>
                    <a:ext uri="{9D8B030D-6E8A-4147-A177-3AD203B41FA5}">
                      <a16:colId xmlns:a16="http://schemas.microsoft.com/office/drawing/2014/main" val="20004"/>
                    </a:ext>
                  </a:extLst>
                </a:gridCol>
                <a:gridCol w="93980">
                  <a:extLst>
                    <a:ext uri="{9D8B030D-6E8A-4147-A177-3AD203B41FA5}">
                      <a16:colId xmlns:a16="http://schemas.microsoft.com/office/drawing/2014/main" val="20005"/>
                    </a:ext>
                  </a:extLst>
                </a:gridCol>
                <a:gridCol w="443566">
                  <a:extLst>
                    <a:ext uri="{9D8B030D-6E8A-4147-A177-3AD203B41FA5}">
                      <a16:colId xmlns:a16="http://schemas.microsoft.com/office/drawing/2014/main" val="20006"/>
                    </a:ext>
                  </a:extLst>
                </a:gridCol>
                <a:gridCol w="443566">
                  <a:extLst>
                    <a:ext uri="{9D8B030D-6E8A-4147-A177-3AD203B41FA5}">
                      <a16:colId xmlns:a16="http://schemas.microsoft.com/office/drawing/2014/main" val="20007"/>
                    </a:ext>
                  </a:extLst>
                </a:gridCol>
                <a:gridCol w="443566">
                  <a:extLst>
                    <a:ext uri="{9D8B030D-6E8A-4147-A177-3AD203B41FA5}">
                      <a16:colId xmlns:a16="http://schemas.microsoft.com/office/drawing/2014/main" val="20008"/>
                    </a:ext>
                  </a:extLst>
                </a:gridCol>
                <a:gridCol w="443044">
                  <a:extLst>
                    <a:ext uri="{9D8B030D-6E8A-4147-A177-3AD203B41FA5}">
                      <a16:colId xmlns:a16="http://schemas.microsoft.com/office/drawing/2014/main" val="20009"/>
                    </a:ext>
                  </a:extLst>
                </a:gridCol>
                <a:gridCol w="410729">
                  <a:extLst>
                    <a:ext uri="{9D8B030D-6E8A-4147-A177-3AD203B41FA5}">
                      <a16:colId xmlns:a16="http://schemas.microsoft.com/office/drawing/2014/main" val="20010"/>
                    </a:ext>
                  </a:extLst>
                </a:gridCol>
              </a:tblGrid>
              <a:tr h="223445">
                <a:tc>
                  <a:txBody>
                    <a:bodyPr/>
                    <a:lstStyle/>
                    <a:p>
                      <a:pPr algn="ctr">
                        <a:spcAft>
                          <a:spcPts val="0"/>
                        </a:spcAft>
                      </a:pPr>
                      <a:endParaRPr lang="en-US" sz="105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latin typeface="Times New Roman"/>
                          <a:ea typeface="宋体"/>
                          <a:cs typeface="Times New Roman"/>
                        </a:rPr>
                        <a:t>节点</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en-US" sz="1050" kern="100" dirty="0">
                          <a:latin typeface="Times New Roman"/>
                          <a:ea typeface="宋体"/>
                          <a:cs typeface="Times New Roman"/>
                        </a:rPr>
                        <a:t>1</a:t>
                      </a:r>
                      <a:endParaRPr lang="zh-CN" sz="12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a:spcAft>
                          <a:spcPts val="0"/>
                        </a:spcAft>
                      </a:pPr>
                      <a:r>
                        <a:rPr lang="en-US" sz="1050" kern="100">
                          <a:latin typeface="Times New Roman"/>
                          <a:ea typeface="宋体"/>
                          <a:cs typeface="Times New Roman"/>
                        </a:rPr>
                        <a:t>2</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050" kern="100">
                          <a:latin typeface="Times New Roman"/>
                          <a:ea typeface="宋体"/>
                          <a:cs typeface="Times New Roman"/>
                        </a:rPr>
                        <a:t>3</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latin typeface="Times New Roman"/>
                          <a:ea typeface="宋体"/>
                          <a:cs typeface="Times New Roman"/>
                        </a:rPr>
                        <a:t>4</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latin typeface="Times New Roman"/>
                          <a:ea typeface="宋体"/>
                          <a:cs typeface="Times New Roman"/>
                        </a:rPr>
                        <a:t>5</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latin typeface="Times New Roman"/>
                          <a:ea typeface="宋体"/>
                          <a:cs typeface="Times New Roman"/>
                        </a:rPr>
                        <a:t>6</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dirty="0">
                          <a:latin typeface="Times New Roman"/>
                          <a:ea typeface="宋体"/>
                          <a:cs typeface="Times New Roman"/>
                        </a:rPr>
                        <a:t>7</a:t>
                      </a:r>
                      <a:endParaRPr lang="zh-CN" sz="12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23445">
                <a:tc rowSpan="3">
                  <a:txBody>
                    <a:bodyPr/>
                    <a:lstStyle/>
                    <a:p>
                      <a:pPr algn="ctr">
                        <a:spcAft>
                          <a:spcPts val="0"/>
                        </a:spcAft>
                      </a:pPr>
                      <a:r>
                        <a:rPr lang="zh-CN" sz="1050" b="1" kern="100" dirty="0">
                          <a:latin typeface="Times New Roman"/>
                          <a:ea typeface="宋体"/>
                          <a:cs typeface="Times New Roman"/>
                        </a:rPr>
                        <a:t>算法一</a:t>
                      </a:r>
                      <a:endParaRPr lang="zh-CN" sz="1200" b="1"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zh-CN" sz="1050" kern="100">
                          <a:latin typeface="Times New Roman"/>
                          <a:ea typeface="宋体"/>
                          <a:cs typeface="Times New Roman"/>
                        </a:rPr>
                        <a:t>最短路径总数</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9">
                  <a:txBody>
                    <a:bodyPr/>
                    <a:lstStyle/>
                    <a:p>
                      <a:pPr algn="ctr">
                        <a:spcAft>
                          <a:spcPts val="0"/>
                        </a:spcAft>
                      </a:pPr>
                      <a:r>
                        <a:rPr lang="en-US" sz="1050" kern="100" dirty="0">
                          <a:latin typeface="Times New Roman"/>
                          <a:ea typeface="宋体"/>
                          <a:cs typeface="Times New Roman"/>
                        </a:rPr>
                        <a:t>6</a:t>
                      </a:r>
                      <a:r>
                        <a:rPr lang="zh-CN" sz="1050" kern="100" dirty="0">
                          <a:latin typeface="Times New Roman"/>
                          <a:ea typeface="宋体"/>
                          <a:cs typeface="Times New Roman"/>
                        </a:rPr>
                        <a:t>条</a:t>
                      </a:r>
                      <a:endParaRPr lang="zh-CN" sz="12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223445">
                <a:tc vMerge="1">
                  <a:txBody>
                    <a:bodyPr/>
                    <a:lstStyle/>
                    <a:p>
                      <a:endParaRPr lang="zh-CN" altLang="en-US"/>
                    </a:p>
                  </a:txBody>
                  <a:tcPr/>
                </a:tc>
                <a:tc>
                  <a:txBody>
                    <a:bodyPr/>
                    <a:lstStyle/>
                    <a:p>
                      <a:pPr algn="ctr">
                        <a:spcAft>
                          <a:spcPts val="0"/>
                        </a:spcAft>
                      </a:pPr>
                      <a:r>
                        <a:rPr lang="zh-CN" sz="1050" kern="100">
                          <a:latin typeface="Times New Roman"/>
                          <a:ea typeface="宋体"/>
                          <a:cs typeface="Times New Roman"/>
                        </a:rPr>
                        <a:t>介数</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en-US" sz="1050" kern="100">
                          <a:latin typeface="Times New Roman"/>
                          <a:ea typeface="宋体"/>
                          <a:cs typeface="Times New Roman"/>
                        </a:rPr>
                        <a:t>0.5</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a:spcAft>
                          <a:spcPts val="0"/>
                        </a:spcAft>
                      </a:pPr>
                      <a:r>
                        <a:rPr lang="en-US" sz="1050" kern="100">
                          <a:latin typeface="Times New Roman"/>
                          <a:ea typeface="宋体"/>
                          <a:cs typeface="Times New Roman"/>
                        </a:rPr>
                        <a:t>0.83</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050" kern="100">
                          <a:latin typeface="Times New Roman"/>
                          <a:ea typeface="宋体"/>
                          <a:cs typeface="Times New Roman"/>
                        </a:rPr>
                        <a:t>0.5</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latin typeface="Times New Roman"/>
                          <a:ea typeface="宋体"/>
                          <a:cs typeface="Times New Roman"/>
                        </a:rPr>
                        <a:t>0.5</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latin typeface="Times New Roman"/>
                          <a:ea typeface="宋体"/>
                          <a:cs typeface="Times New Roman"/>
                        </a:rPr>
                        <a:t>0.67</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latin typeface="Times New Roman"/>
                          <a:ea typeface="宋体"/>
                          <a:cs typeface="Times New Roman"/>
                        </a:rPr>
                        <a:t>0</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dirty="0">
                          <a:latin typeface="Times New Roman"/>
                          <a:ea typeface="宋体"/>
                          <a:cs typeface="Times New Roman"/>
                        </a:rPr>
                        <a:t>0.5</a:t>
                      </a:r>
                      <a:endParaRPr lang="zh-CN" sz="12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23445">
                <a:tc vMerge="1">
                  <a:txBody>
                    <a:bodyPr/>
                    <a:lstStyle/>
                    <a:p>
                      <a:endParaRPr lang="zh-CN" altLang="en-US"/>
                    </a:p>
                  </a:txBody>
                  <a:tcPr/>
                </a:tc>
                <a:tc>
                  <a:txBody>
                    <a:bodyPr/>
                    <a:lstStyle/>
                    <a:p>
                      <a:pPr algn="ctr">
                        <a:spcAft>
                          <a:spcPts val="0"/>
                        </a:spcAft>
                      </a:pPr>
                      <a:r>
                        <a:rPr lang="zh-CN" sz="1050" b="1" kern="100">
                          <a:latin typeface="Times New Roman"/>
                          <a:ea typeface="宋体"/>
                          <a:cs typeface="Times New Roman"/>
                        </a:rPr>
                        <a:t>候选真实节点</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9">
                  <a:txBody>
                    <a:bodyPr/>
                    <a:lstStyle/>
                    <a:p>
                      <a:pPr algn="ctr">
                        <a:spcAft>
                          <a:spcPts val="0"/>
                        </a:spcAft>
                      </a:pPr>
                      <a:r>
                        <a:rPr lang="en-US" sz="1050" kern="100" dirty="0">
                          <a:latin typeface="Times New Roman"/>
                          <a:ea typeface="宋体"/>
                          <a:cs typeface="Times New Roman"/>
                        </a:rPr>
                        <a:t>2</a:t>
                      </a:r>
                      <a:r>
                        <a:rPr lang="zh-CN" sz="1050" kern="100" dirty="0">
                          <a:latin typeface="Times New Roman"/>
                          <a:ea typeface="宋体"/>
                          <a:cs typeface="Times New Roman"/>
                        </a:rPr>
                        <a:t>，</a:t>
                      </a:r>
                      <a:r>
                        <a:rPr lang="en-US" sz="1050" kern="100" dirty="0">
                          <a:latin typeface="Times New Roman"/>
                          <a:ea typeface="宋体"/>
                          <a:cs typeface="Times New Roman"/>
                        </a:rPr>
                        <a:t>5</a:t>
                      </a:r>
                      <a:endParaRPr lang="zh-CN" sz="12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223445">
                <a:tc rowSpan="5">
                  <a:txBody>
                    <a:bodyPr/>
                    <a:lstStyle/>
                    <a:p>
                      <a:pPr algn="ctr">
                        <a:spcAft>
                          <a:spcPts val="0"/>
                        </a:spcAft>
                      </a:pPr>
                      <a:r>
                        <a:rPr lang="zh-CN" sz="1050" b="1" kern="100" dirty="0">
                          <a:latin typeface="Times New Roman"/>
                          <a:ea typeface="宋体"/>
                          <a:cs typeface="Times New Roman"/>
                        </a:rPr>
                        <a:t>算法二</a:t>
                      </a:r>
                      <a:endParaRPr lang="zh-CN" sz="1200" b="1"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latin typeface="Times New Roman"/>
                          <a:ea typeface="宋体"/>
                          <a:cs typeface="Times New Roman"/>
                        </a:rPr>
                        <a:t>度</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latin typeface="Times New Roman"/>
                          <a:ea typeface="宋体"/>
                          <a:cs typeface="Times New Roman"/>
                        </a:rPr>
                        <a:t>1</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en-US" sz="1050" kern="100">
                          <a:latin typeface="Times New Roman"/>
                          <a:ea typeface="宋体"/>
                          <a:cs typeface="Times New Roman"/>
                        </a:rPr>
                        <a:t>3</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a:spcAft>
                          <a:spcPts val="0"/>
                        </a:spcAft>
                      </a:pPr>
                      <a:r>
                        <a:rPr lang="en-US" sz="1050" kern="100">
                          <a:latin typeface="Times New Roman"/>
                          <a:ea typeface="宋体"/>
                          <a:cs typeface="Times New Roman"/>
                        </a:rPr>
                        <a:t>2</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050" kern="100">
                          <a:latin typeface="Times New Roman"/>
                          <a:ea typeface="宋体"/>
                          <a:cs typeface="Times New Roman"/>
                        </a:rPr>
                        <a:t>1</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latin typeface="Times New Roman"/>
                          <a:ea typeface="宋体"/>
                          <a:cs typeface="Times New Roman"/>
                        </a:rPr>
                        <a:t>4</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latin typeface="Times New Roman"/>
                          <a:ea typeface="宋体"/>
                          <a:cs typeface="Times New Roman"/>
                        </a:rPr>
                        <a:t>2</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dirty="0">
                          <a:latin typeface="Times New Roman"/>
                          <a:ea typeface="宋体"/>
                          <a:cs typeface="Times New Roman"/>
                        </a:rPr>
                        <a:t>3</a:t>
                      </a:r>
                      <a:endParaRPr lang="zh-CN" sz="12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23445">
                <a:tc vMerge="1">
                  <a:txBody>
                    <a:bodyPr/>
                    <a:lstStyle/>
                    <a:p>
                      <a:endParaRPr lang="zh-CN" altLang="en-US"/>
                    </a:p>
                  </a:txBody>
                  <a:tcPr/>
                </a:tc>
                <a:tc>
                  <a:txBody>
                    <a:bodyPr/>
                    <a:lstStyle/>
                    <a:p>
                      <a:pPr algn="ctr">
                        <a:spcAft>
                          <a:spcPts val="0"/>
                        </a:spcAft>
                      </a:pPr>
                      <a:r>
                        <a:rPr lang="zh-CN" sz="1050" kern="100" dirty="0">
                          <a:latin typeface="Times New Roman"/>
                          <a:ea typeface="宋体"/>
                          <a:cs typeface="Times New Roman"/>
                        </a:rPr>
                        <a:t>社区总数</a:t>
                      </a:r>
                      <a:endParaRPr lang="zh-CN" sz="12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9">
                  <a:txBody>
                    <a:bodyPr/>
                    <a:lstStyle/>
                    <a:p>
                      <a:pPr algn="ctr">
                        <a:spcAft>
                          <a:spcPts val="0"/>
                        </a:spcAft>
                      </a:pPr>
                      <a:r>
                        <a:rPr lang="en-US" sz="1050" kern="100" dirty="0">
                          <a:latin typeface="Times New Roman"/>
                          <a:ea typeface="宋体"/>
                          <a:cs typeface="Times New Roman"/>
                        </a:rPr>
                        <a:t>2</a:t>
                      </a:r>
                      <a:r>
                        <a:rPr lang="zh-CN" sz="1050" kern="100" dirty="0">
                          <a:latin typeface="Times New Roman"/>
                          <a:ea typeface="宋体"/>
                          <a:cs typeface="Times New Roman"/>
                        </a:rPr>
                        <a:t>个</a:t>
                      </a:r>
                      <a:endParaRPr lang="zh-CN" sz="12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223445">
                <a:tc vMerge="1">
                  <a:txBody>
                    <a:bodyPr/>
                    <a:lstStyle/>
                    <a:p>
                      <a:endParaRPr lang="zh-CN" altLang="en-US"/>
                    </a:p>
                  </a:txBody>
                  <a:tcPr/>
                </a:tc>
                <a:tc>
                  <a:txBody>
                    <a:bodyPr/>
                    <a:lstStyle/>
                    <a:p>
                      <a:pPr algn="ctr">
                        <a:spcAft>
                          <a:spcPts val="0"/>
                        </a:spcAft>
                      </a:pPr>
                      <a:r>
                        <a:rPr lang="zh-CN" sz="1050" kern="100">
                          <a:latin typeface="Times New Roman"/>
                          <a:ea typeface="宋体"/>
                          <a:cs typeface="Times New Roman"/>
                        </a:rPr>
                        <a:t>社区</a:t>
                      </a:r>
                      <a:r>
                        <a:rPr lang="en-US" sz="1050" kern="100">
                          <a:latin typeface="Times New Roman"/>
                          <a:ea typeface="宋体"/>
                          <a:cs typeface="Times New Roman"/>
                        </a:rPr>
                        <a:t>1</a:t>
                      </a:r>
                      <a:r>
                        <a:rPr lang="zh-CN" sz="1050" kern="100">
                          <a:latin typeface="Times New Roman"/>
                          <a:ea typeface="宋体"/>
                          <a:cs typeface="Times New Roman"/>
                        </a:rPr>
                        <a:t>节点</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9">
                  <a:txBody>
                    <a:bodyPr/>
                    <a:lstStyle/>
                    <a:p>
                      <a:pPr algn="ctr">
                        <a:spcAft>
                          <a:spcPts val="0"/>
                        </a:spcAft>
                      </a:pPr>
                      <a:r>
                        <a:rPr lang="en-US" sz="1050" kern="100" dirty="0">
                          <a:latin typeface="Times New Roman"/>
                          <a:ea typeface="宋体"/>
                          <a:cs typeface="Times New Roman"/>
                        </a:rPr>
                        <a:t>1</a:t>
                      </a:r>
                      <a:r>
                        <a:rPr lang="zh-CN" sz="1050" kern="100" dirty="0">
                          <a:latin typeface="Times New Roman"/>
                          <a:ea typeface="宋体"/>
                          <a:cs typeface="Times New Roman"/>
                        </a:rPr>
                        <a:t>、</a:t>
                      </a:r>
                      <a:r>
                        <a:rPr lang="en-US" sz="1050" kern="100" dirty="0">
                          <a:latin typeface="Times New Roman"/>
                          <a:ea typeface="宋体"/>
                          <a:cs typeface="Times New Roman"/>
                        </a:rPr>
                        <a:t>2</a:t>
                      </a:r>
                      <a:r>
                        <a:rPr lang="zh-CN" sz="1050" kern="100" dirty="0">
                          <a:latin typeface="Times New Roman"/>
                          <a:ea typeface="宋体"/>
                          <a:cs typeface="Times New Roman"/>
                        </a:rPr>
                        <a:t>、</a:t>
                      </a:r>
                      <a:r>
                        <a:rPr lang="en-US" sz="1050" kern="100" dirty="0">
                          <a:latin typeface="Times New Roman"/>
                          <a:ea typeface="宋体"/>
                          <a:cs typeface="Times New Roman"/>
                        </a:rPr>
                        <a:t>5</a:t>
                      </a:r>
                      <a:r>
                        <a:rPr lang="zh-CN" sz="1050" kern="100" dirty="0">
                          <a:latin typeface="Times New Roman"/>
                          <a:ea typeface="宋体"/>
                          <a:cs typeface="Times New Roman"/>
                        </a:rPr>
                        <a:t>、</a:t>
                      </a:r>
                      <a:r>
                        <a:rPr lang="en-US" sz="1050" kern="100" dirty="0">
                          <a:latin typeface="Times New Roman"/>
                          <a:ea typeface="宋体"/>
                          <a:cs typeface="Times New Roman"/>
                        </a:rPr>
                        <a:t>6</a:t>
                      </a:r>
                      <a:endParaRPr lang="zh-CN" sz="12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r h="223445">
                <a:tc vMerge="1">
                  <a:txBody>
                    <a:bodyPr/>
                    <a:lstStyle/>
                    <a:p>
                      <a:endParaRPr lang="zh-CN" altLang="en-US"/>
                    </a:p>
                  </a:txBody>
                  <a:tcPr/>
                </a:tc>
                <a:tc>
                  <a:txBody>
                    <a:bodyPr/>
                    <a:lstStyle/>
                    <a:p>
                      <a:pPr algn="ctr">
                        <a:spcAft>
                          <a:spcPts val="0"/>
                        </a:spcAft>
                      </a:pPr>
                      <a:r>
                        <a:rPr lang="zh-CN" sz="1050" kern="100">
                          <a:latin typeface="Times New Roman"/>
                          <a:ea typeface="宋体"/>
                          <a:cs typeface="Times New Roman"/>
                        </a:rPr>
                        <a:t>社区</a:t>
                      </a:r>
                      <a:r>
                        <a:rPr lang="en-US" sz="1050" kern="100">
                          <a:latin typeface="Times New Roman"/>
                          <a:ea typeface="宋体"/>
                          <a:cs typeface="Times New Roman"/>
                        </a:rPr>
                        <a:t>2</a:t>
                      </a:r>
                      <a:r>
                        <a:rPr lang="zh-CN" sz="1050" kern="100">
                          <a:latin typeface="Times New Roman"/>
                          <a:ea typeface="宋体"/>
                          <a:cs typeface="Times New Roman"/>
                        </a:rPr>
                        <a:t>节点</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9">
                  <a:txBody>
                    <a:bodyPr/>
                    <a:lstStyle/>
                    <a:p>
                      <a:pPr algn="ctr">
                        <a:spcAft>
                          <a:spcPts val="0"/>
                        </a:spcAft>
                      </a:pPr>
                      <a:r>
                        <a:rPr lang="en-US" sz="1050" kern="100" dirty="0">
                          <a:latin typeface="Times New Roman"/>
                          <a:ea typeface="宋体"/>
                          <a:cs typeface="Times New Roman"/>
                        </a:rPr>
                        <a:t>3</a:t>
                      </a:r>
                      <a:r>
                        <a:rPr lang="zh-CN" sz="1050" kern="100" dirty="0">
                          <a:latin typeface="Times New Roman"/>
                          <a:ea typeface="宋体"/>
                          <a:cs typeface="Times New Roman"/>
                        </a:rPr>
                        <a:t>、</a:t>
                      </a:r>
                      <a:r>
                        <a:rPr lang="en-US" sz="1050" kern="100" dirty="0">
                          <a:latin typeface="Times New Roman"/>
                          <a:ea typeface="宋体"/>
                          <a:cs typeface="Times New Roman"/>
                        </a:rPr>
                        <a:t>4</a:t>
                      </a:r>
                      <a:r>
                        <a:rPr lang="zh-CN" sz="1050" kern="100" dirty="0">
                          <a:latin typeface="Times New Roman"/>
                          <a:ea typeface="宋体"/>
                          <a:cs typeface="Times New Roman"/>
                        </a:rPr>
                        <a:t>、</a:t>
                      </a:r>
                      <a:r>
                        <a:rPr lang="en-US" sz="1050" kern="100" dirty="0">
                          <a:latin typeface="Times New Roman"/>
                          <a:ea typeface="宋体"/>
                          <a:cs typeface="Times New Roman"/>
                        </a:rPr>
                        <a:t>5</a:t>
                      </a:r>
                      <a:r>
                        <a:rPr lang="zh-CN" sz="1050" kern="100" dirty="0">
                          <a:latin typeface="Times New Roman"/>
                          <a:ea typeface="宋体"/>
                          <a:cs typeface="Times New Roman"/>
                        </a:rPr>
                        <a:t>、</a:t>
                      </a:r>
                      <a:r>
                        <a:rPr lang="en-US" sz="1050" kern="100" dirty="0">
                          <a:latin typeface="Times New Roman"/>
                          <a:ea typeface="宋体"/>
                          <a:cs typeface="Times New Roman"/>
                        </a:rPr>
                        <a:t>7</a:t>
                      </a:r>
                      <a:endParaRPr lang="zh-CN" sz="12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7"/>
                  </a:ext>
                </a:extLst>
              </a:tr>
              <a:tr h="223445">
                <a:tc vMerge="1">
                  <a:txBody>
                    <a:bodyPr/>
                    <a:lstStyle/>
                    <a:p>
                      <a:endParaRPr lang="zh-CN" altLang="en-US"/>
                    </a:p>
                  </a:txBody>
                  <a:tcPr/>
                </a:tc>
                <a:tc>
                  <a:txBody>
                    <a:bodyPr/>
                    <a:lstStyle/>
                    <a:p>
                      <a:pPr algn="ctr">
                        <a:spcAft>
                          <a:spcPts val="0"/>
                        </a:spcAft>
                      </a:pPr>
                      <a:r>
                        <a:rPr lang="zh-CN" sz="1050" b="1" kern="100">
                          <a:latin typeface="Times New Roman"/>
                          <a:ea typeface="宋体"/>
                          <a:cs typeface="Times New Roman"/>
                        </a:rPr>
                        <a:t>候选真实节点</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9">
                  <a:txBody>
                    <a:bodyPr/>
                    <a:lstStyle/>
                    <a:p>
                      <a:pPr algn="ctr">
                        <a:spcAft>
                          <a:spcPts val="0"/>
                        </a:spcAft>
                      </a:pPr>
                      <a:r>
                        <a:rPr lang="en-US" sz="1050" kern="100" dirty="0">
                          <a:latin typeface="Times New Roman"/>
                          <a:ea typeface="宋体"/>
                          <a:cs typeface="Times New Roman"/>
                        </a:rPr>
                        <a:t>5</a:t>
                      </a:r>
                      <a:endParaRPr lang="zh-CN" sz="12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8"/>
                  </a:ext>
                </a:extLst>
              </a:tr>
            </a:tbl>
          </a:graphicData>
        </a:graphic>
      </p:graphicFrame>
      <p:grpSp>
        <p:nvGrpSpPr>
          <p:cNvPr id="10" name="组合 9"/>
          <p:cNvGrpSpPr/>
          <p:nvPr/>
        </p:nvGrpSpPr>
        <p:grpSpPr>
          <a:xfrm>
            <a:off x="456283" y="2159374"/>
            <a:ext cx="3120636" cy="1773138"/>
            <a:chOff x="456282" y="1903880"/>
            <a:chExt cx="3268553" cy="1773138"/>
          </a:xfrm>
        </p:grpSpPr>
        <p:pic>
          <p:nvPicPr>
            <p:cNvPr id="6" name="图片 5"/>
            <p:cNvPicPr/>
            <p:nvPr/>
          </p:nvPicPr>
          <p:blipFill>
            <a:blip r:embed="rId2"/>
            <a:stretch>
              <a:fillRect/>
            </a:stretch>
          </p:blipFill>
          <p:spPr>
            <a:xfrm>
              <a:off x="456282" y="1903880"/>
              <a:ext cx="3268553" cy="1409700"/>
            </a:xfrm>
            <a:prstGeom prst="rect">
              <a:avLst/>
            </a:prstGeom>
            <a:ln w="19050">
              <a:solidFill>
                <a:schemeClr val="tx1"/>
              </a:solidFill>
            </a:ln>
          </p:spPr>
        </p:pic>
        <p:sp>
          <p:nvSpPr>
            <p:cNvPr id="8" name="矩形 7"/>
            <p:cNvSpPr/>
            <p:nvPr/>
          </p:nvSpPr>
          <p:spPr>
            <a:xfrm>
              <a:off x="1482120" y="3338464"/>
              <a:ext cx="1210588" cy="338554"/>
            </a:xfrm>
            <a:prstGeom prst="rect">
              <a:avLst/>
            </a:prstGeom>
          </p:spPr>
          <p:txBody>
            <a:bodyPr wrap="none">
              <a:spAutoFit/>
            </a:bodyPr>
            <a:lstStyle/>
            <a:p>
              <a:r>
                <a:rPr lang="zh-CN" altLang="en-US" sz="1600" dirty="0" smtClean="0">
                  <a:latin typeface="楷体" pitchFamily="49" charset="-122"/>
                  <a:ea typeface="楷体" pitchFamily="49" charset="-122"/>
                </a:rPr>
                <a:t>网络拓扑图</a:t>
              </a:r>
              <a:endParaRPr lang="zh-CN" altLang="en-US" sz="1600" dirty="0">
                <a:latin typeface="楷体" pitchFamily="49" charset="-122"/>
                <a:ea typeface="楷体" pitchFamily="49" charset="-122"/>
              </a:endParaRPr>
            </a:p>
          </p:txBody>
        </p:sp>
      </p:grpSp>
      <p:sp>
        <p:nvSpPr>
          <p:cNvPr id="9" name="矩形 8"/>
          <p:cNvSpPr/>
          <p:nvPr/>
        </p:nvSpPr>
        <p:spPr>
          <a:xfrm>
            <a:off x="5363850" y="1482770"/>
            <a:ext cx="2031325" cy="338554"/>
          </a:xfrm>
          <a:prstGeom prst="rect">
            <a:avLst/>
          </a:prstGeom>
        </p:spPr>
        <p:txBody>
          <a:bodyPr wrap="none">
            <a:spAutoFit/>
          </a:bodyPr>
          <a:lstStyle/>
          <a:p>
            <a:r>
              <a:rPr lang="zh-CN" altLang="en-US" sz="1600" dirty="0" smtClean="0">
                <a:latin typeface="楷体" pitchFamily="49" charset="-122"/>
                <a:ea typeface="楷体" pitchFamily="49" charset="-122"/>
              </a:rPr>
              <a:t>网络拓扑实验结果表</a:t>
            </a:r>
            <a:endParaRPr lang="zh-CN" altLang="en-US" sz="1600" dirty="0">
              <a:latin typeface="楷体" pitchFamily="49" charset="-122"/>
              <a:ea typeface="楷体" pitchFamily="49" charset="-122"/>
            </a:endParaRPr>
          </a:p>
        </p:txBody>
      </p:sp>
      <p:sp>
        <p:nvSpPr>
          <p:cNvPr id="11" name="矩形 10"/>
          <p:cNvSpPr/>
          <p:nvPr/>
        </p:nvSpPr>
        <p:spPr>
          <a:xfrm>
            <a:off x="632012" y="4636132"/>
            <a:ext cx="7904950" cy="1054135"/>
          </a:xfrm>
          <a:prstGeom prst="rect">
            <a:avLst/>
          </a:prstGeom>
        </p:spPr>
        <p:txBody>
          <a:bodyPr wrap="square">
            <a:spAutoFit/>
          </a:bodyPr>
          <a:lstStyle/>
          <a:p>
            <a:pPr algn="just">
              <a:lnSpc>
                <a:spcPts val="2500"/>
              </a:lnSpc>
            </a:pPr>
            <a:r>
              <a:rPr lang="zh-CN" altLang="en-US" dirty="0" smtClean="0">
                <a:latin typeface="Times New Roman" pitchFamily="18" charset="0"/>
                <a:cs typeface="Times New Roman" pitchFamily="18" charset="0"/>
              </a:rPr>
              <a:t>    </a:t>
            </a:r>
            <a:r>
              <a:rPr lang="zh-CN" altLang="en-US" dirty="0" smtClean="0">
                <a:latin typeface="Times New Roman" pitchFamily="18" charset="0"/>
                <a:ea typeface="+mn-ea"/>
                <a:cs typeface="Times New Roman" pitchFamily="18" charset="0"/>
              </a:rPr>
              <a:t>实验中，算法一和算法二得到的候选真实节点集合</a:t>
            </a:r>
            <a:r>
              <a:rPr lang="en-US" dirty="0" smtClean="0">
                <a:latin typeface="Times New Roman" pitchFamily="18" charset="0"/>
                <a:ea typeface="+mn-ea"/>
                <a:cs typeface="Times New Roman" pitchFamily="18" charset="0"/>
              </a:rPr>
              <a:t>R1</a:t>
            </a:r>
            <a:r>
              <a:rPr lang="zh-CN" altLang="en-US" dirty="0" smtClean="0">
                <a:latin typeface="Times New Roman" pitchFamily="18" charset="0"/>
                <a:ea typeface="+mn-ea"/>
                <a:cs typeface="Times New Roman" pitchFamily="18" charset="0"/>
              </a:rPr>
              <a:t>和</a:t>
            </a:r>
            <a:r>
              <a:rPr lang="en-US" dirty="0" smtClean="0">
                <a:latin typeface="Times New Roman" pitchFamily="18" charset="0"/>
                <a:ea typeface="+mn-ea"/>
                <a:cs typeface="Times New Roman" pitchFamily="18" charset="0"/>
              </a:rPr>
              <a:t>R2</a:t>
            </a:r>
            <a:r>
              <a:rPr lang="zh-CN" altLang="en-US" dirty="0" smtClean="0">
                <a:latin typeface="Times New Roman" pitchFamily="18" charset="0"/>
                <a:ea typeface="+mn-ea"/>
                <a:cs typeface="Times New Roman" pitchFamily="18" charset="0"/>
              </a:rPr>
              <a:t>通常不完全一致。</a:t>
            </a:r>
            <a:r>
              <a:rPr lang="en-US" dirty="0" smtClean="0">
                <a:latin typeface="Times New Roman" pitchFamily="18" charset="0"/>
                <a:ea typeface="+mn-ea"/>
                <a:cs typeface="Times New Roman" pitchFamily="18" charset="0"/>
              </a:rPr>
              <a:t>R1</a:t>
            </a:r>
            <a:r>
              <a:rPr lang="zh-CN" altLang="en-US" dirty="0" smtClean="0">
                <a:latin typeface="Times New Roman" pitchFamily="18" charset="0"/>
                <a:ea typeface="+mn-ea"/>
                <a:cs typeface="Times New Roman" pitchFamily="18" charset="0"/>
              </a:rPr>
              <a:t>和</a:t>
            </a:r>
            <a:r>
              <a:rPr lang="en-US" dirty="0" smtClean="0">
                <a:latin typeface="Times New Roman" pitchFamily="18" charset="0"/>
                <a:ea typeface="+mn-ea"/>
                <a:cs typeface="Times New Roman" pitchFamily="18" charset="0"/>
              </a:rPr>
              <a:t>R2</a:t>
            </a:r>
            <a:r>
              <a:rPr lang="zh-CN" altLang="en-US" dirty="0" smtClean="0">
                <a:latin typeface="Times New Roman" pitchFamily="18" charset="0"/>
                <a:ea typeface="+mn-ea"/>
                <a:cs typeface="Times New Roman" pitchFamily="18" charset="0"/>
              </a:rPr>
              <a:t>中相同的节点，为</a:t>
            </a:r>
            <a:r>
              <a:rPr lang="zh-CN" altLang="en-US" b="1" dirty="0" smtClean="0">
                <a:latin typeface="Times New Roman" pitchFamily="18" charset="0"/>
                <a:ea typeface="+mn-ea"/>
                <a:cs typeface="Times New Roman" pitchFamily="18" charset="0"/>
              </a:rPr>
              <a:t>高级真实节点</a:t>
            </a:r>
            <a:r>
              <a:rPr lang="zh-CN" altLang="en-US" dirty="0" smtClean="0">
                <a:latin typeface="Times New Roman" pitchFamily="18" charset="0"/>
                <a:ea typeface="+mn-ea"/>
                <a:cs typeface="Times New Roman" pitchFamily="18" charset="0"/>
              </a:rPr>
              <a:t>，在搭建</a:t>
            </a:r>
            <a:r>
              <a:rPr lang="en-US" dirty="0" smtClean="0">
                <a:latin typeface="Times New Roman" pitchFamily="18" charset="0"/>
                <a:ea typeface="+mn-ea"/>
                <a:cs typeface="Times New Roman" pitchFamily="18" charset="0"/>
              </a:rPr>
              <a:t>SDN</a:t>
            </a:r>
            <a:r>
              <a:rPr lang="zh-CN" altLang="en-US" dirty="0" smtClean="0">
                <a:latin typeface="Times New Roman" pitchFamily="18" charset="0"/>
                <a:ea typeface="+mn-ea"/>
                <a:cs typeface="Times New Roman" pitchFamily="18" charset="0"/>
              </a:rPr>
              <a:t>虚实网络时，应该在节点位置优先部署</a:t>
            </a:r>
            <a:r>
              <a:rPr lang="en-US" dirty="0" err="1" smtClean="0">
                <a:latin typeface="Times New Roman" pitchFamily="18" charset="0"/>
                <a:ea typeface="+mn-ea"/>
                <a:cs typeface="Times New Roman" pitchFamily="18" charset="0"/>
              </a:rPr>
              <a:t>Openvswitch</a:t>
            </a:r>
            <a:r>
              <a:rPr lang="zh-CN" altLang="en-US" dirty="0" smtClean="0">
                <a:latin typeface="Times New Roman" pitchFamily="18" charset="0"/>
                <a:ea typeface="+mn-ea"/>
                <a:cs typeface="Times New Roman" pitchFamily="18" charset="0"/>
              </a:rPr>
              <a:t>交换机。</a:t>
            </a:r>
            <a:r>
              <a:rPr lang="en-US" dirty="0" smtClean="0">
                <a:latin typeface="Times New Roman" pitchFamily="18" charset="0"/>
                <a:ea typeface="+mn-ea"/>
                <a:cs typeface="Times New Roman" pitchFamily="18" charset="0"/>
              </a:rPr>
              <a:t>R1</a:t>
            </a:r>
            <a:r>
              <a:rPr lang="zh-CN" altLang="en-US" dirty="0" smtClean="0">
                <a:latin typeface="Times New Roman" pitchFamily="18" charset="0"/>
                <a:ea typeface="+mn-ea"/>
                <a:cs typeface="Times New Roman" pitchFamily="18" charset="0"/>
              </a:rPr>
              <a:t>和</a:t>
            </a:r>
            <a:r>
              <a:rPr lang="en-US" dirty="0" smtClean="0">
                <a:latin typeface="Times New Roman" pitchFamily="18" charset="0"/>
                <a:ea typeface="+mn-ea"/>
                <a:cs typeface="Times New Roman" pitchFamily="18" charset="0"/>
              </a:rPr>
              <a:t>R2</a:t>
            </a:r>
            <a:r>
              <a:rPr lang="zh-CN" altLang="en-US" dirty="0" smtClean="0">
                <a:latin typeface="Times New Roman" pitchFamily="18" charset="0"/>
                <a:ea typeface="+mn-ea"/>
                <a:cs typeface="Times New Roman" pitchFamily="18" charset="0"/>
              </a:rPr>
              <a:t>中剩余的节点为</a:t>
            </a:r>
            <a:r>
              <a:rPr lang="zh-CN" altLang="en-US" b="1" dirty="0" smtClean="0">
                <a:latin typeface="Times New Roman" pitchFamily="18" charset="0"/>
                <a:ea typeface="+mn-ea"/>
                <a:cs typeface="Times New Roman" pitchFamily="18" charset="0"/>
              </a:rPr>
              <a:t>普通真实节点</a:t>
            </a:r>
            <a:r>
              <a:rPr lang="zh-CN" altLang="en-US" dirty="0" smtClean="0">
                <a:latin typeface="Times New Roman" pitchFamily="18" charset="0"/>
                <a:ea typeface="+mn-ea"/>
                <a:cs typeface="Times New Roman" pitchFamily="18" charset="0"/>
              </a:rPr>
              <a:t>。</a:t>
            </a:r>
            <a:endParaRPr lang="zh-CN" altLang="en-US" dirty="0">
              <a:latin typeface="Times New Roman" pitchFamily="18" charset="0"/>
              <a:ea typeface="+mn-ea"/>
              <a:cs typeface="Times New Roman" pitchFamily="18" charset="0"/>
            </a:endParaRPr>
          </a:p>
        </p:txBody>
      </p:sp>
      <p:sp>
        <p:nvSpPr>
          <p:cNvPr id="12" name="矩形 11"/>
          <p:cNvSpPr/>
          <p:nvPr/>
        </p:nvSpPr>
        <p:spPr>
          <a:xfrm>
            <a:off x="533299" y="4572000"/>
            <a:ext cx="8126607" cy="1264024"/>
          </a:xfrm>
          <a:prstGeom prst="rect">
            <a:avLst/>
          </a:prstGeom>
          <a:noFill/>
          <a:ln>
            <a:solidFill>
              <a:srgbClr val="0070C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solidFill>
                <a:schemeClr val="tx1"/>
              </a:solidFill>
            </a:endParaRPr>
          </a:p>
        </p:txBody>
      </p:sp>
      <p:sp>
        <p:nvSpPr>
          <p:cNvPr id="14" name="TextBox 13"/>
          <p:cNvSpPr txBox="1"/>
          <p:nvPr/>
        </p:nvSpPr>
        <p:spPr>
          <a:xfrm>
            <a:off x="376518" y="4168588"/>
            <a:ext cx="1317811" cy="400110"/>
          </a:xfrm>
          <a:prstGeom prst="rect">
            <a:avLst/>
          </a:prstGeom>
          <a:noFill/>
        </p:spPr>
        <p:txBody>
          <a:bodyPr wrap="square" rtlCol="0">
            <a:spAutoFit/>
          </a:bodyPr>
          <a:lstStyle/>
          <a:p>
            <a:r>
              <a:rPr lang="zh-CN" altLang="en-US" sz="2000" b="1" dirty="0" smtClean="0">
                <a:solidFill>
                  <a:srgbClr val="336699"/>
                </a:solidFill>
              </a:rPr>
              <a:t>实验结论：</a:t>
            </a:r>
            <a:endParaRPr lang="zh-CN" altLang="en-US" sz="2000" b="1" dirty="0">
              <a:solidFill>
                <a:srgbClr val="336699"/>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
          <p:cNvSpPr txBox="1">
            <a:spLocks noChangeArrowheads="1"/>
          </p:cNvSpPr>
          <p:nvPr/>
        </p:nvSpPr>
        <p:spPr bwMode="auto">
          <a:xfrm>
            <a:off x="4572000" y="282575"/>
            <a:ext cx="4321175" cy="400110"/>
          </a:xfrm>
          <a:prstGeom prst="rect">
            <a:avLst/>
          </a:prstGeom>
          <a:noFill/>
          <a:ln w="9525">
            <a:noFill/>
            <a:miter lim="800000"/>
            <a:headEnd/>
            <a:tailEnd/>
          </a:ln>
          <a:effectLst/>
        </p:spPr>
        <p:txBody>
          <a:bodyPr>
            <a:spAutoFit/>
          </a:bodyPr>
          <a:lstStyle/>
          <a:p>
            <a:pPr algn="r"/>
            <a:r>
              <a:rPr lang="zh-CN" altLang="en-US" sz="2000" b="1" dirty="0" smtClean="0">
                <a:solidFill>
                  <a:schemeClr val="bg1"/>
                </a:solidFill>
                <a:latin typeface="微软雅黑" pitchFamily="34" charset="-122"/>
                <a:ea typeface="微软雅黑" pitchFamily="34" charset="-122"/>
              </a:rPr>
              <a:t>关键问题</a:t>
            </a:r>
            <a:endParaRPr lang="zh-CN" altLang="en-US" sz="2000" b="1" dirty="0">
              <a:solidFill>
                <a:schemeClr val="bg1"/>
              </a:solidFill>
              <a:latin typeface="微软雅黑" pitchFamily="34" charset="-122"/>
              <a:ea typeface="微软雅黑" pitchFamily="34" charset="-122"/>
            </a:endParaRPr>
          </a:p>
        </p:txBody>
      </p:sp>
      <p:sp>
        <p:nvSpPr>
          <p:cNvPr id="3" name="矩形 2"/>
          <p:cNvSpPr/>
          <p:nvPr/>
        </p:nvSpPr>
        <p:spPr>
          <a:xfrm>
            <a:off x="0" y="685363"/>
            <a:ext cx="7785848" cy="574581"/>
          </a:xfrm>
          <a:prstGeom prst="rect">
            <a:avLst/>
          </a:prstGeom>
        </p:spPr>
        <p:txBody>
          <a:bodyPr wrap="square">
            <a:spAutoFit/>
          </a:bodyPr>
          <a:lstStyle/>
          <a:p>
            <a:pPr>
              <a:lnSpc>
                <a:spcPct val="150000"/>
              </a:lnSpc>
              <a:buFont typeface="Wingdings" pitchFamily="2" charset="2"/>
              <a:buChar char="n"/>
            </a:pPr>
            <a:r>
              <a:rPr lang="zh-CN" altLang="en-US" sz="2400" dirty="0" smtClean="0"/>
              <a:t> 虚实交换机间链路搭建方法</a:t>
            </a:r>
            <a:endParaRPr lang="zh-CN" altLang="en-US" sz="2400" dirty="0"/>
          </a:p>
        </p:txBody>
      </p:sp>
      <p:sp>
        <p:nvSpPr>
          <p:cNvPr id="5" name="文本框 3"/>
          <p:cNvSpPr txBox="1"/>
          <p:nvPr/>
        </p:nvSpPr>
        <p:spPr>
          <a:xfrm>
            <a:off x="336176" y="1438508"/>
            <a:ext cx="8485094" cy="1200329"/>
          </a:xfrm>
          <a:prstGeom prst="rect">
            <a:avLst/>
          </a:prstGeom>
          <a:noFill/>
        </p:spPr>
        <p:txBody>
          <a:bodyPr wrap="square" rtlCol="0">
            <a:spAutoFit/>
          </a:bodyPr>
          <a:lstStyle/>
          <a:p>
            <a:pPr indent="457200" algn="just"/>
            <a:r>
              <a:rPr lang="en-US" altLang="zh-CN" dirty="0" err="1" smtClean="0">
                <a:latin typeface="Times New Roman" pitchFamily="18" charset="0"/>
                <a:ea typeface="+mn-ea"/>
                <a:cs typeface="Times New Roman" pitchFamily="18" charset="0"/>
              </a:rPr>
              <a:t>Mininet</a:t>
            </a:r>
            <a:r>
              <a:rPr lang="zh-CN" altLang="en-US" dirty="0" smtClean="0">
                <a:latin typeface="Times New Roman" pitchFamily="18" charset="0"/>
                <a:ea typeface="+mn-ea"/>
                <a:cs typeface="Times New Roman" pitchFamily="18" charset="0"/>
              </a:rPr>
              <a:t>与</a:t>
            </a:r>
            <a:r>
              <a:rPr lang="en-US" altLang="zh-CN" dirty="0" err="1" smtClean="0">
                <a:latin typeface="Times New Roman" pitchFamily="18" charset="0"/>
                <a:ea typeface="+mn-ea"/>
                <a:cs typeface="Times New Roman" pitchFamily="18" charset="0"/>
              </a:rPr>
              <a:t>Openvswitch</a:t>
            </a:r>
            <a:r>
              <a:rPr lang="zh-CN" altLang="en-US" dirty="0" smtClean="0">
                <a:latin typeface="Times New Roman" pitchFamily="18" charset="0"/>
                <a:ea typeface="+mn-ea"/>
                <a:cs typeface="Times New Roman" pitchFamily="18" charset="0"/>
              </a:rPr>
              <a:t>混合组网的关键问题是如何建立</a:t>
            </a:r>
            <a:r>
              <a:rPr lang="en-US" altLang="zh-CN" dirty="0" err="1" smtClean="0">
                <a:latin typeface="Times New Roman" pitchFamily="18" charset="0"/>
                <a:ea typeface="+mn-ea"/>
                <a:cs typeface="Times New Roman" pitchFamily="18" charset="0"/>
              </a:rPr>
              <a:t>Mininet</a:t>
            </a:r>
            <a:r>
              <a:rPr lang="zh-CN" altLang="en-US" dirty="0" smtClean="0">
                <a:latin typeface="Times New Roman" pitchFamily="18" charset="0"/>
                <a:ea typeface="+mn-ea"/>
                <a:cs typeface="Times New Roman" pitchFamily="18" charset="0"/>
              </a:rPr>
              <a:t>虚拟交换机与</a:t>
            </a:r>
            <a:r>
              <a:rPr lang="en-US" altLang="zh-CN" dirty="0" err="1" smtClean="0">
                <a:latin typeface="Times New Roman" pitchFamily="18" charset="0"/>
                <a:ea typeface="+mn-ea"/>
                <a:cs typeface="Times New Roman" pitchFamily="18" charset="0"/>
              </a:rPr>
              <a:t>Openvswitch</a:t>
            </a:r>
            <a:r>
              <a:rPr lang="zh-CN" altLang="en-US" dirty="0" smtClean="0">
                <a:latin typeface="Times New Roman" pitchFamily="18" charset="0"/>
                <a:ea typeface="+mn-ea"/>
                <a:cs typeface="Times New Roman" pitchFamily="18" charset="0"/>
              </a:rPr>
              <a:t>真实交换机的连接。由于</a:t>
            </a:r>
            <a:r>
              <a:rPr lang="en-US" altLang="zh-CN" dirty="0" err="1" smtClean="0">
                <a:latin typeface="Times New Roman" pitchFamily="18" charset="0"/>
                <a:ea typeface="+mn-ea"/>
                <a:cs typeface="Times New Roman" pitchFamily="18" charset="0"/>
              </a:rPr>
              <a:t>Mininet</a:t>
            </a:r>
            <a:r>
              <a:rPr lang="zh-CN" altLang="en-US" dirty="0" smtClean="0">
                <a:latin typeface="Times New Roman" pitchFamily="18" charset="0"/>
                <a:ea typeface="+mn-ea"/>
                <a:cs typeface="Times New Roman" pitchFamily="18" charset="0"/>
              </a:rPr>
              <a:t>中的</a:t>
            </a:r>
            <a:r>
              <a:rPr lang="zh-CN" altLang="zh-CN" dirty="0" smtClean="0">
                <a:latin typeface="Times New Roman" pitchFamily="18" charset="0"/>
                <a:ea typeface="+mn-ea"/>
                <a:cs typeface="Times New Roman" pitchFamily="18" charset="0"/>
              </a:rPr>
              <a:t>交换机</a:t>
            </a:r>
            <a:r>
              <a:rPr lang="zh-CN" altLang="zh-CN" dirty="0">
                <a:latin typeface="Times New Roman" pitchFamily="18" charset="0"/>
                <a:ea typeface="+mn-ea"/>
                <a:cs typeface="Times New Roman" pitchFamily="18" charset="0"/>
              </a:rPr>
              <a:t>可以</a:t>
            </a:r>
            <a:r>
              <a:rPr lang="zh-CN" altLang="zh-CN" dirty="0" smtClean="0">
                <a:latin typeface="Times New Roman" pitchFamily="18" charset="0"/>
                <a:ea typeface="+mn-ea"/>
                <a:cs typeface="Times New Roman" pitchFamily="18" charset="0"/>
              </a:rPr>
              <a:t>设置为</a:t>
            </a:r>
            <a:r>
              <a:rPr lang="en-US" altLang="zh-CN" dirty="0" err="1" smtClean="0">
                <a:latin typeface="Times New Roman" pitchFamily="18" charset="0"/>
                <a:ea typeface="+mn-ea"/>
                <a:cs typeface="Times New Roman" pitchFamily="18" charset="0"/>
              </a:rPr>
              <a:t>Openvswitch</a:t>
            </a:r>
            <a:r>
              <a:rPr lang="zh-CN" altLang="en-US" dirty="0" smtClean="0">
                <a:latin typeface="Times New Roman" pitchFamily="18" charset="0"/>
                <a:ea typeface="+mn-ea"/>
                <a:cs typeface="Times New Roman" pitchFamily="18" charset="0"/>
              </a:rPr>
              <a:t>类型，因此这个问题等</a:t>
            </a:r>
            <a:r>
              <a:rPr lang="zh-CN" altLang="zh-CN" dirty="0" smtClean="0">
                <a:latin typeface="Times New Roman" pitchFamily="18" charset="0"/>
                <a:ea typeface="+mn-ea"/>
                <a:cs typeface="Times New Roman" pitchFamily="18" charset="0"/>
              </a:rPr>
              <a:t>同为</a:t>
            </a:r>
            <a:r>
              <a:rPr lang="zh-CN" altLang="en-US" dirty="0" smtClean="0">
                <a:latin typeface="Times New Roman" pitchFamily="18" charset="0"/>
                <a:ea typeface="+mn-ea"/>
                <a:cs typeface="Times New Roman" pitchFamily="18" charset="0"/>
              </a:rPr>
              <a:t>建立</a:t>
            </a:r>
            <a:r>
              <a:rPr lang="zh-CN" altLang="zh-CN" dirty="0" smtClean="0">
                <a:latin typeface="Times New Roman" pitchFamily="18" charset="0"/>
                <a:ea typeface="+mn-ea"/>
                <a:cs typeface="Times New Roman" pitchFamily="18" charset="0"/>
              </a:rPr>
              <a:t>多</a:t>
            </a:r>
            <a:r>
              <a:rPr lang="zh-CN" altLang="zh-CN" dirty="0">
                <a:latin typeface="Times New Roman" pitchFamily="18" charset="0"/>
                <a:ea typeface="+mn-ea"/>
                <a:cs typeface="Times New Roman" pitchFamily="18" charset="0"/>
              </a:rPr>
              <a:t>个</a:t>
            </a:r>
            <a:r>
              <a:rPr lang="en-US" altLang="zh-CN" dirty="0" smtClean="0">
                <a:latin typeface="Times New Roman" pitchFamily="18" charset="0"/>
                <a:ea typeface="+mn-ea"/>
                <a:cs typeface="Times New Roman" pitchFamily="18" charset="0"/>
              </a:rPr>
              <a:t>OVS</a:t>
            </a:r>
            <a:r>
              <a:rPr lang="zh-CN" altLang="zh-CN" dirty="0" smtClean="0">
                <a:latin typeface="Times New Roman" pitchFamily="18" charset="0"/>
                <a:ea typeface="+mn-ea"/>
                <a:cs typeface="Times New Roman" pitchFamily="18" charset="0"/>
              </a:rPr>
              <a:t>间</a:t>
            </a:r>
            <a:r>
              <a:rPr lang="zh-CN" altLang="zh-CN" dirty="0">
                <a:latin typeface="Times New Roman" pitchFamily="18" charset="0"/>
                <a:ea typeface="+mn-ea"/>
                <a:cs typeface="Times New Roman" pitchFamily="18" charset="0"/>
              </a:rPr>
              <a:t>的连接</a:t>
            </a:r>
            <a:r>
              <a:rPr lang="zh-CN" altLang="zh-CN" dirty="0" smtClean="0">
                <a:latin typeface="Times New Roman" pitchFamily="18" charset="0"/>
                <a:ea typeface="+mn-ea"/>
                <a:cs typeface="Times New Roman" pitchFamily="18" charset="0"/>
              </a:rPr>
              <a:t>。</a:t>
            </a:r>
            <a:r>
              <a:rPr lang="zh-CN" altLang="en-US" dirty="0" smtClean="0">
                <a:latin typeface="Times New Roman" pitchFamily="18" charset="0"/>
                <a:ea typeface="+mn-ea"/>
                <a:cs typeface="Times New Roman" pitchFamily="18" charset="0"/>
              </a:rPr>
              <a:t>本平台</a:t>
            </a:r>
            <a:r>
              <a:rPr lang="zh-CN" altLang="zh-CN" dirty="0" smtClean="0">
                <a:latin typeface="Times New Roman" pitchFamily="18" charset="0"/>
                <a:ea typeface="+mn-ea"/>
                <a:cs typeface="Times New Roman" pitchFamily="18" charset="0"/>
              </a:rPr>
              <a:t>通过</a:t>
            </a:r>
            <a:r>
              <a:rPr lang="en-US" altLang="zh-CN" dirty="0" err="1" smtClean="0">
                <a:solidFill>
                  <a:srgbClr val="FF0000"/>
                </a:solidFill>
                <a:latin typeface="Times New Roman" pitchFamily="18" charset="0"/>
                <a:ea typeface="+mn-ea"/>
                <a:cs typeface="Times New Roman" pitchFamily="18" charset="0"/>
              </a:rPr>
              <a:t>VxLan</a:t>
            </a:r>
            <a:r>
              <a:rPr lang="zh-CN" altLang="zh-CN" dirty="0" smtClean="0">
                <a:solidFill>
                  <a:srgbClr val="FF0000"/>
                </a:solidFill>
                <a:latin typeface="Times New Roman" pitchFamily="18" charset="0"/>
                <a:ea typeface="+mn-ea"/>
                <a:cs typeface="Times New Roman" pitchFamily="18" charset="0"/>
              </a:rPr>
              <a:t>隧道技术</a:t>
            </a:r>
            <a:r>
              <a:rPr lang="zh-CN" altLang="en-US" dirty="0" smtClean="0">
                <a:latin typeface="Times New Roman" pitchFamily="18" charset="0"/>
                <a:ea typeface="+mn-ea"/>
                <a:cs typeface="Times New Roman" pitchFamily="18" charset="0"/>
              </a:rPr>
              <a:t>搭建虚实交换机间链路，实现</a:t>
            </a:r>
            <a:r>
              <a:rPr lang="en-US" altLang="zh-CN" dirty="0" err="1" smtClean="0">
                <a:latin typeface="Times New Roman" pitchFamily="18" charset="0"/>
                <a:ea typeface="+mn-ea"/>
                <a:cs typeface="Times New Roman" pitchFamily="18" charset="0"/>
              </a:rPr>
              <a:t>Mininet</a:t>
            </a:r>
            <a:r>
              <a:rPr lang="zh-CN" altLang="en-US" dirty="0" smtClean="0">
                <a:latin typeface="Times New Roman" pitchFamily="18" charset="0"/>
                <a:ea typeface="+mn-ea"/>
                <a:cs typeface="Times New Roman" pitchFamily="18" charset="0"/>
              </a:rPr>
              <a:t>与</a:t>
            </a:r>
            <a:r>
              <a:rPr lang="en-US" altLang="zh-CN" dirty="0" smtClean="0">
                <a:latin typeface="Times New Roman" pitchFamily="18" charset="0"/>
                <a:ea typeface="+mn-ea"/>
                <a:cs typeface="Times New Roman" pitchFamily="18" charset="0"/>
              </a:rPr>
              <a:t>OVS</a:t>
            </a:r>
            <a:r>
              <a:rPr lang="zh-CN" altLang="en-US" dirty="0" smtClean="0">
                <a:latin typeface="Times New Roman" pitchFamily="18" charset="0"/>
                <a:ea typeface="+mn-ea"/>
                <a:cs typeface="Times New Roman" pitchFamily="18" charset="0"/>
              </a:rPr>
              <a:t>混合组网。</a:t>
            </a:r>
            <a:endParaRPr lang="zh-CN" altLang="zh-CN" dirty="0">
              <a:latin typeface="Times New Roman" pitchFamily="18" charset="0"/>
              <a:ea typeface="+mn-ea"/>
              <a:cs typeface="Times New Roman" pitchFamily="18" charset="0"/>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907" y="3914126"/>
            <a:ext cx="6276190" cy="2304762"/>
          </a:xfrm>
          <a:prstGeom prst="rect">
            <a:avLst/>
          </a:prstGeom>
        </p:spPr>
      </p:pic>
      <p:grpSp>
        <p:nvGrpSpPr>
          <p:cNvPr id="7" name="组合 6"/>
          <p:cNvGrpSpPr/>
          <p:nvPr/>
        </p:nvGrpSpPr>
        <p:grpSpPr>
          <a:xfrm>
            <a:off x="978422" y="2882329"/>
            <a:ext cx="7285632" cy="739281"/>
            <a:chOff x="1153234" y="3381819"/>
            <a:chExt cx="7285632" cy="739281"/>
          </a:xfrm>
        </p:grpSpPr>
        <p:sp>
          <p:nvSpPr>
            <p:cNvPr id="8" name="矩形 7"/>
            <p:cNvSpPr/>
            <p:nvPr/>
          </p:nvSpPr>
          <p:spPr>
            <a:xfrm>
              <a:off x="1153234" y="3398127"/>
              <a:ext cx="7285631" cy="722973"/>
            </a:xfrm>
            <a:prstGeom prst="rect">
              <a:avLst/>
            </a:prstGeom>
            <a:ln>
              <a:solidFill>
                <a:srgbClr val="0070C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9" name="矩形 8"/>
            <p:cNvSpPr/>
            <p:nvPr/>
          </p:nvSpPr>
          <p:spPr>
            <a:xfrm>
              <a:off x="1153236" y="3381819"/>
              <a:ext cx="7285630" cy="738664"/>
            </a:xfrm>
            <a:prstGeom prst="rect">
              <a:avLst/>
            </a:prstGeom>
            <a:ln>
              <a:solidFill>
                <a:srgbClr val="0070C0"/>
              </a:solidFill>
            </a:ln>
          </p:spPr>
          <p:txBody>
            <a:bodyPr wrap="square">
              <a:spAutoFit/>
            </a:bodyPr>
            <a:lstStyle/>
            <a:p>
              <a:pPr>
                <a:lnSpc>
                  <a:spcPct val="150000"/>
                </a:lnSpc>
              </a:pPr>
              <a:r>
                <a:rPr lang="en-US" altLang="zh-CN" sz="1400" dirty="0" smtClean="0">
                  <a:solidFill>
                    <a:srgbClr val="000000"/>
                  </a:solidFill>
                  <a:latin typeface="微软雅黑" panose="020B0503020204020204" pitchFamily="34" charset="-122"/>
                  <a:ea typeface="微软雅黑" panose="020B0503020204020204" pitchFamily="34" charset="-122"/>
                </a:rPr>
                <a:t>$ </a:t>
              </a:r>
              <a:r>
                <a:rPr lang="en-US" altLang="zh-CN" sz="1400" dirty="0" err="1" smtClean="0">
                  <a:solidFill>
                    <a:srgbClr val="000000"/>
                  </a:solidFill>
                  <a:latin typeface="微软雅黑" panose="020B0503020204020204" pitchFamily="34" charset="-122"/>
                  <a:ea typeface="微软雅黑" panose="020B0503020204020204" pitchFamily="34" charset="-122"/>
                </a:rPr>
                <a:t>sudo</a:t>
              </a:r>
              <a:r>
                <a:rPr lang="en-US" altLang="zh-CN" sz="1400" dirty="0" smtClean="0">
                  <a:solidFill>
                    <a:srgbClr val="000000"/>
                  </a:solidFill>
                  <a:latin typeface="微软雅黑" panose="020B0503020204020204" pitchFamily="34" charset="-122"/>
                  <a:ea typeface="微软雅黑" panose="020B0503020204020204" pitchFamily="34" charset="-122"/>
                </a:rPr>
                <a:t> </a:t>
              </a:r>
              <a:r>
                <a:rPr lang="en-US" altLang="zh-CN" sz="1400" dirty="0" err="1">
                  <a:solidFill>
                    <a:srgbClr val="000000"/>
                  </a:solidFill>
                  <a:latin typeface="微软雅黑" panose="020B0503020204020204" pitchFamily="34" charset="-122"/>
                  <a:ea typeface="微软雅黑" panose="020B0503020204020204" pitchFamily="34" charset="-122"/>
                </a:rPr>
                <a:t>ovs-vsctl</a:t>
              </a:r>
              <a:r>
                <a:rPr lang="en-US" altLang="zh-CN" sz="1400" dirty="0">
                  <a:solidFill>
                    <a:srgbClr val="000000"/>
                  </a:solidFill>
                  <a:latin typeface="微软雅黑" panose="020B0503020204020204" pitchFamily="34" charset="-122"/>
                  <a:ea typeface="微软雅黑" panose="020B0503020204020204" pitchFamily="34" charset="-122"/>
                </a:rPr>
                <a:t> add-port </a:t>
              </a:r>
              <a:r>
                <a:rPr lang="en-US" altLang="zh-CN" sz="1400" dirty="0" err="1">
                  <a:solidFill>
                    <a:srgbClr val="000000"/>
                  </a:solidFill>
                  <a:latin typeface="微软雅黑" panose="020B0503020204020204" pitchFamily="34" charset="-122"/>
                  <a:ea typeface="微软雅黑" panose="020B0503020204020204" pitchFamily="34" charset="-122"/>
                </a:rPr>
                <a:t>br-int</a:t>
              </a:r>
              <a:r>
                <a:rPr lang="en-US" altLang="zh-CN" sz="1400" dirty="0">
                  <a:solidFill>
                    <a:srgbClr val="000000"/>
                  </a:solidFill>
                  <a:latin typeface="微软雅黑" panose="020B0503020204020204" pitchFamily="34" charset="-122"/>
                  <a:ea typeface="微软雅黑" panose="020B0503020204020204" pitchFamily="34" charset="-122"/>
                </a:rPr>
                <a:t> vx1</a:t>
              </a:r>
            </a:p>
            <a:p>
              <a:pPr>
                <a:lnSpc>
                  <a:spcPct val="150000"/>
                </a:lnSpc>
              </a:pPr>
              <a:r>
                <a:rPr lang="en-US" altLang="zh-CN" sz="1400" dirty="0" smtClean="0">
                  <a:solidFill>
                    <a:srgbClr val="000000"/>
                  </a:solidFill>
                  <a:latin typeface="微软雅黑" panose="020B0503020204020204" pitchFamily="34" charset="-122"/>
                  <a:ea typeface="微软雅黑" panose="020B0503020204020204" pitchFamily="34" charset="-122"/>
                </a:rPr>
                <a:t>$ </a:t>
              </a:r>
              <a:r>
                <a:rPr lang="en-US" altLang="zh-CN" sz="1400" dirty="0" err="1" smtClean="0">
                  <a:solidFill>
                    <a:srgbClr val="000000"/>
                  </a:solidFill>
                  <a:latin typeface="微软雅黑" panose="020B0503020204020204" pitchFamily="34" charset="-122"/>
                  <a:ea typeface="微软雅黑" panose="020B0503020204020204" pitchFamily="34" charset="-122"/>
                </a:rPr>
                <a:t>sudo</a:t>
              </a:r>
              <a:r>
                <a:rPr lang="en-US" altLang="zh-CN" sz="1400" dirty="0" smtClean="0">
                  <a:solidFill>
                    <a:srgbClr val="000000"/>
                  </a:solidFill>
                  <a:latin typeface="微软雅黑" panose="020B0503020204020204" pitchFamily="34" charset="-122"/>
                  <a:ea typeface="微软雅黑" panose="020B0503020204020204" pitchFamily="34" charset="-122"/>
                </a:rPr>
                <a:t> </a:t>
              </a:r>
              <a:r>
                <a:rPr lang="en-US" altLang="zh-CN" sz="1400" dirty="0" err="1">
                  <a:solidFill>
                    <a:srgbClr val="000000"/>
                  </a:solidFill>
                  <a:latin typeface="微软雅黑" panose="020B0503020204020204" pitchFamily="34" charset="-122"/>
                  <a:ea typeface="微软雅黑" panose="020B0503020204020204" pitchFamily="34" charset="-122"/>
                </a:rPr>
                <a:t>ovs-vsctl</a:t>
              </a:r>
              <a:r>
                <a:rPr lang="en-US" altLang="zh-CN" sz="1400" dirty="0">
                  <a:solidFill>
                    <a:srgbClr val="000000"/>
                  </a:solidFill>
                  <a:latin typeface="微软雅黑" panose="020B0503020204020204" pitchFamily="34" charset="-122"/>
                  <a:ea typeface="微软雅黑" panose="020B0503020204020204" pitchFamily="34" charset="-122"/>
                </a:rPr>
                <a:t> set interface vx1 type=</a:t>
              </a:r>
              <a:r>
                <a:rPr lang="en-US" altLang="zh-CN" sz="1400" dirty="0" err="1">
                  <a:solidFill>
                    <a:srgbClr val="000000"/>
                  </a:solidFill>
                  <a:latin typeface="微软雅黑" panose="020B0503020204020204" pitchFamily="34" charset="-122"/>
                  <a:ea typeface="微软雅黑" panose="020B0503020204020204" pitchFamily="34" charset="-122"/>
                </a:rPr>
                <a:t>vxlan</a:t>
              </a:r>
              <a:r>
                <a:rPr lang="en-US" altLang="zh-CN" sz="1400" dirty="0">
                  <a:solidFill>
                    <a:srgbClr val="000000"/>
                  </a:solidFill>
                  <a:latin typeface="微软雅黑" panose="020B0503020204020204" pitchFamily="34" charset="-122"/>
                  <a:ea typeface="微软雅黑" panose="020B0503020204020204" pitchFamily="34" charset="-122"/>
                </a:rPr>
                <a:t> </a:t>
              </a:r>
              <a:r>
                <a:rPr lang="en-US" altLang="zh-CN" sz="1400" dirty="0" err="1" smtClean="0">
                  <a:solidFill>
                    <a:srgbClr val="000000"/>
                  </a:solidFill>
                  <a:latin typeface="微软雅黑" panose="020B0503020204020204" pitchFamily="34" charset="-122"/>
                  <a:ea typeface="微软雅黑" panose="020B0503020204020204" pitchFamily="34" charset="-122"/>
                </a:rPr>
                <a:t>option:remote_ip</a:t>
              </a:r>
              <a:r>
                <a:rPr lang="en-US" altLang="zh-CN" sz="1400" dirty="0" smtClean="0">
                  <a:solidFill>
                    <a:srgbClr val="000000"/>
                  </a:solidFill>
                  <a:latin typeface="微软雅黑" panose="020B0503020204020204" pitchFamily="34" charset="-122"/>
                  <a:ea typeface="微软雅黑" panose="020B0503020204020204" pitchFamily="34" charset="-122"/>
                </a:rPr>
                <a:t>=&lt;</a:t>
              </a:r>
              <a:r>
                <a:rPr lang="en-US" altLang="zh-CN" sz="1400" dirty="0" err="1" smtClean="0">
                  <a:solidFill>
                    <a:srgbClr val="000000"/>
                  </a:solidFill>
                  <a:latin typeface="微软雅黑" panose="020B0503020204020204" pitchFamily="34" charset="-122"/>
                  <a:ea typeface="微软雅黑" panose="020B0503020204020204" pitchFamily="34" charset="-122"/>
                </a:rPr>
                <a:t>Remote_IP</a:t>
              </a:r>
              <a:r>
                <a:rPr lang="en-US" altLang="zh-CN" sz="1400" dirty="0" smtClean="0">
                  <a:solidFill>
                    <a:srgbClr val="000000"/>
                  </a:solidFill>
                  <a:latin typeface="微软雅黑" panose="020B0503020204020204" pitchFamily="34" charset="-122"/>
                  <a:ea typeface="微软雅黑" panose="020B0503020204020204" pitchFamily="34" charset="-122"/>
                </a:rPr>
                <a:t>&gt;</a:t>
              </a:r>
              <a:endParaRPr lang="en-US" altLang="zh-CN" sz="1400" dirty="0">
                <a:solidFill>
                  <a:srgbClr val="000000"/>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
          <p:cNvSpPr txBox="1">
            <a:spLocks noChangeArrowheads="1"/>
          </p:cNvSpPr>
          <p:nvPr/>
        </p:nvSpPr>
        <p:spPr bwMode="auto">
          <a:xfrm>
            <a:off x="4572000" y="282575"/>
            <a:ext cx="4321175" cy="400110"/>
          </a:xfrm>
          <a:prstGeom prst="rect">
            <a:avLst/>
          </a:prstGeom>
          <a:noFill/>
          <a:ln w="9525">
            <a:noFill/>
            <a:miter lim="800000"/>
            <a:headEnd/>
            <a:tailEnd/>
          </a:ln>
          <a:effectLst/>
        </p:spPr>
        <p:txBody>
          <a:bodyPr>
            <a:spAutoFit/>
          </a:bodyPr>
          <a:lstStyle/>
          <a:p>
            <a:pPr algn="r"/>
            <a:r>
              <a:rPr lang="zh-CN" altLang="en-US" sz="2000" b="1" dirty="0" smtClean="0">
                <a:solidFill>
                  <a:schemeClr val="bg1"/>
                </a:solidFill>
                <a:latin typeface="微软雅黑" pitchFamily="34" charset="-122"/>
                <a:ea typeface="微软雅黑" pitchFamily="34" charset="-122"/>
              </a:rPr>
              <a:t>关键问题</a:t>
            </a:r>
            <a:endParaRPr lang="zh-CN" altLang="en-US" sz="2000" b="1" dirty="0">
              <a:solidFill>
                <a:schemeClr val="bg1"/>
              </a:solidFill>
              <a:latin typeface="微软雅黑" pitchFamily="34" charset="-122"/>
              <a:ea typeface="微软雅黑" pitchFamily="34" charset="-122"/>
            </a:endParaRPr>
          </a:p>
        </p:txBody>
      </p:sp>
      <p:sp>
        <p:nvSpPr>
          <p:cNvPr id="3" name="矩形 2"/>
          <p:cNvSpPr/>
          <p:nvPr/>
        </p:nvSpPr>
        <p:spPr>
          <a:xfrm>
            <a:off x="0" y="685363"/>
            <a:ext cx="7785848" cy="574581"/>
          </a:xfrm>
          <a:prstGeom prst="rect">
            <a:avLst/>
          </a:prstGeom>
        </p:spPr>
        <p:txBody>
          <a:bodyPr wrap="square">
            <a:spAutoFit/>
          </a:bodyPr>
          <a:lstStyle/>
          <a:p>
            <a:pPr>
              <a:lnSpc>
                <a:spcPct val="150000"/>
              </a:lnSpc>
              <a:buFont typeface="Wingdings" pitchFamily="2" charset="2"/>
              <a:buChar char="n"/>
            </a:pPr>
            <a:r>
              <a:rPr lang="zh-CN" altLang="en-US" sz="2400" dirty="0" smtClean="0"/>
              <a:t> 虚实交换机间链路搭建方法</a:t>
            </a:r>
            <a:endParaRPr lang="zh-CN" altLang="en-US" sz="2400" dirty="0"/>
          </a:p>
        </p:txBody>
      </p:sp>
      <p:sp>
        <p:nvSpPr>
          <p:cNvPr id="5" name="文本框 3"/>
          <p:cNvSpPr txBox="1"/>
          <p:nvPr/>
        </p:nvSpPr>
        <p:spPr>
          <a:xfrm>
            <a:off x="336176" y="1438508"/>
            <a:ext cx="8485094" cy="369332"/>
          </a:xfrm>
          <a:prstGeom prst="rect">
            <a:avLst/>
          </a:prstGeom>
          <a:noFill/>
        </p:spPr>
        <p:txBody>
          <a:bodyPr wrap="square" rtlCol="0">
            <a:spAutoFit/>
          </a:bodyPr>
          <a:lstStyle/>
          <a:p>
            <a:pPr algn="just"/>
            <a:r>
              <a:rPr lang="en-US" altLang="zh-CN" dirty="0" smtClean="0"/>
              <a:t>      </a:t>
            </a:r>
            <a:endParaRPr lang="zh-CN" altLang="zh-CN" dirty="0"/>
          </a:p>
        </p:txBody>
      </p:sp>
      <p:sp>
        <p:nvSpPr>
          <p:cNvPr id="10" name="矩形 9"/>
          <p:cNvSpPr/>
          <p:nvPr/>
        </p:nvSpPr>
        <p:spPr>
          <a:xfrm>
            <a:off x="457201" y="1373889"/>
            <a:ext cx="8175812" cy="1200329"/>
          </a:xfrm>
          <a:prstGeom prst="rect">
            <a:avLst/>
          </a:prstGeom>
        </p:spPr>
        <p:txBody>
          <a:bodyPr wrap="square">
            <a:spAutoFit/>
          </a:bodyPr>
          <a:lstStyle/>
          <a:p>
            <a:pPr indent="457200" algn="just"/>
            <a:r>
              <a:rPr lang="zh-CN" altLang="en-US" dirty="0" smtClean="0">
                <a:latin typeface="Times New Roman" pitchFamily="18" charset="0"/>
                <a:ea typeface="+mn-ea"/>
                <a:cs typeface="Times New Roman" pitchFamily="18" charset="0"/>
              </a:rPr>
              <a:t>机器</a:t>
            </a:r>
            <a:r>
              <a:rPr lang="en-US" dirty="0" smtClean="0">
                <a:latin typeface="Times New Roman" pitchFamily="18" charset="0"/>
                <a:ea typeface="+mn-ea"/>
                <a:cs typeface="Times New Roman" pitchFamily="18" charset="0"/>
              </a:rPr>
              <a:t>A</a:t>
            </a:r>
            <a:r>
              <a:rPr lang="zh-CN" altLang="en-US" dirty="0" smtClean="0">
                <a:latin typeface="Times New Roman" pitchFamily="18" charset="0"/>
                <a:ea typeface="+mn-ea"/>
                <a:cs typeface="Times New Roman" pitchFamily="18" charset="0"/>
              </a:rPr>
              <a:t>安装了</a:t>
            </a:r>
            <a:r>
              <a:rPr lang="en-US" dirty="0" err="1" smtClean="0">
                <a:latin typeface="Times New Roman" pitchFamily="18" charset="0"/>
                <a:ea typeface="+mn-ea"/>
                <a:cs typeface="Times New Roman" pitchFamily="18" charset="0"/>
              </a:rPr>
              <a:t>Mininet</a:t>
            </a:r>
            <a:r>
              <a:rPr lang="zh-CN" altLang="en-US" dirty="0" smtClean="0">
                <a:latin typeface="Times New Roman" pitchFamily="18" charset="0"/>
                <a:ea typeface="+mn-ea"/>
                <a:cs typeface="Times New Roman" pitchFamily="18" charset="0"/>
              </a:rPr>
              <a:t>，机器</a:t>
            </a:r>
            <a:r>
              <a:rPr lang="en-US" dirty="0" smtClean="0">
                <a:latin typeface="Times New Roman" pitchFamily="18" charset="0"/>
                <a:ea typeface="+mn-ea"/>
                <a:cs typeface="Times New Roman" pitchFamily="18" charset="0"/>
              </a:rPr>
              <a:t>B</a:t>
            </a:r>
            <a:r>
              <a:rPr lang="zh-CN" altLang="en-US" dirty="0" smtClean="0">
                <a:latin typeface="Times New Roman" pitchFamily="18" charset="0"/>
                <a:ea typeface="+mn-ea"/>
                <a:cs typeface="Times New Roman" pitchFamily="18" charset="0"/>
              </a:rPr>
              <a:t>安装了</a:t>
            </a:r>
            <a:r>
              <a:rPr lang="en-US" dirty="0" err="1" smtClean="0">
                <a:latin typeface="Times New Roman" pitchFamily="18" charset="0"/>
                <a:ea typeface="+mn-ea"/>
                <a:cs typeface="Times New Roman" pitchFamily="18" charset="0"/>
              </a:rPr>
              <a:t>Openvswitch</a:t>
            </a:r>
            <a:r>
              <a:rPr lang="zh-CN" altLang="en-US" dirty="0" smtClean="0">
                <a:latin typeface="Times New Roman" pitchFamily="18" charset="0"/>
                <a:ea typeface="+mn-ea"/>
                <a:cs typeface="Times New Roman" pitchFamily="18" charset="0"/>
              </a:rPr>
              <a:t>。在机器</a:t>
            </a:r>
            <a:r>
              <a:rPr lang="en-US" dirty="0" smtClean="0">
                <a:latin typeface="Times New Roman" pitchFamily="18" charset="0"/>
                <a:ea typeface="+mn-ea"/>
                <a:cs typeface="Times New Roman" pitchFamily="18" charset="0"/>
              </a:rPr>
              <a:t>A</a:t>
            </a:r>
            <a:r>
              <a:rPr lang="zh-CN" altLang="en-US" dirty="0" smtClean="0">
                <a:latin typeface="Times New Roman" pitchFamily="18" charset="0"/>
                <a:ea typeface="+mn-ea"/>
                <a:cs typeface="Times New Roman" pitchFamily="18" charset="0"/>
              </a:rPr>
              <a:t>上创建拓扑，包含一个交换机</a:t>
            </a:r>
            <a:r>
              <a:rPr lang="en-US" dirty="0" smtClean="0">
                <a:latin typeface="Times New Roman" pitchFamily="18" charset="0"/>
                <a:ea typeface="+mn-ea"/>
                <a:cs typeface="Times New Roman" pitchFamily="18" charset="0"/>
              </a:rPr>
              <a:t>s1</a:t>
            </a:r>
            <a:r>
              <a:rPr lang="zh-CN" altLang="en-US" dirty="0" smtClean="0">
                <a:latin typeface="Times New Roman" pitchFamily="18" charset="0"/>
                <a:ea typeface="+mn-ea"/>
                <a:cs typeface="Times New Roman" pitchFamily="18" charset="0"/>
              </a:rPr>
              <a:t>和两个主机</a:t>
            </a:r>
            <a:r>
              <a:rPr lang="en-US" dirty="0" smtClean="0">
                <a:latin typeface="Times New Roman" pitchFamily="18" charset="0"/>
                <a:ea typeface="+mn-ea"/>
                <a:cs typeface="Times New Roman" pitchFamily="18" charset="0"/>
              </a:rPr>
              <a:t>h1</a:t>
            </a:r>
            <a:r>
              <a:rPr lang="zh-CN" altLang="en-US" dirty="0" smtClean="0">
                <a:latin typeface="Times New Roman" pitchFamily="18" charset="0"/>
                <a:ea typeface="+mn-ea"/>
                <a:cs typeface="Times New Roman" pitchFamily="18" charset="0"/>
              </a:rPr>
              <a:t>、</a:t>
            </a:r>
            <a:r>
              <a:rPr lang="en-US" dirty="0" smtClean="0">
                <a:latin typeface="Times New Roman" pitchFamily="18" charset="0"/>
                <a:ea typeface="+mn-ea"/>
                <a:cs typeface="Times New Roman" pitchFamily="18" charset="0"/>
              </a:rPr>
              <a:t>h2</a:t>
            </a:r>
            <a:r>
              <a:rPr lang="zh-CN" altLang="en-US" dirty="0" smtClean="0">
                <a:latin typeface="Times New Roman" pitchFamily="18" charset="0"/>
                <a:ea typeface="+mn-ea"/>
                <a:cs typeface="Times New Roman" pitchFamily="18" charset="0"/>
              </a:rPr>
              <a:t>。其中，</a:t>
            </a:r>
            <a:r>
              <a:rPr lang="en-US" dirty="0" smtClean="0">
                <a:latin typeface="Times New Roman" pitchFamily="18" charset="0"/>
                <a:ea typeface="+mn-ea"/>
                <a:cs typeface="Times New Roman" pitchFamily="18" charset="0"/>
              </a:rPr>
              <a:t>h1</a:t>
            </a:r>
            <a:r>
              <a:rPr lang="zh-CN" altLang="en-US" dirty="0" smtClean="0">
                <a:latin typeface="Times New Roman" pitchFamily="18" charset="0"/>
                <a:ea typeface="+mn-ea"/>
                <a:cs typeface="Times New Roman" pitchFamily="18" charset="0"/>
              </a:rPr>
              <a:t>的</a:t>
            </a:r>
            <a:r>
              <a:rPr lang="en-US" dirty="0" smtClean="0">
                <a:latin typeface="Times New Roman" pitchFamily="18" charset="0"/>
                <a:ea typeface="+mn-ea"/>
                <a:cs typeface="Times New Roman" pitchFamily="18" charset="0"/>
              </a:rPr>
              <a:t>IP</a:t>
            </a:r>
            <a:r>
              <a:rPr lang="zh-CN" altLang="en-US" dirty="0" smtClean="0">
                <a:latin typeface="Times New Roman" pitchFamily="18" charset="0"/>
                <a:ea typeface="+mn-ea"/>
                <a:cs typeface="Times New Roman" pitchFamily="18" charset="0"/>
              </a:rPr>
              <a:t>为</a:t>
            </a:r>
            <a:r>
              <a:rPr lang="en-US" dirty="0" smtClean="0">
                <a:latin typeface="Times New Roman" pitchFamily="18" charset="0"/>
                <a:ea typeface="+mn-ea"/>
                <a:cs typeface="Times New Roman" pitchFamily="18" charset="0"/>
              </a:rPr>
              <a:t>10.0.0.1</a:t>
            </a:r>
            <a:r>
              <a:rPr lang="zh-CN" altLang="en-US" dirty="0" smtClean="0">
                <a:latin typeface="Times New Roman" pitchFamily="18" charset="0"/>
                <a:ea typeface="+mn-ea"/>
                <a:cs typeface="Times New Roman" pitchFamily="18" charset="0"/>
              </a:rPr>
              <a:t>，</a:t>
            </a:r>
            <a:r>
              <a:rPr lang="en-US" dirty="0" smtClean="0">
                <a:latin typeface="Times New Roman" pitchFamily="18" charset="0"/>
                <a:ea typeface="+mn-ea"/>
                <a:cs typeface="Times New Roman" pitchFamily="18" charset="0"/>
              </a:rPr>
              <a:t>h2</a:t>
            </a:r>
            <a:r>
              <a:rPr lang="zh-CN" altLang="en-US" dirty="0" smtClean="0">
                <a:latin typeface="Times New Roman" pitchFamily="18" charset="0"/>
                <a:ea typeface="+mn-ea"/>
                <a:cs typeface="Times New Roman" pitchFamily="18" charset="0"/>
              </a:rPr>
              <a:t>的</a:t>
            </a:r>
            <a:r>
              <a:rPr lang="en-US" dirty="0" smtClean="0">
                <a:latin typeface="Times New Roman" pitchFamily="18" charset="0"/>
                <a:ea typeface="+mn-ea"/>
                <a:cs typeface="Times New Roman" pitchFamily="18" charset="0"/>
              </a:rPr>
              <a:t>IP</a:t>
            </a:r>
            <a:r>
              <a:rPr lang="zh-CN" altLang="en-US" dirty="0" smtClean="0">
                <a:latin typeface="Times New Roman" pitchFamily="18" charset="0"/>
                <a:ea typeface="+mn-ea"/>
                <a:cs typeface="Times New Roman" pitchFamily="18" charset="0"/>
              </a:rPr>
              <a:t>为</a:t>
            </a:r>
            <a:r>
              <a:rPr lang="en-US" dirty="0" smtClean="0">
                <a:latin typeface="Times New Roman" pitchFamily="18" charset="0"/>
                <a:ea typeface="+mn-ea"/>
                <a:cs typeface="Times New Roman" pitchFamily="18" charset="0"/>
              </a:rPr>
              <a:t>10.0.0.2</a:t>
            </a:r>
            <a:r>
              <a:rPr lang="zh-CN" altLang="en-US" dirty="0" smtClean="0">
                <a:latin typeface="Times New Roman" pitchFamily="18" charset="0"/>
                <a:ea typeface="+mn-ea"/>
                <a:cs typeface="Times New Roman" pitchFamily="18" charset="0"/>
              </a:rPr>
              <a:t>。在机器</a:t>
            </a:r>
            <a:r>
              <a:rPr lang="en-US" altLang="zh-CN" dirty="0" smtClean="0">
                <a:latin typeface="Times New Roman" pitchFamily="18" charset="0"/>
                <a:ea typeface="+mn-ea"/>
                <a:cs typeface="Times New Roman" pitchFamily="18" charset="0"/>
              </a:rPr>
              <a:t>B</a:t>
            </a:r>
            <a:r>
              <a:rPr lang="zh-CN" altLang="en-US" dirty="0" smtClean="0">
                <a:latin typeface="Times New Roman" pitchFamily="18" charset="0"/>
                <a:ea typeface="+mn-ea"/>
                <a:cs typeface="Times New Roman" pitchFamily="18" charset="0"/>
              </a:rPr>
              <a:t>上创建拓扑，包含一个交换机</a:t>
            </a:r>
            <a:r>
              <a:rPr lang="en-US" altLang="zh-CN" dirty="0" err="1" smtClean="0">
                <a:latin typeface="Times New Roman" pitchFamily="18" charset="0"/>
                <a:ea typeface="+mn-ea"/>
                <a:cs typeface="Times New Roman" pitchFamily="18" charset="0"/>
              </a:rPr>
              <a:t>br-int</a:t>
            </a:r>
            <a:r>
              <a:rPr lang="zh-CN" altLang="en-US" dirty="0" smtClean="0">
                <a:latin typeface="Times New Roman" pitchFamily="18" charset="0"/>
                <a:ea typeface="+mn-ea"/>
                <a:cs typeface="Times New Roman" pitchFamily="18" charset="0"/>
              </a:rPr>
              <a:t>和一个网络命名空间</a:t>
            </a:r>
            <a:r>
              <a:rPr lang="en-US" altLang="zh-CN" dirty="0" smtClean="0">
                <a:latin typeface="Times New Roman" pitchFamily="18" charset="0"/>
                <a:ea typeface="+mn-ea"/>
                <a:cs typeface="Times New Roman" pitchFamily="18" charset="0"/>
              </a:rPr>
              <a:t>red</a:t>
            </a:r>
            <a:r>
              <a:rPr lang="zh-CN" altLang="en-US" dirty="0" smtClean="0">
                <a:latin typeface="Times New Roman" pitchFamily="18" charset="0"/>
                <a:ea typeface="+mn-ea"/>
                <a:cs typeface="Times New Roman" pitchFamily="18" charset="0"/>
              </a:rPr>
              <a:t>，</a:t>
            </a:r>
            <a:r>
              <a:rPr lang="en-US" altLang="zh-CN" dirty="0" smtClean="0">
                <a:latin typeface="Times New Roman" pitchFamily="18" charset="0"/>
                <a:ea typeface="+mn-ea"/>
                <a:cs typeface="Times New Roman" pitchFamily="18" charset="0"/>
              </a:rPr>
              <a:t>red</a:t>
            </a:r>
            <a:r>
              <a:rPr lang="zh-CN" altLang="en-US" dirty="0" smtClean="0">
                <a:latin typeface="Times New Roman" pitchFamily="18" charset="0"/>
                <a:ea typeface="+mn-ea"/>
                <a:cs typeface="Times New Roman" pitchFamily="18" charset="0"/>
              </a:rPr>
              <a:t>的</a:t>
            </a:r>
            <a:r>
              <a:rPr lang="en-US" altLang="zh-CN" dirty="0" smtClean="0">
                <a:latin typeface="Times New Roman" pitchFamily="18" charset="0"/>
                <a:ea typeface="+mn-ea"/>
                <a:cs typeface="Times New Roman" pitchFamily="18" charset="0"/>
              </a:rPr>
              <a:t>IP</a:t>
            </a:r>
            <a:r>
              <a:rPr lang="zh-CN" altLang="en-US" dirty="0" smtClean="0">
                <a:latin typeface="Times New Roman" pitchFamily="18" charset="0"/>
                <a:ea typeface="+mn-ea"/>
                <a:cs typeface="Times New Roman" pitchFamily="18" charset="0"/>
              </a:rPr>
              <a:t>为</a:t>
            </a:r>
            <a:r>
              <a:rPr lang="en-US" altLang="zh-CN" dirty="0" smtClean="0">
                <a:latin typeface="Times New Roman" pitchFamily="18" charset="0"/>
                <a:ea typeface="+mn-ea"/>
                <a:cs typeface="Times New Roman" pitchFamily="18" charset="0"/>
              </a:rPr>
              <a:t>10.0.0.5</a:t>
            </a:r>
            <a:r>
              <a:rPr lang="zh-CN" altLang="en-US" dirty="0" smtClean="0">
                <a:latin typeface="Times New Roman" pitchFamily="18" charset="0"/>
                <a:ea typeface="+mn-ea"/>
                <a:cs typeface="Times New Roman" pitchFamily="18" charset="0"/>
              </a:rPr>
              <a:t>。通过</a:t>
            </a:r>
            <a:r>
              <a:rPr lang="en-US" altLang="zh-CN" dirty="0" err="1" smtClean="0">
                <a:latin typeface="Times New Roman" pitchFamily="18" charset="0"/>
                <a:ea typeface="+mn-ea"/>
                <a:cs typeface="Times New Roman" pitchFamily="18" charset="0"/>
              </a:rPr>
              <a:t>VxLan</a:t>
            </a:r>
            <a:r>
              <a:rPr lang="zh-CN" altLang="en-US" dirty="0" smtClean="0">
                <a:latin typeface="Times New Roman" pitchFamily="18" charset="0"/>
                <a:ea typeface="+mn-ea"/>
                <a:cs typeface="Times New Roman" pitchFamily="18" charset="0"/>
              </a:rPr>
              <a:t>，搭建</a:t>
            </a:r>
            <a:r>
              <a:rPr lang="en-US" altLang="zh-CN" dirty="0" smtClean="0">
                <a:latin typeface="Times New Roman" pitchFamily="18" charset="0"/>
                <a:ea typeface="+mn-ea"/>
                <a:cs typeface="Times New Roman" pitchFamily="18" charset="0"/>
              </a:rPr>
              <a:t>s1</a:t>
            </a:r>
            <a:r>
              <a:rPr lang="zh-CN" altLang="en-US" dirty="0" smtClean="0">
                <a:latin typeface="Times New Roman" pitchFamily="18" charset="0"/>
                <a:ea typeface="+mn-ea"/>
                <a:cs typeface="Times New Roman" pitchFamily="18" charset="0"/>
              </a:rPr>
              <a:t>与</a:t>
            </a:r>
            <a:r>
              <a:rPr lang="en-US" altLang="zh-CN" dirty="0" err="1" smtClean="0">
                <a:latin typeface="Times New Roman" pitchFamily="18" charset="0"/>
                <a:ea typeface="+mn-ea"/>
                <a:cs typeface="Times New Roman" pitchFamily="18" charset="0"/>
              </a:rPr>
              <a:t>br-int</a:t>
            </a:r>
            <a:r>
              <a:rPr lang="zh-CN" altLang="en-US" dirty="0" smtClean="0">
                <a:latin typeface="Times New Roman" pitchFamily="18" charset="0"/>
                <a:ea typeface="+mn-ea"/>
                <a:cs typeface="Times New Roman" pitchFamily="18" charset="0"/>
              </a:rPr>
              <a:t>交换机之间的链路。</a:t>
            </a:r>
            <a:endParaRPr lang="zh-CN" altLang="en-US" dirty="0">
              <a:latin typeface="Times New Roman" pitchFamily="18" charset="0"/>
              <a:ea typeface="+mn-ea"/>
              <a:cs typeface="Times New Roman" pitchFamily="18" charset="0"/>
            </a:endParaRPr>
          </a:p>
        </p:txBody>
      </p:sp>
      <p:pic>
        <p:nvPicPr>
          <p:cNvPr id="12" name="图片 11" descr="C:\Users\sce\Downloads\2f9eb452-4364-4f24-b9ea-0ed738c18d01.png"/>
          <p:cNvPicPr/>
          <p:nvPr/>
        </p:nvPicPr>
        <p:blipFill>
          <a:blip r:embed="rId2">
            <a:extLst>
              <a:ext uri="{28A0092B-C50C-407E-A947-70E740481C1C}">
                <a14:useLocalDpi xmlns:a14="http://schemas.microsoft.com/office/drawing/2010/main" val="0"/>
              </a:ext>
            </a:extLst>
          </a:blip>
          <a:srcRect/>
          <a:stretch>
            <a:fillRect/>
          </a:stretch>
        </p:blipFill>
        <p:spPr bwMode="auto">
          <a:xfrm>
            <a:off x="382205" y="3078162"/>
            <a:ext cx="3692253" cy="2529264"/>
          </a:xfrm>
          <a:prstGeom prst="rect">
            <a:avLst/>
          </a:prstGeom>
          <a:noFill/>
          <a:ln>
            <a:solidFill>
              <a:schemeClr val="tx1"/>
            </a:solidFill>
          </a:ln>
        </p:spPr>
      </p:pic>
      <p:pic>
        <p:nvPicPr>
          <p:cNvPr id="13" name="图片 12" descr="C:\Users\sce\Downloads\84c2bf7b-14c6-42f3-886c-14d63f60857d.png"/>
          <p:cNvPicPr/>
          <p:nvPr/>
        </p:nvPicPr>
        <p:blipFill>
          <a:blip r:embed="rId3">
            <a:extLst>
              <a:ext uri="{28A0092B-C50C-407E-A947-70E740481C1C}">
                <a14:useLocalDpi xmlns:a14="http://schemas.microsoft.com/office/drawing/2010/main" val="0"/>
              </a:ext>
            </a:extLst>
          </a:blip>
          <a:srcRect/>
          <a:stretch>
            <a:fillRect/>
          </a:stretch>
        </p:blipFill>
        <p:spPr bwMode="auto">
          <a:xfrm>
            <a:off x="4387879" y="2796989"/>
            <a:ext cx="4446839" cy="1275839"/>
          </a:xfrm>
          <a:prstGeom prst="rect">
            <a:avLst/>
          </a:prstGeom>
          <a:noFill/>
          <a:ln>
            <a:noFill/>
          </a:ln>
        </p:spPr>
      </p:pic>
      <p:pic>
        <p:nvPicPr>
          <p:cNvPr id="14" name="图片 13" descr="C:\Users\sce\Downloads\f6736e69-71af-4166-ba93-7caf0182ddca.png"/>
          <p:cNvPicPr/>
          <p:nvPr/>
        </p:nvPicPr>
        <p:blipFill>
          <a:blip r:embed="rId4">
            <a:extLst>
              <a:ext uri="{28A0092B-C50C-407E-A947-70E740481C1C}">
                <a14:useLocalDpi xmlns:a14="http://schemas.microsoft.com/office/drawing/2010/main" val="0"/>
              </a:ext>
            </a:extLst>
          </a:blip>
          <a:srcRect/>
          <a:stretch>
            <a:fillRect/>
          </a:stretch>
        </p:blipFill>
        <p:spPr bwMode="auto">
          <a:xfrm>
            <a:off x="4365381" y="4481307"/>
            <a:ext cx="4482783" cy="1341270"/>
          </a:xfrm>
          <a:prstGeom prst="rect">
            <a:avLst/>
          </a:prstGeom>
          <a:noFill/>
          <a:ln>
            <a:noFill/>
          </a:ln>
        </p:spPr>
      </p:pic>
      <p:sp>
        <p:nvSpPr>
          <p:cNvPr id="15" name="矩形 14"/>
          <p:cNvSpPr/>
          <p:nvPr/>
        </p:nvSpPr>
        <p:spPr>
          <a:xfrm>
            <a:off x="1506960" y="5624464"/>
            <a:ext cx="1369286" cy="338554"/>
          </a:xfrm>
          <a:prstGeom prst="rect">
            <a:avLst/>
          </a:prstGeom>
        </p:spPr>
        <p:txBody>
          <a:bodyPr wrap="none">
            <a:spAutoFit/>
          </a:bodyPr>
          <a:lstStyle/>
          <a:p>
            <a:r>
              <a:rPr lang="en-US" sz="1600" dirty="0" err="1" smtClean="0">
                <a:latin typeface="Times New Roman" pitchFamily="18" charset="0"/>
                <a:ea typeface="楷体" pitchFamily="49" charset="-122"/>
                <a:cs typeface="Times New Roman" pitchFamily="18" charset="0"/>
              </a:rPr>
              <a:t>VxLan</a:t>
            </a:r>
            <a:r>
              <a:rPr lang="zh-CN" altLang="en-US" sz="1600" dirty="0" smtClean="0">
                <a:latin typeface="Times New Roman" pitchFamily="18" charset="0"/>
                <a:ea typeface="楷体" pitchFamily="49" charset="-122"/>
                <a:cs typeface="Times New Roman" pitchFamily="18" charset="0"/>
              </a:rPr>
              <a:t>隧道图</a:t>
            </a:r>
            <a:endParaRPr lang="zh-CN" altLang="en-US" sz="1600" dirty="0">
              <a:latin typeface="Times New Roman" pitchFamily="18" charset="0"/>
              <a:ea typeface="楷体" pitchFamily="49" charset="-122"/>
              <a:cs typeface="Times New Roman" pitchFamily="18" charset="0"/>
            </a:endParaRPr>
          </a:p>
        </p:txBody>
      </p:sp>
      <p:sp>
        <p:nvSpPr>
          <p:cNvPr id="16" name="矩形 15"/>
          <p:cNvSpPr/>
          <p:nvPr/>
        </p:nvSpPr>
        <p:spPr>
          <a:xfrm>
            <a:off x="5048019" y="4028747"/>
            <a:ext cx="3357009" cy="338554"/>
          </a:xfrm>
          <a:prstGeom prst="rect">
            <a:avLst/>
          </a:prstGeom>
        </p:spPr>
        <p:txBody>
          <a:bodyPr wrap="none">
            <a:spAutoFit/>
          </a:bodyPr>
          <a:lstStyle/>
          <a:p>
            <a:r>
              <a:rPr lang="en-US" altLang="zh-CN" sz="1600" dirty="0" err="1" smtClean="0">
                <a:latin typeface="Times New Roman" pitchFamily="18" charset="0"/>
                <a:ea typeface="楷体" pitchFamily="49" charset="-122"/>
                <a:cs typeface="Times New Roman" pitchFamily="18" charset="0"/>
              </a:rPr>
              <a:t>Mininet</a:t>
            </a:r>
            <a:r>
              <a:rPr lang="zh-CN" altLang="en-US" sz="1600" dirty="0" smtClean="0">
                <a:latin typeface="Times New Roman" pitchFamily="18" charset="0"/>
                <a:ea typeface="楷体" pitchFamily="49" charset="-122"/>
                <a:cs typeface="Times New Roman" pitchFamily="18" charset="0"/>
              </a:rPr>
              <a:t>与</a:t>
            </a:r>
            <a:r>
              <a:rPr lang="en-US" altLang="zh-CN" sz="1600" dirty="0" err="1" smtClean="0">
                <a:latin typeface="Times New Roman" pitchFamily="18" charset="0"/>
                <a:ea typeface="楷体" pitchFamily="49" charset="-122"/>
                <a:cs typeface="Times New Roman" pitchFamily="18" charset="0"/>
              </a:rPr>
              <a:t>Openvswitch</a:t>
            </a:r>
            <a:r>
              <a:rPr lang="zh-CN" altLang="en-US" sz="1600" dirty="0" smtClean="0">
                <a:latin typeface="Times New Roman" pitchFamily="18" charset="0"/>
                <a:ea typeface="楷体" pitchFamily="49" charset="-122"/>
                <a:cs typeface="Times New Roman" pitchFamily="18" charset="0"/>
              </a:rPr>
              <a:t>连通图（一）</a:t>
            </a:r>
            <a:endParaRPr lang="zh-CN" altLang="en-US" sz="1600" dirty="0">
              <a:latin typeface="Times New Roman" pitchFamily="18" charset="0"/>
              <a:ea typeface="楷体" pitchFamily="49" charset="-122"/>
              <a:cs typeface="Times New Roman" pitchFamily="18" charset="0"/>
            </a:endParaRPr>
          </a:p>
        </p:txBody>
      </p:sp>
      <p:sp>
        <p:nvSpPr>
          <p:cNvPr id="17" name="矩形 16"/>
          <p:cNvSpPr/>
          <p:nvPr/>
        </p:nvSpPr>
        <p:spPr>
          <a:xfrm>
            <a:off x="5052502" y="5767893"/>
            <a:ext cx="3357009" cy="338554"/>
          </a:xfrm>
          <a:prstGeom prst="rect">
            <a:avLst/>
          </a:prstGeom>
        </p:spPr>
        <p:txBody>
          <a:bodyPr wrap="none">
            <a:spAutoFit/>
          </a:bodyPr>
          <a:lstStyle/>
          <a:p>
            <a:r>
              <a:rPr lang="en-US" altLang="zh-CN" sz="1600" dirty="0" err="1" smtClean="0">
                <a:latin typeface="Times New Roman" pitchFamily="18" charset="0"/>
                <a:ea typeface="楷体" pitchFamily="49" charset="-122"/>
                <a:cs typeface="Times New Roman" pitchFamily="18" charset="0"/>
              </a:rPr>
              <a:t>Mininet</a:t>
            </a:r>
            <a:r>
              <a:rPr lang="zh-CN" altLang="en-US" sz="1600" dirty="0" smtClean="0">
                <a:latin typeface="Times New Roman" pitchFamily="18" charset="0"/>
                <a:ea typeface="楷体" pitchFamily="49" charset="-122"/>
                <a:cs typeface="Times New Roman" pitchFamily="18" charset="0"/>
              </a:rPr>
              <a:t>与</a:t>
            </a:r>
            <a:r>
              <a:rPr lang="en-US" altLang="zh-CN" sz="1600" dirty="0" err="1" smtClean="0">
                <a:latin typeface="Times New Roman" pitchFamily="18" charset="0"/>
                <a:ea typeface="楷体" pitchFamily="49" charset="-122"/>
                <a:cs typeface="Times New Roman" pitchFamily="18" charset="0"/>
              </a:rPr>
              <a:t>Openvswitch</a:t>
            </a:r>
            <a:r>
              <a:rPr lang="zh-CN" altLang="en-US" sz="1600" dirty="0" smtClean="0">
                <a:latin typeface="Times New Roman" pitchFamily="18" charset="0"/>
                <a:ea typeface="楷体" pitchFamily="49" charset="-122"/>
                <a:cs typeface="Times New Roman" pitchFamily="18" charset="0"/>
              </a:rPr>
              <a:t>连通图（二）</a:t>
            </a:r>
            <a:endParaRPr lang="zh-CN" altLang="en-US" sz="1600" dirty="0">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
          <p:cNvSpPr txBox="1">
            <a:spLocks noChangeArrowheads="1"/>
          </p:cNvSpPr>
          <p:nvPr/>
        </p:nvSpPr>
        <p:spPr bwMode="auto">
          <a:xfrm>
            <a:off x="4572000" y="282575"/>
            <a:ext cx="4321175" cy="400110"/>
          </a:xfrm>
          <a:prstGeom prst="rect">
            <a:avLst/>
          </a:prstGeom>
          <a:noFill/>
          <a:ln w="9525">
            <a:noFill/>
            <a:miter lim="800000"/>
            <a:headEnd/>
            <a:tailEnd/>
          </a:ln>
          <a:effectLst/>
        </p:spPr>
        <p:txBody>
          <a:bodyPr>
            <a:spAutoFit/>
          </a:bodyPr>
          <a:lstStyle/>
          <a:p>
            <a:pPr algn="r"/>
            <a:r>
              <a:rPr lang="zh-CN" altLang="en-US" sz="2000" b="1" dirty="0" smtClean="0">
                <a:solidFill>
                  <a:schemeClr val="bg1"/>
                </a:solidFill>
                <a:latin typeface="微软雅黑" pitchFamily="34" charset="-122"/>
                <a:ea typeface="微软雅黑" pitchFamily="34" charset="-122"/>
              </a:rPr>
              <a:t>系统设计</a:t>
            </a:r>
            <a:endParaRPr lang="zh-CN" altLang="en-US" sz="2000" b="1" dirty="0">
              <a:solidFill>
                <a:schemeClr val="bg1"/>
              </a:solidFill>
              <a:latin typeface="微软雅黑" pitchFamily="34" charset="-122"/>
              <a:ea typeface="微软雅黑" pitchFamily="34" charset="-122"/>
            </a:endParaRPr>
          </a:p>
        </p:txBody>
      </p:sp>
      <p:sp>
        <p:nvSpPr>
          <p:cNvPr id="296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723460362"/>
              </p:ext>
            </p:extLst>
          </p:nvPr>
        </p:nvGraphicFramePr>
        <p:xfrm>
          <a:off x="2115459" y="2359948"/>
          <a:ext cx="5051824" cy="3513314"/>
        </p:xfrm>
        <a:graphic>
          <a:graphicData uri="http://schemas.openxmlformats.org/presentationml/2006/ole">
            <mc:AlternateContent xmlns:mc="http://schemas.openxmlformats.org/markup-compatibility/2006">
              <mc:Choice xmlns:v="urn:schemas-microsoft-com:vml" Requires="v">
                <p:oleObj spid="_x0000_s29874" name="Visio" r:id="rId3" imgW="6134100" imgH="4267087" progId="">
                  <p:embed/>
                </p:oleObj>
              </mc:Choice>
              <mc:Fallback>
                <p:oleObj name="Visio" r:id="rId3" imgW="6134100" imgH="4267087" progId="">
                  <p:embed/>
                  <p:pic>
                    <p:nvPicPr>
                      <p:cNvPr id="0" name="Picture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5459" y="2359948"/>
                        <a:ext cx="5051824" cy="35133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文本框 13"/>
          <p:cNvSpPr txBox="1"/>
          <p:nvPr/>
        </p:nvSpPr>
        <p:spPr>
          <a:xfrm>
            <a:off x="2407295" y="5981417"/>
            <a:ext cx="4289340" cy="338554"/>
          </a:xfrm>
          <a:prstGeom prst="rect">
            <a:avLst/>
          </a:prstGeom>
          <a:noFill/>
        </p:spPr>
        <p:txBody>
          <a:bodyPr wrap="square" rtlCol="0">
            <a:spAutoFit/>
          </a:bodyPr>
          <a:lstStyle/>
          <a:p>
            <a:pPr algn="ctr"/>
            <a:r>
              <a:rPr lang="zh-CN" altLang="en-US" sz="1600" dirty="0">
                <a:latin typeface="楷体" pitchFamily="49" charset="-122"/>
                <a:ea typeface="楷体" pitchFamily="49" charset="-122"/>
              </a:rPr>
              <a:t>虚实</a:t>
            </a:r>
            <a:r>
              <a:rPr lang="zh-CN" altLang="en-US" sz="1600" dirty="0" smtClean="0">
                <a:latin typeface="楷体" pitchFamily="49" charset="-122"/>
                <a:ea typeface="楷体" pitchFamily="49" charset="-122"/>
              </a:rPr>
              <a:t>结合的虚拟网络实验平台工作流程图</a:t>
            </a:r>
            <a:endParaRPr lang="zh-CN" altLang="en-US" sz="1600" dirty="0">
              <a:latin typeface="楷体" pitchFamily="49" charset="-122"/>
              <a:ea typeface="楷体" pitchFamily="49" charset="-122"/>
            </a:endParaRPr>
          </a:p>
        </p:txBody>
      </p:sp>
      <p:sp>
        <p:nvSpPr>
          <p:cNvPr id="7" name="矩形 6"/>
          <p:cNvSpPr/>
          <p:nvPr/>
        </p:nvSpPr>
        <p:spPr>
          <a:xfrm>
            <a:off x="376518" y="1006786"/>
            <a:ext cx="8525435" cy="1200329"/>
          </a:xfrm>
          <a:prstGeom prst="rect">
            <a:avLst/>
          </a:prstGeom>
        </p:spPr>
        <p:txBody>
          <a:bodyPr wrap="square">
            <a:spAutoFit/>
          </a:bodyPr>
          <a:lstStyle/>
          <a:p>
            <a:pPr indent="457200" algn="just"/>
            <a:r>
              <a:rPr lang="zh-CN" altLang="en-US" dirty="0" smtClean="0">
                <a:latin typeface="Times New Roman" panose="02020603050405020304" pitchFamily="18" charset="0"/>
                <a:ea typeface="+mn-ea"/>
                <a:cs typeface="Times New Roman" panose="02020603050405020304" pitchFamily="18" charset="0"/>
              </a:rPr>
              <a:t>平台工作流程如图所示。用户向平台提交拓扑数据，平台首先分析拓扑中的真实节点位置，将</a:t>
            </a:r>
            <a:r>
              <a:rPr lang="zh-CN" altLang="en-US" dirty="0" smtClean="0">
                <a:solidFill>
                  <a:srgbClr val="FF0000"/>
                </a:solidFill>
                <a:latin typeface="Times New Roman" panose="02020603050405020304" pitchFamily="18" charset="0"/>
                <a:ea typeface="+mn-ea"/>
                <a:cs typeface="Times New Roman" panose="02020603050405020304" pitchFamily="18" charset="0"/>
              </a:rPr>
              <a:t>拓扑划分</a:t>
            </a:r>
            <a:r>
              <a:rPr lang="zh-CN" altLang="en-US" dirty="0" smtClean="0">
                <a:latin typeface="Times New Roman" panose="02020603050405020304" pitchFamily="18" charset="0"/>
                <a:ea typeface="+mn-ea"/>
                <a:cs typeface="Times New Roman" panose="02020603050405020304" pitchFamily="18" charset="0"/>
              </a:rPr>
              <a:t>真实节点和局部子网。然后，平台将局部子网依次</a:t>
            </a:r>
            <a:r>
              <a:rPr lang="zh-CN" altLang="en-US" dirty="0" smtClean="0">
                <a:solidFill>
                  <a:srgbClr val="FF0000"/>
                </a:solidFill>
                <a:latin typeface="Times New Roman" panose="02020603050405020304" pitchFamily="18" charset="0"/>
                <a:ea typeface="+mn-ea"/>
                <a:cs typeface="Times New Roman" panose="02020603050405020304" pitchFamily="18" charset="0"/>
              </a:rPr>
              <a:t>下发</a:t>
            </a:r>
            <a:r>
              <a:rPr lang="zh-CN" altLang="en-US" dirty="0" smtClean="0">
                <a:latin typeface="Times New Roman" panose="02020603050405020304" pitchFamily="18" charset="0"/>
                <a:ea typeface="+mn-ea"/>
                <a:cs typeface="Times New Roman" panose="02020603050405020304" pitchFamily="18" charset="0"/>
              </a:rPr>
              <a:t>到资源层的多台</a:t>
            </a:r>
            <a:r>
              <a:rPr lang="en-US" dirty="0" err="1" smtClean="0">
                <a:latin typeface="Times New Roman" panose="02020603050405020304" pitchFamily="18" charset="0"/>
                <a:ea typeface="+mn-ea"/>
                <a:cs typeface="Times New Roman" panose="02020603050405020304" pitchFamily="18" charset="0"/>
              </a:rPr>
              <a:t>Mininet</a:t>
            </a:r>
            <a:r>
              <a:rPr lang="zh-CN" altLang="en-US" dirty="0" smtClean="0">
                <a:latin typeface="Times New Roman" panose="02020603050405020304" pitchFamily="18" charset="0"/>
                <a:ea typeface="+mn-ea"/>
                <a:cs typeface="Times New Roman" panose="02020603050405020304" pitchFamily="18" charset="0"/>
              </a:rPr>
              <a:t>上，真实节点由多台</a:t>
            </a:r>
            <a:r>
              <a:rPr lang="en-US" dirty="0" err="1" smtClean="0">
                <a:latin typeface="Times New Roman" panose="02020603050405020304" pitchFamily="18" charset="0"/>
                <a:ea typeface="+mn-ea"/>
                <a:cs typeface="Times New Roman" panose="02020603050405020304" pitchFamily="18" charset="0"/>
              </a:rPr>
              <a:t>Openvswitch</a:t>
            </a:r>
            <a:r>
              <a:rPr lang="zh-CN" altLang="en-US" dirty="0" smtClean="0">
                <a:latin typeface="Times New Roman" panose="02020603050405020304" pitchFamily="18" charset="0"/>
                <a:ea typeface="+mn-ea"/>
                <a:cs typeface="Times New Roman" panose="02020603050405020304" pitchFamily="18" charset="0"/>
              </a:rPr>
              <a:t>实现。之后，平台控制</a:t>
            </a:r>
            <a:r>
              <a:rPr lang="en-US" dirty="0" err="1" smtClean="0">
                <a:latin typeface="Times New Roman" panose="02020603050405020304" pitchFamily="18" charset="0"/>
                <a:ea typeface="+mn-ea"/>
                <a:cs typeface="Times New Roman" panose="02020603050405020304" pitchFamily="18" charset="0"/>
              </a:rPr>
              <a:t>Openvswitch</a:t>
            </a:r>
            <a:r>
              <a:rPr lang="zh-CN" altLang="en-US" dirty="0" smtClean="0">
                <a:latin typeface="Times New Roman" panose="02020603050405020304" pitchFamily="18" charset="0"/>
                <a:ea typeface="+mn-ea"/>
                <a:cs typeface="Times New Roman" panose="02020603050405020304" pitchFamily="18" charset="0"/>
              </a:rPr>
              <a:t>连接多台</a:t>
            </a:r>
            <a:r>
              <a:rPr lang="en-US" dirty="0" err="1" smtClean="0">
                <a:latin typeface="Times New Roman" panose="02020603050405020304" pitchFamily="18" charset="0"/>
                <a:ea typeface="+mn-ea"/>
                <a:cs typeface="Times New Roman" panose="02020603050405020304" pitchFamily="18" charset="0"/>
              </a:rPr>
              <a:t>Mininet</a:t>
            </a:r>
            <a:r>
              <a:rPr lang="zh-CN" altLang="en-US" dirty="0" smtClean="0">
                <a:latin typeface="Times New Roman" panose="02020603050405020304" pitchFamily="18" charset="0"/>
                <a:ea typeface="+mn-ea"/>
                <a:cs typeface="Times New Roman" panose="02020603050405020304" pitchFamily="18" charset="0"/>
              </a:rPr>
              <a:t>，</a:t>
            </a:r>
            <a:r>
              <a:rPr lang="zh-CN" altLang="en-US" dirty="0" smtClean="0">
                <a:solidFill>
                  <a:srgbClr val="FF0000"/>
                </a:solidFill>
                <a:latin typeface="Times New Roman" panose="02020603050405020304" pitchFamily="18" charset="0"/>
                <a:ea typeface="+mn-ea"/>
                <a:cs typeface="Times New Roman" panose="02020603050405020304" pitchFamily="18" charset="0"/>
              </a:rPr>
              <a:t>重组</a:t>
            </a:r>
            <a:r>
              <a:rPr lang="zh-CN" altLang="en-US" dirty="0" smtClean="0">
                <a:latin typeface="Times New Roman" panose="02020603050405020304" pitchFamily="18" charset="0"/>
                <a:ea typeface="+mn-ea"/>
                <a:cs typeface="Times New Roman" panose="02020603050405020304" pitchFamily="18" charset="0"/>
              </a:rPr>
              <a:t>回原网络，最后在</a:t>
            </a:r>
            <a:r>
              <a:rPr lang="en-US" dirty="0" smtClean="0">
                <a:latin typeface="Times New Roman" panose="02020603050405020304" pitchFamily="18" charset="0"/>
                <a:ea typeface="+mn-ea"/>
                <a:cs typeface="Times New Roman" panose="02020603050405020304" pitchFamily="18" charset="0"/>
              </a:rPr>
              <a:t>Web</a:t>
            </a:r>
            <a:r>
              <a:rPr lang="zh-CN" altLang="en-US" dirty="0" smtClean="0">
                <a:latin typeface="Times New Roman" panose="02020603050405020304" pitchFamily="18" charset="0"/>
                <a:ea typeface="+mn-ea"/>
                <a:cs typeface="Times New Roman" panose="02020603050405020304" pitchFamily="18" charset="0"/>
              </a:rPr>
              <a:t>界面上展示拓扑图。</a:t>
            </a:r>
            <a:endParaRPr lang="zh-CN" altLang="en-US" dirty="0">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
          <p:cNvSpPr txBox="1">
            <a:spLocks noChangeArrowheads="1"/>
          </p:cNvSpPr>
          <p:nvPr/>
        </p:nvSpPr>
        <p:spPr bwMode="auto">
          <a:xfrm>
            <a:off x="4572000" y="282575"/>
            <a:ext cx="4321175" cy="400110"/>
          </a:xfrm>
          <a:prstGeom prst="rect">
            <a:avLst/>
          </a:prstGeom>
          <a:noFill/>
          <a:ln w="9525">
            <a:noFill/>
            <a:miter lim="800000"/>
            <a:headEnd/>
            <a:tailEnd/>
          </a:ln>
          <a:effectLst/>
        </p:spPr>
        <p:txBody>
          <a:bodyPr>
            <a:spAutoFit/>
          </a:bodyPr>
          <a:lstStyle/>
          <a:p>
            <a:pPr algn="r"/>
            <a:r>
              <a:rPr lang="zh-CN" altLang="en-US" sz="2000" b="1" dirty="0" smtClean="0">
                <a:solidFill>
                  <a:schemeClr val="bg1"/>
                </a:solidFill>
                <a:latin typeface="微软雅黑" pitchFamily="34" charset="-122"/>
                <a:ea typeface="微软雅黑" pitchFamily="34" charset="-122"/>
              </a:rPr>
              <a:t>系统设计</a:t>
            </a:r>
            <a:endParaRPr lang="zh-CN" altLang="en-US" sz="2000" b="1" dirty="0">
              <a:solidFill>
                <a:schemeClr val="bg1"/>
              </a:solidFill>
              <a:latin typeface="微软雅黑" pitchFamily="34" charset="-122"/>
              <a:ea typeface="微软雅黑" pitchFamily="34" charset="-122"/>
            </a:endParaRPr>
          </a:p>
        </p:txBody>
      </p:sp>
      <p:sp>
        <p:nvSpPr>
          <p:cNvPr id="296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6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6867" name="Object 3"/>
          <p:cNvGraphicFramePr>
            <a:graphicFrameLocks noChangeAspect="1"/>
          </p:cNvGraphicFramePr>
          <p:nvPr/>
        </p:nvGraphicFramePr>
        <p:xfrm>
          <a:off x="1842248" y="1694329"/>
          <a:ext cx="5472952" cy="3968539"/>
        </p:xfrm>
        <a:graphic>
          <a:graphicData uri="http://schemas.openxmlformats.org/presentationml/2006/ole">
            <mc:AlternateContent xmlns:mc="http://schemas.openxmlformats.org/markup-compatibility/2006">
              <mc:Choice xmlns:v="urn:schemas-microsoft-com:vml" Requires="v">
                <p:oleObj spid="_x0000_s37043" r:id="rId4" imgW="5295852" imgH="3838655" progId="">
                  <p:embed/>
                </p:oleObj>
              </mc:Choice>
              <mc:Fallback>
                <p:oleObj r:id="rId4" imgW="5295852" imgH="3838655" progId="">
                  <p:embed/>
                  <p:pic>
                    <p:nvPicPr>
                      <p:cNvPr id="0" name="Picture 7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2248" y="1694329"/>
                        <a:ext cx="5472952" cy="39685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537882" y="1115679"/>
            <a:ext cx="8296835" cy="369332"/>
          </a:xfrm>
          <a:prstGeom prst="rect">
            <a:avLst/>
          </a:prstGeom>
        </p:spPr>
        <p:txBody>
          <a:bodyPr wrap="square">
            <a:spAutoFit/>
          </a:bodyPr>
          <a:lstStyle/>
          <a:p>
            <a:r>
              <a:rPr lang="zh-CN" altLang="en-US" dirty="0" smtClean="0">
                <a:latin typeface="+mn-ea"/>
                <a:ea typeface="+mn-ea"/>
              </a:rPr>
              <a:t>基于平台工作流程的分析，设计虚实结合的虚拟网络实验平台总体架构如图所示。</a:t>
            </a:r>
            <a:endParaRPr lang="zh-CN" altLang="en-US" dirty="0">
              <a:latin typeface="+mn-ea"/>
              <a:ea typeface="+mn-ea"/>
            </a:endParaRPr>
          </a:p>
        </p:txBody>
      </p:sp>
      <p:sp>
        <p:nvSpPr>
          <p:cNvPr id="7" name="文本框 13"/>
          <p:cNvSpPr txBox="1"/>
          <p:nvPr/>
        </p:nvSpPr>
        <p:spPr>
          <a:xfrm>
            <a:off x="2407295" y="5779712"/>
            <a:ext cx="4289340" cy="338554"/>
          </a:xfrm>
          <a:prstGeom prst="rect">
            <a:avLst/>
          </a:prstGeom>
          <a:noFill/>
        </p:spPr>
        <p:txBody>
          <a:bodyPr wrap="square" rtlCol="0">
            <a:spAutoFit/>
          </a:bodyPr>
          <a:lstStyle/>
          <a:p>
            <a:pPr algn="ctr"/>
            <a:r>
              <a:rPr lang="zh-CN" altLang="en-US" sz="1600" dirty="0">
                <a:latin typeface="楷体" pitchFamily="49" charset="-122"/>
                <a:ea typeface="楷体" pitchFamily="49" charset="-122"/>
              </a:rPr>
              <a:t>虚实</a:t>
            </a:r>
            <a:r>
              <a:rPr lang="zh-CN" altLang="en-US" sz="1600" dirty="0" smtClean="0">
                <a:latin typeface="楷体" pitchFamily="49" charset="-122"/>
                <a:ea typeface="楷体" pitchFamily="49" charset="-122"/>
              </a:rPr>
              <a:t>结合的虚拟网络实验平台总体架构图</a:t>
            </a:r>
            <a:endParaRPr lang="zh-CN" altLang="en-US" sz="16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57167" y="1446951"/>
            <a:ext cx="3767629" cy="4150830"/>
          </a:xfrm>
          <a:prstGeom prst="rect">
            <a:avLst/>
          </a:prstGeom>
        </p:spPr>
      </p:pic>
      <p:sp>
        <p:nvSpPr>
          <p:cNvPr id="4" name="Text Box 9"/>
          <p:cNvSpPr txBox="1">
            <a:spLocks noChangeArrowheads="1"/>
          </p:cNvSpPr>
          <p:nvPr/>
        </p:nvSpPr>
        <p:spPr bwMode="auto">
          <a:xfrm>
            <a:off x="4572000" y="282575"/>
            <a:ext cx="4321175" cy="400110"/>
          </a:xfrm>
          <a:prstGeom prst="rect">
            <a:avLst/>
          </a:prstGeom>
          <a:noFill/>
          <a:ln w="9525">
            <a:noFill/>
            <a:miter lim="800000"/>
            <a:headEnd/>
            <a:tailEnd/>
          </a:ln>
          <a:effectLst/>
        </p:spPr>
        <p:txBody>
          <a:bodyPr>
            <a:spAutoFit/>
          </a:bodyPr>
          <a:lstStyle/>
          <a:p>
            <a:pPr algn="r"/>
            <a:r>
              <a:rPr lang="zh-CN" altLang="en-US" sz="2000" b="1" dirty="0" smtClean="0">
                <a:solidFill>
                  <a:schemeClr val="bg1"/>
                </a:solidFill>
                <a:latin typeface="微软雅黑" pitchFamily="34" charset="-122"/>
                <a:ea typeface="微软雅黑" pitchFamily="34" charset="-122"/>
              </a:rPr>
              <a:t>系统设计</a:t>
            </a:r>
            <a:endParaRPr lang="zh-CN" altLang="en-US" sz="2000" b="1" dirty="0">
              <a:solidFill>
                <a:schemeClr val="bg1"/>
              </a:solidFill>
              <a:latin typeface="微软雅黑" pitchFamily="34" charset="-122"/>
              <a:ea typeface="微软雅黑" pitchFamily="34" charset="-122"/>
            </a:endParaRPr>
          </a:p>
        </p:txBody>
      </p:sp>
      <p:sp>
        <p:nvSpPr>
          <p:cNvPr id="296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6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0" y="806387"/>
            <a:ext cx="7785848" cy="461665"/>
          </a:xfrm>
          <a:prstGeom prst="rect">
            <a:avLst/>
          </a:prstGeom>
        </p:spPr>
        <p:txBody>
          <a:bodyPr wrap="square">
            <a:spAutoFit/>
          </a:bodyPr>
          <a:lstStyle/>
          <a:p>
            <a:pPr>
              <a:buFont typeface="Wingdings" pitchFamily="2" charset="2"/>
              <a:buChar char="n"/>
            </a:pPr>
            <a:r>
              <a:rPr lang="en-US" sz="2400" dirty="0" smtClean="0"/>
              <a:t> </a:t>
            </a:r>
            <a:r>
              <a:rPr lang="zh-CN" altLang="en-US" sz="2400" dirty="0" smtClean="0"/>
              <a:t>关键模块交互设计</a:t>
            </a:r>
          </a:p>
        </p:txBody>
      </p:sp>
      <p:sp>
        <p:nvSpPr>
          <p:cNvPr id="481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4" name="组合 13"/>
          <p:cNvGrpSpPr/>
          <p:nvPr/>
        </p:nvGrpSpPr>
        <p:grpSpPr>
          <a:xfrm>
            <a:off x="4558555" y="1653988"/>
            <a:ext cx="4464422" cy="3976706"/>
            <a:chOff x="4679578" y="1653988"/>
            <a:chExt cx="4464422" cy="3976706"/>
          </a:xfrm>
        </p:grpSpPr>
        <p:sp>
          <p:nvSpPr>
            <p:cNvPr id="8" name="TextBox 7"/>
            <p:cNvSpPr txBox="1"/>
            <p:nvPr/>
          </p:nvSpPr>
          <p:spPr>
            <a:xfrm>
              <a:off x="4679578" y="1653988"/>
              <a:ext cx="3913094" cy="646331"/>
            </a:xfrm>
            <a:prstGeom prst="rect">
              <a:avLst/>
            </a:prstGeom>
            <a:noFill/>
          </p:spPr>
          <p:txBody>
            <a:bodyPr wrap="square" rtlCol="0">
              <a:spAutoFit/>
            </a:bodyPr>
            <a:lstStyle/>
            <a:p>
              <a:pPr>
                <a:buFont typeface="Wingdings" pitchFamily="2" charset="2"/>
                <a:buChar char="Ø"/>
              </a:pPr>
              <a:r>
                <a:rPr lang="zh-CN" altLang="en-US" dirty="0" smtClean="0">
                  <a:solidFill>
                    <a:srgbClr val="336699"/>
                  </a:solidFill>
                </a:rPr>
                <a:t> 拓扑输入模块</a:t>
              </a:r>
              <a:endParaRPr lang="en-US" altLang="zh-CN" dirty="0" smtClean="0">
                <a:solidFill>
                  <a:srgbClr val="336699"/>
                </a:solidFill>
              </a:endParaRPr>
            </a:p>
            <a:p>
              <a:pPr lvl="1"/>
              <a:r>
                <a:rPr lang="zh-CN" altLang="en-US" dirty="0" smtClean="0">
                  <a:latin typeface="宋体" pitchFamily="2" charset="-122"/>
                  <a:ea typeface="宋体" pitchFamily="2" charset="-122"/>
                </a:rPr>
                <a:t>接收用户输入的拓扑数据</a:t>
              </a:r>
              <a:endParaRPr lang="en-US" altLang="zh-CN" dirty="0" smtClean="0">
                <a:latin typeface="宋体" pitchFamily="2" charset="-122"/>
                <a:ea typeface="宋体" pitchFamily="2" charset="-122"/>
              </a:endParaRPr>
            </a:p>
          </p:txBody>
        </p:sp>
        <p:sp>
          <p:nvSpPr>
            <p:cNvPr id="9" name="TextBox 8"/>
            <p:cNvSpPr txBox="1"/>
            <p:nvPr/>
          </p:nvSpPr>
          <p:spPr>
            <a:xfrm>
              <a:off x="4697507" y="2868701"/>
              <a:ext cx="4164105" cy="646331"/>
            </a:xfrm>
            <a:prstGeom prst="rect">
              <a:avLst/>
            </a:prstGeom>
            <a:noFill/>
          </p:spPr>
          <p:txBody>
            <a:bodyPr wrap="square" rtlCol="0">
              <a:spAutoFit/>
            </a:bodyPr>
            <a:lstStyle/>
            <a:p>
              <a:pPr>
                <a:buFont typeface="Wingdings" pitchFamily="2" charset="2"/>
                <a:buChar char="Ø"/>
              </a:pPr>
              <a:r>
                <a:rPr lang="zh-CN" altLang="en-US" b="1" dirty="0" smtClean="0">
                  <a:solidFill>
                    <a:srgbClr val="336699"/>
                  </a:solidFill>
                </a:rPr>
                <a:t> 拓扑划分模块</a:t>
              </a:r>
              <a:endParaRPr lang="en-US" altLang="zh-CN" b="1" dirty="0" smtClean="0">
                <a:solidFill>
                  <a:srgbClr val="336699"/>
                </a:solidFill>
              </a:endParaRPr>
            </a:p>
            <a:p>
              <a:pPr lvl="1"/>
              <a:r>
                <a:rPr lang="zh-CN" altLang="en-US" dirty="0" smtClean="0">
                  <a:latin typeface="宋体" pitchFamily="2" charset="-122"/>
                  <a:ea typeface="宋体" pitchFamily="2" charset="-122"/>
                </a:rPr>
                <a:t>将拓扑划分为真实节点和虚拟子网</a:t>
              </a:r>
              <a:endParaRPr lang="en-US" altLang="zh-CN" dirty="0" smtClean="0">
                <a:latin typeface="宋体" pitchFamily="2" charset="-122"/>
                <a:ea typeface="宋体" pitchFamily="2" charset="-122"/>
              </a:endParaRPr>
            </a:p>
          </p:txBody>
        </p:sp>
        <p:sp>
          <p:nvSpPr>
            <p:cNvPr id="10" name="TextBox 9"/>
            <p:cNvSpPr txBox="1"/>
            <p:nvPr/>
          </p:nvSpPr>
          <p:spPr>
            <a:xfrm>
              <a:off x="4701990" y="3491746"/>
              <a:ext cx="4442010" cy="646331"/>
            </a:xfrm>
            <a:prstGeom prst="rect">
              <a:avLst/>
            </a:prstGeom>
            <a:noFill/>
          </p:spPr>
          <p:txBody>
            <a:bodyPr wrap="square" rtlCol="0">
              <a:spAutoFit/>
            </a:bodyPr>
            <a:lstStyle/>
            <a:p>
              <a:pPr>
                <a:buFont typeface="Wingdings" pitchFamily="2" charset="2"/>
                <a:buChar char="Ø"/>
              </a:pPr>
              <a:r>
                <a:rPr lang="zh-CN" altLang="en-US" b="1" dirty="0" smtClean="0">
                  <a:solidFill>
                    <a:srgbClr val="336699"/>
                  </a:solidFill>
                  <a:latin typeface="Times New Roman" pitchFamily="18" charset="0"/>
                  <a:cs typeface="Times New Roman" pitchFamily="18" charset="0"/>
                </a:rPr>
                <a:t> 拓扑存储模块</a:t>
              </a:r>
              <a:endParaRPr lang="en-US" altLang="zh-CN" b="1" dirty="0" smtClean="0">
                <a:solidFill>
                  <a:srgbClr val="336699"/>
                </a:solidFill>
                <a:latin typeface="Times New Roman" pitchFamily="18" charset="0"/>
                <a:cs typeface="Times New Roman" pitchFamily="18" charset="0"/>
              </a:endParaRPr>
            </a:p>
            <a:p>
              <a:pPr lvl="1" algn="just"/>
              <a:r>
                <a:rPr lang="zh-CN" altLang="en-US" dirty="0" smtClean="0">
                  <a:latin typeface="Times New Roman" pitchFamily="18" charset="0"/>
                  <a:ea typeface="宋体" pitchFamily="2" charset="-122"/>
                  <a:cs typeface="Times New Roman" pitchFamily="18" charset="0"/>
                </a:rPr>
                <a:t>保存</a:t>
              </a:r>
              <a:r>
                <a:rPr lang="en-US" altLang="zh-CN" dirty="0" smtClean="0">
                  <a:latin typeface="Times New Roman" pitchFamily="18" charset="0"/>
                  <a:ea typeface="宋体" pitchFamily="2" charset="-122"/>
                  <a:cs typeface="Times New Roman" pitchFamily="18" charset="0"/>
                </a:rPr>
                <a:t>OVS</a:t>
              </a:r>
              <a:r>
                <a:rPr lang="zh-CN" altLang="en-US" dirty="0" smtClean="0">
                  <a:latin typeface="Times New Roman" pitchFamily="18" charset="0"/>
                  <a:ea typeface="宋体" pitchFamily="2" charset="-122"/>
                  <a:cs typeface="Times New Roman" pitchFamily="18" charset="0"/>
                </a:rPr>
                <a:t>节点集合和</a:t>
              </a:r>
              <a:r>
                <a:rPr lang="en-US" altLang="zh-CN" dirty="0" err="1" smtClean="0">
                  <a:latin typeface="Times New Roman" pitchFamily="18" charset="0"/>
                  <a:ea typeface="宋体" pitchFamily="2" charset="-122"/>
                  <a:cs typeface="Times New Roman" pitchFamily="18" charset="0"/>
                </a:rPr>
                <a:t>Mininet</a:t>
              </a:r>
              <a:r>
                <a:rPr lang="zh-CN" altLang="en-US" dirty="0" smtClean="0">
                  <a:latin typeface="Times New Roman" pitchFamily="18" charset="0"/>
                  <a:ea typeface="宋体" pitchFamily="2" charset="-122"/>
                  <a:cs typeface="Times New Roman" pitchFamily="18" charset="0"/>
                </a:rPr>
                <a:t>子网集合</a:t>
              </a:r>
              <a:endParaRPr lang="en-US" altLang="zh-CN" dirty="0" smtClean="0">
                <a:latin typeface="Times New Roman" pitchFamily="18" charset="0"/>
                <a:ea typeface="宋体" pitchFamily="2" charset="-122"/>
                <a:cs typeface="Times New Roman" pitchFamily="18" charset="0"/>
              </a:endParaRPr>
            </a:p>
          </p:txBody>
        </p:sp>
        <p:sp>
          <p:nvSpPr>
            <p:cNvPr id="11" name="TextBox 10"/>
            <p:cNvSpPr txBox="1"/>
            <p:nvPr/>
          </p:nvSpPr>
          <p:spPr>
            <a:xfrm>
              <a:off x="4701990" y="4123755"/>
              <a:ext cx="4442010" cy="923330"/>
            </a:xfrm>
            <a:prstGeom prst="rect">
              <a:avLst/>
            </a:prstGeom>
            <a:noFill/>
          </p:spPr>
          <p:txBody>
            <a:bodyPr wrap="square" rtlCol="0">
              <a:spAutoFit/>
            </a:bodyPr>
            <a:lstStyle/>
            <a:p>
              <a:pPr>
                <a:buFont typeface="Wingdings" pitchFamily="2" charset="2"/>
                <a:buChar char="Ø"/>
              </a:pPr>
              <a:r>
                <a:rPr lang="zh-CN" altLang="en-US" b="1" dirty="0" smtClean="0">
                  <a:solidFill>
                    <a:srgbClr val="336699"/>
                  </a:solidFill>
                </a:rPr>
                <a:t> 拓扑下发模块</a:t>
              </a:r>
              <a:endParaRPr lang="en-US" altLang="zh-CN" b="1" dirty="0" smtClean="0">
                <a:solidFill>
                  <a:srgbClr val="336699"/>
                </a:solidFill>
              </a:endParaRPr>
            </a:p>
            <a:p>
              <a:pPr lvl="1" algn="just"/>
              <a:r>
                <a:rPr lang="zh-CN" altLang="en-US" dirty="0" smtClean="0">
                  <a:latin typeface="Times New Roman" pitchFamily="18" charset="0"/>
                  <a:ea typeface="宋体" pitchFamily="2" charset="-122"/>
                  <a:cs typeface="Times New Roman" pitchFamily="18" charset="0"/>
                </a:rPr>
                <a:t>下发拓扑到资源层的</a:t>
              </a:r>
              <a:r>
                <a:rPr lang="en-US" altLang="zh-CN" dirty="0" err="1" smtClean="0">
                  <a:latin typeface="Times New Roman" pitchFamily="18" charset="0"/>
                  <a:ea typeface="宋体" pitchFamily="2" charset="-122"/>
                  <a:cs typeface="Times New Roman" pitchFamily="18" charset="0"/>
                </a:rPr>
                <a:t>Mininet</a:t>
              </a:r>
              <a:r>
                <a:rPr lang="zh-CN" altLang="en-US" dirty="0" smtClean="0">
                  <a:latin typeface="Times New Roman" pitchFamily="18" charset="0"/>
                  <a:ea typeface="宋体" pitchFamily="2" charset="-122"/>
                  <a:cs typeface="Times New Roman" pitchFamily="18" charset="0"/>
                </a:rPr>
                <a:t>虚拟机和</a:t>
              </a:r>
              <a:r>
                <a:rPr lang="en-US" altLang="zh-CN" dirty="0" smtClean="0">
                  <a:latin typeface="Times New Roman" pitchFamily="18" charset="0"/>
                  <a:ea typeface="宋体" pitchFamily="2" charset="-122"/>
                  <a:cs typeface="Times New Roman" pitchFamily="18" charset="0"/>
                </a:rPr>
                <a:t>OVS</a:t>
              </a:r>
              <a:r>
                <a:rPr lang="zh-CN" altLang="en-US" dirty="0" smtClean="0">
                  <a:latin typeface="Times New Roman" pitchFamily="18" charset="0"/>
                  <a:ea typeface="宋体" pitchFamily="2" charset="-122"/>
                  <a:cs typeface="Times New Roman" pitchFamily="18" charset="0"/>
                </a:rPr>
                <a:t>交换机</a:t>
              </a:r>
              <a:endParaRPr lang="en-US" altLang="zh-CN" dirty="0" smtClean="0">
                <a:latin typeface="Times New Roman" pitchFamily="18" charset="0"/>
                <a:ea typeface="宋体" pitchFamily="2" charset="-122"/>
                <a:cs typeface="Times New Roman" pitchFamily="18" charset="0"/>
              </a:endParaRPr>
            </a:p>
          </p:txBody>
        </p:sp>
        <p:sp>
          <p:nvSpPr>
            <p:cNvPr id="12" name="TextBox 11"/>
            <p:cNvSpPr txBox="1"/>
            <p:nvPr/>
          </p:nvSpPr>
          <p:spPr>
            <a:xfrm>
              <a:off x="4697508" y="2250139"/>
              <a:ext cx="3913094" cy="646331"/>
            </a:xfrm>
            <a:prstGeom prst="rect">
              <a:avLst/>
            </a:prstGeom>
            <a:noFill/>
          </p:spPr>
          <p:txBody>
            <a:bodyPr wrap="square" rtlCol="0">
              <a:spAutoFit/>
            </a:bodyPr>
            <a:lstStyle/>
            <a:p>
              <a:pPr>
                <a:buFont typeface="Wingdings" pitchFamily="2" charset="2"/>
                <a:buChar char="Ø"/>
              </a:pPr>
              <a:r>
                <a:rPr lang="zh-CN" altLang="en-US" dirty="0" smtClean="0">
                  <a:solidFill>
                    <a:srgbClr val="336699"/>
                  </a:solidFill>
                </a:rPr>
                <a:t> 拓扑展示模块</a:t>
              </a:r>
              <a:endParaRPr lang="en-US" altLang="zh-CN" dirty="0" smtClean="0">
                <a:solidFill>
                  <a:srgbClr val="336699"/>
                </a:solidFill>
              </a:endParaRPr>
            </a:p>
            <a:p>
              <a:pPr lvl="1"/>
              <a:r>
                <a:rPr lang="zh-CN" altLang="en-US" dirty="0" smtClean="0">
                  <a:latin typeface="宋体" pitchFamily="2" charset="-122"/>
                  <a:ea typeface="宋体" pitchFamily="2" charset="-122"/>
                </a:rPr>
                <a:t>展示用户请求的拓扑图</a:t>
              </a:r>
              <a:endParaRPr lang="en-US" altLang="zh-CN" dirty="0" smtClean="0">
                <a:latin typeface="宋体" pitchFamily="2" charset="-122"/>
                <a:ea typeface="宋体" pitchFamily="2" charset="-122"/>
              </a:endParaRPr>
            </a:p>
          </p:txBody>
        </p:sp>
        <p:sp>
          <p:nvSpPr>
            <p:cNvPr id="13" name="TextBox 12"/>
            <p:cNvSpPr txBox="1"/>
            <p:nvPr/>
          </p:nvSpPr>
          <p:spPr>
            <a:xfrm>
              <a:off x="4715438" y="4984363"/>
              <a:ext cx="3913094" cy="646331"/>
            </a:xfrm>
            <a:prstGeom prst="rect">
              <a:avLst/>
            </a:prstGeom>
            <a:noFill/>
          </p:spPr>
          <p:txBody>
            <a:bodyPr wrap="square" rtlCol="0">
              <a:spAutoFit/>
            </a:bodyPr>
            <a:lstStyle/>
            <a:p>
              <a:pPr>
                <a:buFont typeface="Wingdings" pitchFamily="2" charset="2"/>
                <a:buChar char="Ø"/>
              </a:pPr>
              <a:r>
                <a:rPr lang="zh-CN" altLang="en-US" dirty="0" smtClean="0">
                  <a:solidFill>
                    <a:srgbClr val="336699"/>
                  </a:solidFill>
                </a:rPr>
                <a:t> 背景流量控制模块</a:t>
              </a:r>
              <a:endParaRPr lang="en-US" altLang="zh-CN" dirty="0" smtClean="0">
                <a:solidFill>
                  <a:srgbClr val="336699"/>
                </a:solidFill>
              </a:endParaRPr>
            </a:p>
            <a:p>
              <a:pPr lvl="1"/>
              <a:r>
                <a:rPr lang="zh-CN" altLang="en-US" dirty="0" smtClean="0">
                  <a:latin typeface="宋体" pitchFamily="2" charset="-122"/>
                  <a:ea typeface="宋体" pitchFamily="2" charset="-122"/>
                </a:rPr>
                <a:t>设置网络背景流量</a:t>
              </a:r>
              <a:endParaRPr lang="en-US" altLang="zh-CN" dirty="0" smtClean="0">
                <a:latin typeface="宋体" pitchFamily="2" charset="-122"/>
                <a:ea typeface="宋体" pitchFamily="2" charset="-122"/>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
          <p:cNvSpPr txBox="1">
            <a:spLocks noChangeArrowheads="1"/>
          </p:cNvSpPr>
          <p:nvPr/>
        </p:nvSpPr>
        <p:spPr bwMode="auto">
          <a:xfrm>
            <a:off x="4572000" y="282575"/>
            <a:ext cx="4321175" cy="400110"/>
          </a:xfrm>
          <a:prstGeom prst="rect">
            <a:avLst/>
          </a:prstGeom>
          <a:noFill/>
          <a:ln w="9525">
            <a:noFill/>
            <a:miter lim="800000"/>
            <a:headEnd/>
            <a:tailEnd/>
          </a:ln>
          <a:effectLst/>
        </p:spPr>
        <p:txBody>
          <a:bodyPr>
            <a:spAutoFit/>
          </a:bodyPr>
          <a:lstStyle/>
          <a:p>
            <a:pPr algn="r"/>
            <a:r>
              <a:rPr lang="zh-CN" altLang="en-US" sz="2000" b="1" dirty="0" smtClean="0">
                <a:solidFill>
                  <a:schemeClr val="bg1"/>
                </a:solidFill>
                <a:latin typeface="微软雅黑" pitchFamily="34" charset="-122"/>
                <a:ea typeface="微软雅黑" pitchFamily="34" charset="-122"/>
              </a:rPr>
              <a:t>系统设计</a:t>
            </a:r>
            <a:endParaRPr lang="zh-CN" altLang="en-US" sz="2000" b="1" dirty="0">
              <a:solidFill>
                <a:schemeClr val="bg1"/>
              </a:solidFill>
              <a:latin typeface="微软雅黑" pitchFamily="34" charset="-122"/>
              <a:ea typeface="微软雅黑" pitchFamily="34" charset="-122"/>
            </a:endParaRPr>
          </a:p>
        </p:txBody>
      </p:sp>
      <p:sp>
        <p:nvSpPr>
          <p:cNvPr id="296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6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99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0" y="806387"/>
            <a:ext cx="7785848" cy="461665"/>
          </a:xfrm>
          <a:prstGeom prst="rect">
            <a:avLst/>
          </a:prstGeom>
        </p:spPr>
        <p:txBody>
          <a:bodyPr wrap="square">
            <a:spAutoFit/>
          </a:bodyPr>
          <a:lstStyle/>
          <a:p>
            <a:pPr>
              <a:buFont typeface="Wingdings" pitchFamily="2" charset="2"/>
              <a:buChar char="n"/>
            </a:pPr>
            <a:r>
              <a:rPr lang="en-US" sz="2400" dirty="0" smtClean="0"/>
              <a:t> </a:t>
            </a:r>
            <a:r>
              <a:rPr lang="zh-CN" altLang="en-US" sz="2400" dirty="0" smtClean="0"/>
              <a:t>关键模块</a:t>
            </a:r>
            <a:r>
              <a:rPr lang="en-US" altLang="zh-CN" sz="2400" dirty="0" smtClean="0"/>
              <a:t>— </a:t>
            </a:r>
            <a:r>
              <a:rPr lang="zh-CN" altLang="en-US" sz="2400" dirty="0" smtClean="0"/>
              <a:t>拓扑划分模块</a:t>
            </a:r>
          </a:p>
        </p:txBody>
      </p:sp>
      <p:sp>
        <p:nvSpPr>
          <p:cNvPr id="8" name="矩形 7"/>
          <p:cNvSpPr/>
          <p:nvPr/>
        </p:nvSpPr>
        <p:spPr>
          <a:xfrm>
            <a:off x="551329" y="1360442"/>
            <a:ext cx="8054789" cy="1477328"/>
          </a:xfrm>
          <a:prstGeom prst="rect">
            <a:avLst/>
          </a:prstGeom>
        </p:spPr>
        <p:txBody>
          <a:bodyPr wrap="square">
            <a:spAutoFit/>
          </a:bodyPr>
          <a:lstStyle/>
          <a:p>
            <a:pPr indent="457200" algn="just"/>
            <a:r>
              <a:rPr lang="zh-CN" altLang="en-US" dirty="0" smtClean="0">
                <a:latin typeface="Times New Roman" panose="02020603050405020304" pitchFamily="18" charset="0"/>
                <a:ea typeface="+mn-ea"/>
                <a:cs typeface="Times New Roman" panose="02020603050405020304" pitchFamily="18" charset="0"/>
              </a:rPr>
              <a:t>拓扑划分模块实现</a:t>
            </a:r>
            <a:r>
              <a:rPr lang="zh-CN" altLang="en-US" dirty="0" smtClean="0">
                <a:solidFill>
                  <a:srgbClr val="FF0000"/>
                </a:solidFill>
                <a:latin typeface="Times New Roman" panose="02020603050405020304" pitchFamily="18" charset="0"/>
                <a:ea typeface="+mn-ea"/>
                <a:cs typeface="Times New Roman" panose="02020603050405020304" pitchFamily="18" charset="0"/>
              </a:rPr>
              <a:t>真实节点定位</a:t>
            </a:r>
            <a:r>
              <a:rPr lang="zh-CN" altLang="en-US" dirty="0" smtClean="0">
                <a:latin typeface="Times New Roman" panose="02020603050405020304" pitchFamily="18" charset="0"/>
                <a:ea typeface="+mn-ea"/>
                <a:cs typeface="Times New Roman" panose="02020603050405020304" pitchFamily="18" charset="0"/>
              </a:rPr>
              <a:t>、</a:t>
            </a:r>
            <a:r>
              <a:rPr lang="zh-CN" altLang="en-US" dirty="0" smtClean="0">
                <a:solidFill>
                  <a:srgbClr val="FF0000"/>
                </a:solidFill>
                <a:latin typeface="Times New Roman" panose="02020603050405020304" pitchFamily="18" charset="0"/>
                <a:ea typeface="+mn-ea"/>
                <a:cs typeface="Times New Roman" panose="02020603050405020304" pitchFamily="18" charset="0"/>
              </a:rPr>
              <a:t>子网划分</a:t>
            </a:r>
            <a:r>
              <a:rPr lang="zh-CN" altLang="en-US" dirty="0" smtClean="0">
                <a:latin typeface="Times New Roman" panose="02020603050405020304" pitchFamily="18" charset="0"/>
                <a:ea typeface="+mn-ea"/>
                <a:cs typeface="Times New Roman" panose="02020603050405020304" pitchFamily="18" charset="0"/>
              </a:rPr>
              <a:t>和</a:t>
            </a:r>
            <a:r>
              <a:rPr lang="zh-CN" altLang="en-US" dirty="0" smtClean="0">
                <a:solidFill>
                  <a:srgbClr val="FF0000"/>
                </a:solidFill>
                <a:latin typeface="Times New Roman" panose="02020603050405020304" pitchFamily="18" charset="0"/>
                <a:ea typeface="+mn-ea"/>
                <a:cs typeface="Times New Roman" panose="02020603050405020304" pitchFamily="18" charset="0"/>
              </a:rPr>
              <a:t>分配</a:t>
            </a:r>
            <a:r>
              <a:rPr lang="en-US" dirty="0" smtClean="0">
                <a:solidFill>
                  <a:srgbClr val="FF0000"/>
                </a:solidFill>
                <a:latin typeface="Times New Roman" panose="02020603050405020304" pitchFamily="18" charset="0"/>
                <a:ea typeface="+mn-ea"/>
                <a:cs typeface="Times New Roman" panose="02020603050405020304" pitchFamily="18" charset="0"/>
              </a:rPr>
              <a:t>IP</a:t>
            </a:r>
            <a:r>
              <a:rPr lang="zh-CN" altLang="en-US" dirty="0" smtClean="0">
                <a:latin typeface="Times New Roman" panose="02020603050405020304" pitchFamily="18" charset="0"/>
                <a:ea typeface="+mn-ea"/>
                <a:cs typeface="Times New Roman" panose="02020603050405020304" pitchFamily="18" charset="0"/>
              </a:rPr>
              <a:t>三个功能。</a:t>
            </a:r>
            <a:endParaRPr lang="en-US" altLang="zh-CN" dirty="0" smtClean="0">
              <a:latin typeface="Times New Roman" panose="02020603050405020304" pitchFamily="18" charset="0"/>
              <a:ea typeface="+mn-ea"/>
              <a:cs typeface="Times New Roman" panose="02020603050405020304" pitchFamily="18" charset="0"/>
            </a:endParaRPr>
          </a:p>
          <a:p>
            <a:pPr indent="457200" algn="just"/>
            <a:r>
              <a:rPr lang="zh-CN" altLang="en-US" dirty="0" smtClean="0">
                <a:latin typeface="Times New Roman" panose="02020603050405020304" pitchFamily="18" charset="0"/>
                <a:ea typeface="+mn-ea"/>
                <a:cs typeface="Times New Roman" panose="02020603050405020304" pitchFamily="18" charset="0"/>
              </a:rPr>
              <a:t>通过计算网络节点介数和重叠社区的重叠节点，确定网络中真实节点的位置，保存到真实节点集合。通过计算网络社区，并排除社区中的真实节点和重复节点，得到虚拟子网集合。最后为每一个真实节点和虚拟子网分配对应的</a:t>
            </a:r>
            <a:r>
              <a:rPr lang="en-US" dirty="0" err="1" smtClean="0">
                <a:latin typeface="Times New Roman" panose="02020603050405020304" pitchFamily="18" charset="0"/>
                <a:ea typeface="+mn-ea"/>
                <a:cs typeface="Times New Roman" panose="02020603050405020304" pitchFamily="18" charset="0"/>
              </a:rPr>
              <a:t>Openvswitch</a:t>
            </a:r>
            <a:r>
              <a:rPr lang="zh-CN" altLang="en-US" dirty="0" smtClean="0">
                <a:latin typeface="Times New Roman" panose="02020603050405020304" pitchFamily="18" charset="0"/>
                <a:ea typeface="+mn-ea"/>
                <a:cs typeface="Times New Roman" panose="02020603050405020304" pitchFamily="18" charset="0"/>
              </a:rPr>
              <a:t>交换机和</a:t>
            </a:r>
            <a:r>
              <a:rPr lang="en-US" dirty="0" err="1" smtClean="0">
                <a:latin typeface="Times New Roman" panose="02020603050405020304" pitchFamily="18" charset="0"/>
                <a:ea typeface="+mn-ea"/>
                <a:cs typeface="Times New Roman" panose="02020603050405020304" pitchFamily="18" charset="0"/>
              </a:rPr>
              <a:t>Mininet</a:t>
            </a:r>
            <a:r>
              <a:rPr lang="zh-CN" altLang="en-US" dirty="0" smtClean="0">
                <a:latin typeface="Times New Roman" panose="02020603050405020304" pitchFamily="18" charset="0"/>
                <a:ea typeface="+mn-ea"/>
                <a:cs typeface="Times New Roman" panose="02020603050405020304" pitchFamily="18" charset="0"/>
              </a:rPr>
              <a:t>虚拟机的</a:t>
            </a:r>
            <a:r>
              <a:rPr lang="en-US" dirty="0" smtClean="0">
                <a:latin typeface="Times New Roman" panose="02020603050405020304" pitchFamily="18" charset="0"/>
                <a:ea typeface="+mn-ea"/>
                <a:cs typeface="Times New Roman" panose="02020603050405020304" pitchFamily="18" charset="0"/>
              </a:rPr>
              <a:t>IP</a:t>
            </a:r>
            <a:r>
              <a:rPr lang="zh-CN" altLang="en-US" dirty="0" smtClean="0">
                <a:latin typeface="Times New Roman" panose="02020603050405020304" pitchFamily="18" charset="0"/>
                <a:ea typeface="+mn-ea"/>
                <a:cs typeface="Times New Roman" panose="02020603050405020304" pitchFamily="18" charset="0"/>
              </a:rPr>
              <a:t>。</a:t>
            </a:r>
            <a:endParaRPr lang="zh-CN" altLang="en-US" dirty="0">
              <a:latin typeface="Times New Roman" panose="02020603050405020304" pitchFamily="18" charset="0"/>
              <a:ea typeface="+mn-ea"/>
              <a:cs typeface="Times New Roman" panose="02020603050405020304" pitchFamily="18" charset="0"/>
            </a:endParaRPr>
          </a:p>
        </p:txBody>
      </p:sp>
      <p:grpSp>
        <p:nvGrpSpPr>
          <p:cNvPr id="3" name="Group 6"/>
          <p:cNvGrpSpPr>
            <a:grpSpLocks noChangeAspect="1"/>
          </p:cNvGrpSpPr>
          <p:nvPr/>
        </p:nvGrpSpPr>
        <p:grpSpPr bwMode="auto">
          <a:xfrm>
            <a:off x="1882775" y="3233738"/>
            <a:ext cx="5465763" cy="2354262"/>
            <a:chOff x="1186" y="2037"/>
            <a:chExt cx="3443" cy="1483"/>
          </a:xfrm>
        </p:grpSpPr>
        <p:sp>
          <p:nvSpPr>
            <p:cNvPr id="5" name="AutoShape 5"/>
            <p:cNvSpPr>
              <a:spLocks noChangeAspect="1" noChangeArrowheads="1" noTextEdit="1"/>
            </p:cNvSpPr>
            <p:nvPr/>
          </p:nvSpPr>
          <p:spPr bwMode="auto">
            <a:xfrm>
              <a:off x="1186" y="2037"/>
              <a:ext cx="3443" cy="1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7"/>
            <p:cNvSpPr>
              <a:spLocks/>
            </p:cNvSpPr>
            <p:nvPr/>
          </p:nvSpPr>
          <p:spPr bwMode="auto">
            <a:xfrm>
              <a:off x="1195" y="2046"/>
              <a:ext cx="1233" cy="1459"/>
            </a:xfrm>
            <a:custGeom>
              <a:avLst/>
              <a:gdLst>
                <a:gd name="T0" fmla="*/ 336 w 3358"/>
                <a:gd name="T1" fmla="*/ 3967 h 3967"/>
                <a:gd name="T2" fmla="*/ 3023 w 3358"/>
                <a:gd name="T3" fmla="*/ 3967 h 3967"/>
                <a:gd name="T4" fmla="*/ 3358 w 3358"/>
                <a:gd name="T5" fmla="*/ 3631 h 3967"/>
                <a:gd name="T6" fmla="*/ 3358 w 3358"/>
                <a:gd name="T7" fmla="*/ 336 h 3967"/>
                <a:gd name="T8" fmla="*/ 3023 w 3358"/>
                <a:gd name="T9" fmla="*/ 0 h 3967"/>
                <a:gd name="T10" fmla="*/ 336 w 3358"/>
                <a:gd name="T11" fmla="*/ 0 h 3967"/>
                <a:gd name="T12" fmla="*/ 0 w 3358"/>
                <a:gd name="T13" fmla="*/ 336 h 3967"/>
                <a:gd name="T14" fmla="*/ 0 w 3358"/>
                <a:gd name="T15" fmla="*/ 3631 h 3967"/>
                <a:gd name="T16" fmla="*/ 336 w 3358"/>
                <a:gd name="T17" fmla="*/ 3967 h 3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58" h="3967">
                  <a:moveTo>
                    <a:pt x="336" y="3967"/>
                  </a:moveTo>
                  <a:lnTo>
                    <a:pt x="3023" y="3967"/>
                  </a:lnTo>
                  <a:cubicBezTo>
                    <a:pt x="3208" y="3967"/>
                    <a:pt x="3358" y="3817"/>
                    <a:pt x="3358" y="3631"/>
                  </a:cubicBezTo>
                  <a:lnTo>
                    <a:pt x="3358" y="336"/>
                  </a:lnTo>
                  <a:cubicBezTo>
                    <a:pt x="3358" y="151"/>
                    <a:pt x="3208" y="0"/>
                    <a:pt x="3023" y="0"/>
                  </a:cubicBezTo>
                  <a:lnTo>
                    <a:pt x="336" y="0"/>
                  </a:lnTo>
                  <a:cubicBezTo>
                    <a:pt x="151" y="0"/>
                    <a:pt x="0" y="151"/>
                    <a:pt x="0" y="336"/>
                  </a:cubicBezTo>
                  <a:lnTo>
                    <a:pt x="0" y="3631"/>
                  </a:lnTo>
                  <a:cubicBezTo>
                    <a:pt x="0" y="3817"/>
                    <a:pt x="151" y="3967"/>
                    <a:pt x="336" y="3967"/>
                  </a:cubicBezTo>
                  <a:close/>
                </a:path>
              </a:pathLst>
            </a:custGeom>
            <a:solidFill>
              <a:srgbClr val="478FD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8"/>
            <p:cNvSpPr>
              <a:spLocks/>
            </p:cNvSpPr>
            <p:nvPr/>
          </p:nvSpPr>
          <p:spPr bwMode="auto">
            <a:xfrm>
              <a:off x="1195" y="2046"/>
              <a:ext cx="1233" cy="1459"/>
            </a:xfrm>
            <a:custGeom>
              <a:avLst/>
              <a:gdLst>
                <a:gd name="T0" fmla="*/ 336 w 3358"/>
                <a:gd name="T1" fmla="*/ 3967 h 3967"/>
                <a:gd name="T2" fmla="*/ 3023 w 3358"/>
                <a:gd name="T3" fmla="*/ 3967 h 3967"/>
                <a:gd name="T4" fmla="*/ 3358 w 3358"/>
                <a:gd name="T5" fmla="*/ 3631 h 3967"/>
                <a:gd name="T6" fmla="*/ 3358 w 3358"/>
                <a:gd name="T7" fmla="*/ 336 h 3967"/>
                <a:gd name="T8" fmla="*/ 3023 w 3358"/>
                <a:gd name="T9" fmla="*/ 0 h 3967"/>
                <a:gd name="T10" fmla="*/ 336 w 3358"/>
                <a:gd name="T11" fmla="*/ 0 h 3967"/>
                <a:gd name="T12" fmla="*/ 0 w 3358"/>
                <a:gd name="T13" fmla="*/ 336 h 3967"/>
                <a:gd name="T14" fmla="*/ 0 w 3358"/>
                <a:gd name="T15" fmla="*/ 3631 h 3967"/>
                <a:gd name="T16" fmla="*/ 336 w 3358"/>
                <a:gd name="T17" fmla="*/ 3967 h 3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58" h="3967">
                  <a:moveTo>
                    <a:pt x="336" y="3967"/>
                  </a:moveTo>
                  <a:lnTo>
                    <a:pt x="3023" y="3967"/>
                  </a:lnTo>
                  <a:cubicBezTo>
                    <a:pt x="3208" y="3967"/>
                    <a:pt x="3358" y="3817"/>
                    <a:pt x="3358" y="3631"/>
                  </a:cubicBezTo>
                  <a:lnTo>
                    <a:pt x="3358" y="336"/>
                  </a:lnTo>
                  <a:cubicBezTo>
                    <a:pt x="3358" y="151"/>
                    <a:pt x="3208" y="0"/>
                    <a:pt x="3023" y="0"/>
                  </a:cubicBezTo>
                  <a:lnTo>
                    <a:pt x="336" y="0"/>
                  </a:lnTo>
                  <a:cubicBezTo>
                    <a:pt x="151" y="0"/>
                    <a:pt x="0" y="151"/>
                    <a:pt x="0" y="336"/>
                  </a:cubicBezTo>
                  <a:lnTo>
                    <a:pt x="0" y="3631"/>
                  </a:lnTo>
                  <a:cubicBezTo>
                    <a:pt x="0" y="3817"/>
                    <a:pt x="151" y="3967"/>
                    <a:pt x="336" y="3967"/>
                  </a:cubicBezTo>
                  <a:close/>
                </a:path>
              </a:pathLst>
            </a:custGeom>
            <a:noFill/>
            <a:ln w="952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9"/>
            <p:cNvSpPr>
              <a:spLocks/>
            </p:cNvSpPr>
            <p:nvPr/>
          </p:nvSpPr>
          <p:spPr bwMode="auto">
            <a:xfrm>
              <a:off x="3304" y="2186"/>
              <a:ext cx="1234" cy="439"/>
            </a:xfrm>
            <a:custGeom>
              <a:avLst/>
              <a:gdLst>
                <a:gd name="T0" fmla="*/ 336 w 3358"/>
                <a:gd name="T1" fmla="*/ 1195 h 1195"/>
                <a:gd name="T2" fmla="*/ 3022 w 3358"/>
                <a:gd name="T3" fmla="*/ 1195 h 1195"/>
                <a:gd name="T4" fmla="*/ 3358 w 3358"/>
                <a:gd name="T5" fmla="*/ 859 h 1195"/>
                <a:gd name="T6" fmla="*/ 3358 w 3358"/>
                <a:gd name="T7" fmla="*/ 336 h 1195"/>
                <a:gd name="T8" fmla="*/ 3022 w 3358"/>
                <a:gd name="T9" fmla="*/ 0 h 1195"/>
                <a:gd name="T10" fmla="*/ 336 w 3358"/>
                <a:gd name="T11" fmla="*/ 0 h 1195"/>
                <a:gd name="T12" fmla="*/ 0 w 3358"/>
                <a:gd name="T13" fmla="*/ 336 h 1195"/>
                <a:gd name="T14" fmla="*/ 0 w 3358"/>
                <a:gd name="T15" fmla="*/ 859 h 1195"/>
                <a:gd name="T16" fmla="*/ 336 w 3358"/>
                <a:gd name="T17" fmla="*/ 1195 h 1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58" h="1195">
                  <a:moveTo>
                    <a:pt x="336" y="1195"/>
                  </a:moveTo>
                  <a:lnTo>
                    <a:pt x="3022" y="1195"/>
                  </a:lnTo>
                  <a:cubicBezTo>
                    <a:pt x="3208" y="1195"/>
                    <a:pt x="3358" y="1045"/>
                    <a:pt x="3358" y="859"/>
                  </a:cubicBezTo>
                  <a:lnTo>
                    <a:pt x="3358" y="336"/>
                  </a:lnTo>
                  <a:cubicBezTo>
                    <a:pt x="3358" y="151"/>
                    <a:pt x="3208" y="0"/>
                    <a:pt x="3022" y="0"/>
                  </a:cubicBezTo>
                  <a:lnTo>
                    <a:pt x="336" y="0"/>
                  </a:lnTo>
                  <a:cubicBezTo>
                    <a:pt x="151" y="0"/>
                    <a:pt x="0" y="151"/>
                    <a:pt x="0" y="336"/>
                  </a:cubicBezTo>
                  <a:lnTo>
                    <a:pt x="0" y="859"/>
                  </a:lnTo>
                  <a:cubicBezTo>
                    <a:pt x="0" y="1045"/>
                    <a:pt x="151" y="1195"/>
                    <a:pt x="336" y="1195"/>
                  </a:cubicBezTo>
                  <a:close/>
                </a:path>
              </a:pathLst>
            </a:custGeom>
            <a:solidFill>
              <a:srgbClr val="478FD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0"/>
            <p:cNvSpPr>
              <a:spLocks/>
            </p:cNvSpPr>
            <p:nvPr/>
          </p:nvSpPr>
          <p:spPr bwMode="auto">
            <a:xfrm>
              <a:off x="3304" y="2186"/>
              <a:ext cx="1234" cy="439"/>
            </a:xfrm>
            <a:custGeom>
              <a:avLst/>
              <a:gdLst>
                <a:gd name="T0" fmla="*/ 336 w 3358"/>
                <a:gd name="T1" fmla="*/ 1195 h 1195"/>
                <a:gd name="T2" fmla="*/ 3022 w 3358"/>
                <a:gd name="T3" fmla="*/ 1195 h 1195"/>
                <a:gd name="T4" fmla="*/ 3358 w 3358"/>
                <a:gd name="T5" fmla="*/ 859 h 1195"/>
                <a:gd name="T6" fmla="*/ 3358 w 3358"/>
                <a:gd name="T7" fmla="*/ 336 h 1195"/>
                <a:gd name="T8" fmla="*/ 3022 w 3358"/>
                <a:gd name="T9" fmla="*/ 0 h 1195"/>
                <a:gd name="T10" fmla="*/ 336 w 3358"/>
                <a:gd name="T11" fmla="*/ 0 h 1195"/>
                <a:gd name="T12" fmla="*/ 0 w 3358"/>
                <a:gd name="T13" fmla="*/ 336 h 1195"/>
                <a:gd name="T14" fmla="*/ 0 w 3358"/>
                <a:gd name="T15" fmla="*/ 859 h 1195"/>
                <a:gd name="T16" fmla="*/ 336 w 3358"/>
                <a:gd name="T17" fmla="*/ 1195 h 1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58" h="1195">
                  <a:moveTo>
                    <a:pt x="336" y="1195"/>
                  </a:moveTo>
                  <a:lnTo>
                    <a:pt x="3022" y="1195"/>
                  </a:lnTo>
                  <a:cubicBezTo>
                    <a:pt x="3208" y="1195"/>
                    <a:pt x="3358" y="1045"/>
                    <a:pt x="3358" y="859"/>
                  </a:cubicBezTo>
                  <a:lnTo>
                    <a:pt x="3358" y="336"/>
                  </a:lnTo>
                  <a:cubicBezTo>
                    <a:pt x="3358" y="151"/>
                    <a:pt x="3208" y="0"/>
                    <a:pt x="3022" y="0"/>
                  </a:cubicBezTo>
                  <a:lnTo>
                    <a:pt x="336" y="0"/>
                  </a:lnTo>
                  <a:cubicBezTo>
                    <a:pt x="151" y="0"/>
                    <a:pt x="0" y="151"/>
                    <a:pt x="0" y="336"/>
                  </a:cubicBezTo>
                  <a:lnTo>
                    <a:pt x="0" y="859"/>
                  </a:lnTo>
                  <a:cubicBezTo>
                    <a:pt x="0" y="1045"/>
                    <a:pt x="151" y="1195"/>
                    <a:pt x="336" y="1195"/>
                  </a:cubicBezTo>
                  <a:close/>
                </a:path>
              </a:pathLst>
            </a:custGeom>
            <a:noFill/>
            <a:ln w="952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11"/>
            <p:cNvSpPr>
              <a:spLocks noChangeArrowheads="1"/>
            </p:cNvSpPr>
            <p:nvPr/>
          </p:nvSpPr>
          <p:spPr bwMode="auto">
            <a:xfrm>
              <a:off x="3548" y="2344"/>
              <a:ext cx="452"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rPr>
                <a:t>拓扑存储模块</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3" name="Freeform 12"/>
            <p:cNvSpPr>
              <a:spLocks/>
            </p:cNvSpPr>
            <p:nvPr/>
          </p:nvSpPr>
          <p:spPr bwMode="auto">
            <a:xfrm>
              <a:off x="3304" y="3075"/>
              <a:ext cx="1234" cy="440"/>
            </a:xfrm>
            <a:custGeom>
              <a:avLst/>
              <a:gdLst>
                <a:gd name="T0" fmla="*/ 336 w 3358"/>
                <a:gd name="T1" fmla="*/ 1195 h 1195"/>
                <a:gd name="T2" fmla="*/ 3022 w 3358"/>
                <a:gd name="T3" fmla="*/ 1195 h 1195"/>
                <a:gd name="T4" fmla="*/ 3358 w 3358"/>
                <a:gd name="T5" fmla="*/ 859 h 1195"/>
                <a:gd name="T6" fmla="*/ 3358 w 3358"/>
                <a:gd name="T7" fmla="*/ 336 h 1195"/>
                <a:gd name="T8" fmla="*/ 3022 w 3358"/>
                <a:gd name="T9" fmla="*/ 0 h 1195"/>
                <a:gd name="T10" fmla="*/ 336 w 3358"/>
                <a:gd name="T11" fmla="*/ 0 h 1195"/>
                <a:gd name="T12" fmla="*/ 0 w 3358"/>
                <a:gd name="T13" fmla="*/ 336 h 1195"/>
                <a:gd name="T14" fmla="*/ 0 w 3358"/>
                <a:gd name="T15" fmla="*/ 859 h 1195"/>
                <a:gd name="T16" fmla="*/ 336 w 3358"/>
                <a:gd name="T17" fmla="*/ 1195 h 1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58" h="1195">
                  <a:moveTo>
                    <a:pt x="336" y="1195"/>
                  </a:moveTo>
                  <a:lnTo>
                    <a:pt x="3022" y="1195"/>
                  </a:lnTo>
                  <a:cubicBezTo>
                    <a:pt x="3208" y="1195"/>
                    <a:pt x="3358" y="1045"/>
                    <a:pt x="3358" y="859"/>
                  </a:cubicBezTo>
                  <a:lnTo>
                    <a:pt x="3358" y="336"/>
                  </a:lnTo>
                  <a:cubicBezTo>
                    <a:pt x="3358" y="150"/>
                    <a:pt x="3208" y="0"/>
                    <a:pt x="3022" y="0"/>
                  </a:cubicBezTo>
                  <a:lnTo>
                    <a:pt x="336" y="0"/>
                  </a:lnTo>
                  <a:cubicBezTo>
                    <a:pt x="151" y="0"/>
                    <a:pt x="0" y="150"/>
                    <a:pt x="0" y="336"/>
                  </a:cubicBezTo>
                  <a:lnTo>
                    <a:pt x="0" y="859"/>
                  </a:lnTo>
                  <a:cubicBezTo>
                    <a:pt x="0" y="1045"/>
                    <a:pt x="151" y="1195"/>
                    <a:pt x="336" y="1195"/>
                  </a:cubicBezTo>
                  <a:close/>
                </a:path>
              </a:pathLst>
            </a:custGeom>
            <a:solidFill>
              <a:srgbClr val="478FD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13"/>
            <p:cNvSpPr>
              <a:spLocks/>
            </p:cNvSpPr>
            <p:nvPr/>
          </p:nvSpPr>
          <p:spPr bwMode="auto">
            <a:xfrm>
              <a:off x="3304" y="3075"/>
              <a:ext cx="1234" cy="440"/>
            </a:xfrm>
            <a:custGeom>
              <a:avLst/>
              <a:gdLst>
                <a:gd name="T0" fmla="*/ 336 w 3358"/>
                <a:gd name="T1" fmla="*/ 1195 h 1195"/>
                <a:gd name="T2" fmla="*/ 3022 w 3358"/>
                <a:gd name="T3" fmla="*/ 1195 h 1195"/>
                <a:gd name="T4" fmla="*/ 3358 w 3358"/>
                <a:gd name="T5" fmla="*/ 859 h 1195"/>
                <a:gd name="T6" fmla="*/ 3358 w 3358"/>
                <a:gd name="T7" fmla="*/ 336 h 1195"/>
                <a:gd name="T8" fmla="*/ 3022 w 3358"/>
                <a:gd name="T9" fmla="*/ 0 h 1195"/>
                <a:gd name="T10" fmla="*/ 336 w 3358"/>
                <a:gd name="T11" fmla="*/ 0 h 1195"/>
                <a:gd name="T12" fmla="*/ 0 w 3358"/>
                <a:gd name="T13" fmla="*/ 336 h 1195"/>
                <a:gd name="T14" fmla="*/ 0 w 3358"/>
                <a:gd name="T15" fmla="*/ 859 h 1195"/>
                <a:gd name="T16" fmla="*/ 336 w 3358"/>
                <a:gd name="T17" fmla="*/ 1195 h 1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58" h="1195">
                  <a:moveTo>
                    <a:pt x="336" y="1195"/>
                  </a:moveTo>
                  <a:lnTo>
                    <a:pt x="3022" y="1195"/>
                  </a:lnTo>
                  <a:cubicBezTo>
                    <a:pt x="3208" y="1195"/>
                    <a:pt x="3358" y="1045"/>
                    <a:pt x="3358" y="859"/>
                  </a:cubicBezTo>
                  <a:lnTo>
                    <a:pt x="3358" y="336"/>
                  </a:lnTo>
                  <a:cubicBezTo>
                    <a:pt x="3358" y="150"/>
                    <a:pt x="3208" y="0"/>
                    <a:pt x="3022" y="0"/>
                  </a:cubicBezTo>
                  <a:lnTo>
                    <a:pt x="336" y="0"/>
                  </a:lnTo>
                  <a:cubicBezTo>
                    <a:pt x="151" y="0"/>
                    <a:pt x="0" y="150"/>
                    <a:pt x="0" y="336"/>
                  </a:cubicBezTo>
                  <a:lnTo>
                    <a:pt x="0" y="859"/>
                  </a:lnTo>
                  <a:cubicBezTo>
                    <a:pt x="0" y="1045"/>
                    <a:pt x="151" y="1195"/>
                    <a:pt x="336" y="1195"/>
                  </a:cubicBezTo>
                  <a:close/>
                </a:path>
              </a:pathLst>
            </a:custGeom>
            <a:noFill/>
            <a:ln w="952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14"/>
            <p:cNvSpPr>
              <a:spLocks noChangeArrowheads="1"/>
            </p:cNvSpPr>
            <p:nvPr/>
          </p:nvSpPr>
          <p:spPr bwMode="auto">
            <a:xfrm>
              <a:off x="3548" y="3234"/>
              <a:ext cx="452"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rPr>
                <a:t>拓扑下发模块</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15"/>
            <p:cNvSpPr>
              <a:spLocks noChangeArrowheads="1"/>
            </p:cNvSpPr>
            <p:nvPr/>
          </p:nvSpPr>
          <p:spPr bwMode="auto">
            <a:xfrm>
              <a:off x="1438" y="2237"/>
              <a:ext cx="453"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rPr>
                <a:t>拓扑划分模块</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7" name="Freeform 16"/>
            <p:cNvSpPr>
              <a:spLocks/>
            </p:cNvSpPr>
            <p:nvPr/>
          </p:nvSpPr>
          <p:spPr bwMode="auto">
            <a:xfrm>
              <a:off x="1367" y="2504"/>
              <a:ext cx="889" cy="223"/>
            </a:xfrm>
            <a:custGeom>
              <a:avLst/>
              <a:gdLst>
                <a:gd name="T0" fmla="*/ 46 w 2419"/>
                <a:gd name="T1" fmla="*/ 605 h 605"/>
                <a:gd name="T2" fmla="*/ 2373 w 2419"/>
                <a:gd name="T3" fmla="*/ 605 h 605"/>
                <a:gd name="T4" fmla="*/ 2419 w 2419"/>
                <a:gd name="T5" fmla="*/ 558 h 605"/>
                <a:gd name="T6" fmla="*/ 2419 w 2419"/>
                <a:gd name="T7" fmla="*/ 46 h 605"/>
                <a:gd name="T8" fmla="*/ 2373 w 2419"/>
                <a:gd name="T9" fmla="*/ 0 h 605"/>
                <a:gd name="T10" fmla="*/ 46 w 2419"/>
                <a:gd name="T11" fmla="*/ 0 h 605"/>
                <a:gd name="T12" fmla="*/ 0 w 2419"/>
                <a:gd name="T13" fmla="*/ 46 h 605"/>
                <a:gd name="T14" fmla="*/ 0 w 2419"/>
                <a:gd name="T15" fmla="*/ 558 h 605"/>
                <a:gd name="T16" fmla="*/ 46 w 2419"/>
                <a:gd name="T17" fmla="*/ 60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9" h="605">
                  <a:moveTo>
                    <a:pt x="46" y="605"/>
                  </a:moveTo>
                  <a:lnTo>
                    <a:pt x="2373" y="605"/>
                  </a:lnTo>
                  <a:cubicBezTo>
                    <a:pt x="2398" y="605"/>
                    <a:pt x="2419" y="584"/>
                    <a:pt x="2419" y="558"/>
                  </a:cubicBezTo>
                  <a:lnTo>
                    <a:pt x="2419" y="46"/>
                  </a:lnTo>
                  <a:cubicBezTo>
                    <a:pt x="2419" y="21"/>
                    <a:pt x="2398" y="0"/>
                    <a:pt x="2373" y="0"/>
                  </a:cubicBezTo>
                  <a:lnTo>
                    <a:pt x="46" y="0"/>
                  </a:lnTo>
                  <a:cubicBezTo>
                    <a:pt x="21" y="0"/>
                    <a:pt x="0" y="21"/>
                    <a:pt x="0" y="46"/>
                  </a:cubicBezTo>
                  <a:lnTo>
                    <a:pt x="0" y="558"/>
                  </a:lnTo>
                  <a:cubicBezTo>
                    <a:pt x="0" y="584"/>
                    <a:pt x="21" y="605"/>
                    <a:pt x="46" y="605"/>
                  </a:cubicBez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17"/>
            <p:cNvSpPr>
              <a:spLocks/>
            </p:cNvSpPr>
            <p:nvPr/>
          </p:nvSpPr>
          <p:spPr bwMode="auto">
            <a:xfrm>
              <a:off x="1367" y="2504"/>
              <a:ext cx="889" cy="223"/>
            </a:xfrm>
            <a:custGeom>
              <a:avLst/>
              <a:gdLst>
                <a:gd name="T0" fmla="*/ 46 w 2419"/>
                <a:gd name="T1" fmla="*/ 605 h 605"/>
                <a:gd name="T2" fmla="*/ 2373 w 2419"/>
                <a:gd name="T3" fmla="*/ 605 h 605"/>
                <a:gd name="T4" fmla="*/ 2419 w 2419"/>
                <a:gd name="T5" fmla="*/ 558 h 605"/>
                <a:gd name="T6" fmla="*/ 2419 w 2419"/>
                <a:gd name="T7" fmla="*/ 46 h 605"/>
                <a:gd name="T8" fmla="*/ 2373 w 2419"/>
                <a:gd name="T9" fmla="*/ 0 h 605"/>
                <a:gd name="T10" fmla="*/ 46 w 2419"/>
                <a:gd name="T11" fmla="*/ 0 h 605"/>
                <a:gd name="T12" fmla="*/ 0 w 2419"/>
                <a:gd name="T13" fmla="*/ 46 h 605"/>
                <a:gd name="T14" fmla="*/ 0 w 2419"/>
                <a:gd name="T15" fmla="*/ 558 h 605"/>
                <a:gd name="T16" fmla="*/ 46 w 2419"/>
                <a:gd name="T17" fmla="*/ 60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9" h="605">
                  <a:moveTo>
                    <a:pt x="46" y="605"/>
                  </a:moveTo>
                  <a:lnTo>
                    <a:pt x="2373" y="605"/>
                  </a:lnTo>
                  <a:cubicBezTo>
                    <a:pt x="2398" y="605"/>
                    <a:pt x="2419" y="584"/>
                    <a:pt x="2419" y="558"/>
                  </a:cubicBezTo>
                  <a:lnTo>
                    <a:pt x="2419" y="46"/>
                  </a:lnTo>
                  <a:cubicBezTo>
                    <a:pt x="2419" y="21"/>
                    <a:pt x="2398" y="0"/>
                    <a:pt x="2373" y="0"/>
                  </a:cubicBezTo>
                  <a:lnTo>
                    <a:pt x="46" y="0"/>
                  </a:lnTo>
                  <a:cubicBezTo>
                    <a:pt x="21" y="0"/>
                    <a:pt x="0" y="21"/>
                    <a:pt x="0" y="46"/>
                  </a:cubicBezTo>
                  <a:lnTo>
                    <a:pt x="0" y="558"/>
                  </a:lnTo>
                  <a:cubicBezTo>
                    <a:pt x="0" y="584"/>
                    <a:pt x="21" y="605"/>
                    <a:pt x="46" y="605"/>
                  </a:cubicBezTo>
                  <a:close/>
                </a:path>
              </a:pathLst>
            </a:custGeom>
            <a:noFill/>
            <a:ln w="9525" cap="rnd">
              <a:solidFill>
                <a:srgbClr val="4271C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18"/>
            <p:cNvSpPr>
              <a:spLocks noChangeArrowheads="1"/>
            </p:cNvSpPr>
            <p:nvPr/>
          </p:nvSpPr>
          <p:spPr bwMode="auto">
            <a:xfrm>
              <a:off x="1485" y="2561"/>
              <a:ext cx="388"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smtClean="0">
                  <a:ln>
                    <a:noFill/>
                  </a:ln>
                  <a:solidFill>
                    <a:srgbClr val="2969A3"/>
                  </a:solidFill>
                  <a:effectLst/>
                  <a:latin typeface="宋体" panose="02010600030101010101" pitchFamily="2" charset="-122"/>
                  <a:ea typeface="宋体" panose="02010600030101010101" pitchFamily="2" charset="-122"/>
                </a:rPr>
                <a:t>真实节点定位</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 name="Freeform 19"/>
            <p:cNvSpPr>
              <a:spLocks/>
            </p:cNvSpPr>
            <p:nvPr/>
          </p:nvSpPr>
          <p:spPr bwMode="auto">
            <a:xfrm>
              <a:off x="1367" y="2821"/>
              <a:ext cx="889" cy="222"/>
            </a:xfrm>
            <a:custGeom>
              <a:avLst/>
              <a:gdLst>
                <a:gd name="T0" fmla="*/ 46 w 2419"/>
                <a:gd name="T1" fmla="*/ 605 h 605"/>
                <a:gd name="T2" fmla="*/ 2373 w 2419"/>
                <a:gd name="T3" fmla="*/ 605 h 605"/>
                <a:gd name="T4" fmla="*/ 2419 w 2419"/>
                <a:gd name="T5" fmla="*/ 559 h 605"/>
                <a:gd name="T6" fmla="*/ 2419 w 2419"/>
                <a:gd name="T7" fmla="*/ 46 h 605"/>
                <a:gd name="T8" fmla="*/ 2373 w 2419"/>
                <a:gd name="T9" fmla="*/ 0 h 605"/>
                <a:gd name="T10" fmla="*/ 46 w 2419"/>
                <a:gd name="T11" fmla="*/ 0 h 605"/>
                <a:gd name="T12" fmla="*/ 0 w 2419"/>
                <a:gd name="T13" fmla="*/ 46 h 605"/>
                <a:gd name="T14" fmla="*/ 0 w 2419"/>
                <a:gd name="T15" fmla="*/ 559 h 605"/>
                <a:gd name="T16" fmla="*/ 46 w 2419"/>
                <a:gd name="T17" fmla="*/ 60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9" h="605">
                  <a:moveTo>
                    <a:pt x="46" y="605"/>
                  </a:moveTo>
                  <a:lnTo>
                    <a:pt x="2373" y="605"/>
                  </a:lnTo>
                  <a:cubicBezTo>
                    <a:pt x="2398" y="605"/>
                    <a:pt x="2419" y="584"/>
                    <a:pt x="2419" y="559"/>
                  </a:cubicBezTo>
                  <a:lnTo>
                    <a:pt x="2419" y="46"/>
                  </a:lnTo>
                  <a:cubicBezTo>
                    <a:pt x="2419" y="21"/>
                    <a:pt x="2398" y="0"/>
                    <a:pt x="2373" y="0"/>
                  </a:cubicBezTo>
                  <a:lnTo>
                    <a:pt x="46" y="0"/>
                  </a:lnTo>
                  <a:cubicBezTo>
                    <a:pt x="21" y="0"/>
                    <a:pt x="0" y="21"/>
                    <a:pt x="0" y="46"/>
                  </a:cubicBezTo>
                  <a:lnTo>
                    <a:pt x="0" y="559"/>
                  </a:lnTo>
                  <a:cubicBezTo>
                    <a:pt x="0" y="584"/>
                    <a:pt x="21" y="605"/>
                    <a:pt x="46" y="605"/>
                  </a:cubicBez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20"/>
            <p:cNvSpPr>
              <a:spLocks/>
            </p:cNvSpPr>
            <p:nvPr/>
          </p:nvSpPr>
          <p:spPr bwMode="auto">
            <a:xfrm>
              <a:off x="1367" y="2821"/>
              <a:ext cx="889" cy="222"/>
            </a:xfrm>
            <a:custGeom>
              <a:avLst/>
              <a:gdLst>
                <a:gd name="T0" fmla="*/ 46 w 2419"/>
                <a:gd name="T1" fmla="*/ 605 h 605"/>
                <a:gd name="T2" fmla="*/ 2373 w 2419"/>
                <a:gd name="T3" fmla="*/ 605 h 605"/>
                <a:gd name="T4" fmla="*/ 2419 w 2419"/>
                <a:gd name="T5" fmla="*/ 559 h 605"/>
                <a:gd name="T6" fmla="*/ 2419 w 2419"/>
                <a:gd name="T7" fmla="*/ 46 h 605"/>
                <a:gd name="T8" fmla="*/ 2373 w 2419"/>
                <a:gd name="T9" fmla="*/ 0 h 605"/>
                <a:gd name="T10" fmla="*/ 46 w 2419"/>
                <a:gd name="T11" fmla="*/ 0 h 605"/>
                <a:gd name="T12" fmla="*/ 0 w 2419"/>
                <a:gd name="T13" fmla="*/ 46 h 605"/>
                <a:gd name="T14" fmla="*/ 0 w 2419"/>
                <a:gd name="T15" fmla="*/ 559 h 605"/>
                <a:gd name="T16" fmla="*/ 46 w 2419"/>
                <a:gd name="T17" fmla="*/ 60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9" h="605">
                  <a:moveTo>
                    <a:pt x="46" y="605"/>
                  </a:moveTo>
                  <a:lnTo>
                    <a:pt x="2373" y="605"/>
                  </a:lnTo>
                  <a:cubicBezTo>
                    <a:pt x="2398" y="605"/>
                    <a:pt x="2419" y="584"/>
                    <a:pt x="2419" y="559"/>
                  </a:cubicBezTo>
                  <a:lnTo>
                    <a:pt x="2419" y="46"/>
                  </a:lnTo>
                  <a:cubicBezTo>
                    <a:pt x="2419" y="21"/>
                    <a:pt x="2398" y="0"/>
                    <a:pt x="2373" y="0"/>
                  </a:cubicBezTo>
                  <a:lnTo>
                    <a:pt x="46" y="0"/>
                  </a:lnTo>
                  <a:cubicBezTo>
                    <a:pt x="21" y="0"/>
                    <a:pt x="0" y="21"/>
                    <a:pt x="0" y="46"/>
                  </a:cubicBezTo>
                  <a:lnTo>
                    <a:pt x="0" y="559"/>
                  </a:lnTo>
                  <a:cubicBezTo>
                    <a:pt x="0" y="584"/>
                    <a:pt x="21" y="605"/>
                    <a:pt x="46" y="605"/>
                  </a:cubicBezTo>
                  <a:close/>
                </a:path>
              </a:pathLst>
            </a:custGeom>
            <a:noFill/>
            <a:ln w="9525" cap="rnd">
              <a:solidFill>
                <a:srgbClr val="4271C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21"/>
            <p:cNvSpPr>
              <a:spLocks noChangeArrowheads="1"/>
            </p:cNvSpPr>
            <p:nvPr/>
          </p:nvSpPr>
          <p:spPr bwMode="auto">
            <a:xfrm>
              <a:off x="1595" y="2876"/>
              <a:ext cx="276"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smtClean="0">
                  <a:ln>
                    <a:noFill/>
                  </a:ln>
                  <a:solidFill>
                    <a:srgbClr val="2969A3"/>
                  </a:solidFill>
                  <a:effectLst/>
                  <a:latin typeface="宋体" panose="02010600030101010101" pitchFamily="2" charset="-122"/>
                  <a:ea typeface="宋体" panose="02010600030101010101" pitchFamily="2" charset="-122"/>
                </a:rPr>
                <a:t>子网划分</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3" name="Freeform 22"/>
            <p:cNvSpPr>
              <a:spLocks/>
            </p:cNvSpPr>
            <p:nvPr/>
          </p:nvSpPr>
          <p:spPr bwMode="auto">
            <a:xfrm>
              <a:off x="1366" y="3113"/>
              <a:ext cx="888" cy="222"/>
            </a:xfrm>
            <a:custGeom>
              <a:avLst/>
              <a:gdLst>
                <a:gd name="T0" fmla="*/ 46 w 2419"/>
                <a:gd name="T1" fmla="*/ 604 h 604"/>
                <a:gd name="T2" fmla="*/ 2373 w 2419"/>
                <a:gd name="T3" fmla="*/ 604 h 604"/>
                <a:gd name="T4" fmla="*/ 2419 w 2419"/>
                <a:gd name="T5" fmla="*/ 558 h 604"/>
                <a:gd name="T6" fmla="*/ 2419 w 2419"/>
                <a:gd name="T7" fmla="*/ 46 h 604"/>
                <a:gd name="T8" fmla="*/ 2373 w 2419"/>
                <a:gd name="T9" fmla="*/ 0 h 604"/>
                <a:gd name="T10" fmla="*/ 46 w 2419"/>
                <a:gd name="T11" fmla="*/ 0 h 604"/>
                <a:gd name="T12" fmla="*/ 0 w 2419"/>
                <a:gd name="T13" fmla="*/ 46 h 604"/>
                <a:gd name="T14" fmla="*/ 0 w 2419"/>
                <a:gd name="T15" fmla="*/ 558 h 604"/>
                <a:gd name="T16" fmla="*/ 46 w 2419"/>
                <a:gd name="T17" fmla="*/ 6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9" h="604">
                  <a:moveTo>
                    <a:pt x="46" y="604"/>
                  </a:moveTo>
                  <a:lnTo>
                    <a:pt x="2373" y="604"/>
                  </a:lnTo>
                  <a:cubicBezTo>
                    <a:pt x="2398" y="604"/>
                    <a:pt x="2419" y="584"/>
                    <a:pt x="2419" y="558"/>
                  </a:cubicBezTo>
                  <a:lnTo>
                    <a:pt x="2419" y="46"/>
                  </a:lnTo>
                  <a:cubicBezTo>
                    <a:pt x="2419" y="20"/>
                    <a:pt x="2398" y="0"/>
                    <a:pt x="2373" y="0"/>
                  </a:cubicBezTo>
                  <a:lnTo>
                    <a:pt x="46" y="0"/>
                  </a:lnTo>
                  <a:cubicBezTo>
                    <a:pt x="21" y="0"/>
                    <a:pt x="0" y="20"/>
                    <a:pt x="0" y="46"/>
                  </a:cubicBezTo>
                  <a:lnTo>
                    <a:pt x="0" y="558"/>
                  </a:lnTo>
                  <a:cubicBezTo>
                    <a:pt x="0" y="584"/>
                    <a:pt x="21" y="604"/>
                    <a:pt x="46" y="604"/>
                  </a:cubicBez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23"/>
            <p:cNvSpPr>
              <a:spLocks/>
            </p:cNvSpPr>
            <p:nvPr/>
          </p:nvSpPr>
          <p:spPr bwMode="auto">
            <a:xfrm>
              <a:off x="1366" y="3113"/>
              <a:ext cx="888" cy="222"/>
            </a:xfrm>
            <a:custGeom>
              <a:avLst/>
              <a:gdLst>
                <a:gd name="T0" fmla="*/ 46 w 2419"/>
                <a:gd name="T1" fmla="*/ 604 h 604"/>
                <a:gd name="T2" fmla="*/ 2373 w 2419"/>
                <a:gd name="T3" fmla="*/ 604 h 604"/>
                <a:gd name="T4" fmla="*/ 2419 w 2419"/>
                <a:gd name="T5" fmla="*/ 558 h 604"/>
                <a:gd name="T6" fmla="*/ 2419 w 2419"/>
                <a:gd name="T7" fmla="*/ 46 h 604"/>
                <a:gd name="T8" fmla="*/ 2373 w 2419"/>
                <a:gd name="T9" fmla="*/ 0 h 604"/>
                <a:gd name="T10" fmla="*/ 46 w 2419"/>
                <a:gd name="T11" fmla="*/ 0 h 604"/>
                <a:gd name="T12" fmla="*/ 0 w 2419"/>
                <a:gd name="T13" fmla="*/ 46 h 604"/>
                <a:gd name="T14" fmla="*/ 0 w 2419"/>
                <a:gd name="T15" fmla="*/ 558 h 604"/>
                <a:gd name="T16" fmla="*/ 46 w 2419"/>
                <a:gd name="T17" fmla="*/ 6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9" h="604">
                  <a:moveTo>
                    <a:pt x="46" y="604"/>
                  </a:moveTo>
                  <a:lnTo>
                    <a:pt x="2373" y="604"/>
                  </a:lnTo>
                  <a:cubicBezTo>
                    <a:pt x="2398" y="604"/>
                    <a:pt x="2419" y="584"/>
                    <a:pt x="2419" y="558"/>
                  </a:cubicBezTo>
                  <a:lnTo>
                    <a:pt x="2419" y="46"/>
                  </a:lnTo>
                  <a:cubicBezTo>
                    <a:pt x="2419" y="20"/>
                    <a:pt x="2398" y="0"/>
                    <a:pt x="2373" y="0"/>
                  </a:cubicBezTo>
                  <a:lnTo>
                    <a:pt x="46" y="0"/>
                  </a:lnTo>
                  <a:cubicBezTo>
                    <a:pt x="21" y="0"/>
                    <a:pt x="0" y="20"/>
                    <a:pt x="0" y="46"/>
                  </a:cubicBezTo>
                  <a:lnTo>
                    <a:pt x="0" y="558"/>
                  </a:lnTo>
                  <a:cubicBezTo>
                    <a:pt x="0" y="584"/>
                    <a:pt x="21" y="604"/>
                    <a:pt x="46" y="604"/>
                  </a:cubicBezTo>
                  <a:close/>
                </a:path>
              </a:pathLst>
            </a:custGeom>
            <a:noFill/>
            <a:ln w="9525" cap="rnd">
              <a:solidFill>
                <a:srgbClr val="4271C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Rectangle 24"/>
            <p:cNvSpPr>
              <a:spLocks noChangeArrowheads="1"/>
            </p:cNvSpPr>
            <p:nvPr/>
          </p:nvSpPr>
          <p:spPr bwMode="auto">
            <a:xfrm>
              <a:off x="1661" y="3168"/>
              <a:ext cx="165"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smtClean="0">
                  <a:ln>
                    <a:noFill/>
                  </a:ln>
                  <a:solidFill>
                    <a:srgbClr val="2969A3"/>
                  </a:solidFill>
                  <a:effectLst/>
                  <a:latin typeface="宋体" panose="02010600030101010101" pitchFamily="2" charset="-122"/>
                  <a:ea typeface="宋体" panose="02010600030101010101" pitchFamily="2" charset="-122"/>
                </a:rPr>
                <a:t>分配</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6" name="Rectangle 25"/>
            <p:cNvSpPr>
              <a:spLocks noChangeArrowheads="1"/>
            </p:cNvSpPr>
            <p:nvPr/>
          </p:nvSpPr>
          <p:spPr bwMode="auto">
            <a:xfrm>
              <a:off x="1880" y="3157"/>
              <a:ext cx="14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smtClean="0">
                  <a:ln>
                    <a:noFill/>
                  </a:ln>
                  <a:solidFill>
                    <a:srgbClr val="2969A3"/>
                  </a:solidFill>
                  <a:effectLst/>
                  <a:latin typeface="Calibri" panose="020F0502020204030204" pitchFamily="34" charset="0"/>
                </a:rPr>
                <a:t>IP</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7" name="Freeform 26"/>
            <p:cNvSpPr>
              <a:spLocks/>
            </p:cNvSpPr>
            <p:nvPr/>
          </p:nvSpPr>
          <p:spPr bwMode="auto">
            <a:xfrm>
              <a:off x="3127" y="2304"/>
              <a:ext cx="67" cy="67"/>
            </a:xfrm>
            <a:custGeom>
              <a:avLst/>
              <a:gdLst>
                <a:gd name="T0" fmla="*/ 0 w 67"/>
                <a:gd name="T1" fmla="*/ 0 h 67"/>
                <a:gd name="T2" fmla="*/ 0 w 67"/>
                <a:gd name="T3" fmla="*/ 67 h 67"/>
                <a:gd name="T4" fmla="*/ 67 w 67"/>
                <a:gd name="T5" fmla="*/ 33 h 67"/>
                <a:gd name="T6" fmla="*/ 0 w 67"/>
                <a:gd name="T7" fmla="*/ 0 h 67"/>
              </a:gdLst>
              <a:ahLst/>
              <a:cxnLst>
                <a:cxn ang="0">
                  <a:pos x="T0" y="T1"/>
                </a:cxn>
                <a:cxn ang="0">
                  <a:pos x="T2" y="T3"/>
                </a:cxn>
                <a:cxn ang="0">
                  <a:pos x="T4" y="T5"/>
                </a:cxn>
                <a:cxn ang="0">
                  <a:pos x="T6" y="T7"/>
                </a:cxn>
              </a:cxnLst>
              <a:rect l="0" t="0" r="r" b="b"/>
              <a:pathLst>
                <a:path w="67" h="67">
                  <a:moveTo>
                    <a:pt x="0" y="0"/>
                  </a:moveTo>
                  <a:lnTo>
                    <a:pt x="0" y="67"/>
                  </a:lnTo>
                  <a:lnTo>
                    <a:pt x="67" y="33"/>
                  </a:lnTo>
                  <a:lnTo>
                    <a:pt x="0" y="0"/>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7"/>
            <p:cNvSpPr>
              <a:spLocks noEditPoints="1"/>
            </p:cNvSpPr>
            <p:nvPr/>
          </p:nvSpPr>
          <p:spPr bwMode="auto">
            <a:xfrm>
              <a:off x="2527" y="2304"/>
              <a:ext cx="667" cy="67"/>
            </a:xfrm>
            <a:custGeom>
              <a:avLst/>
              <a:gdLst>
                <a:gd name="T0" fmla="*/ 600 w 667"/>
                <a:gd name="T1" fmla="*/ 0 h 67"/>
                <a:gd name="T2" fmla="*/ 600 w 667"/>
                <a:gd name="T3" fmla="*/ 67 h 67"/>
                <a:gd name="T4" fmla="*/ 667 w 667"/>
                <a:gd name="T5" fmla="*/ 33 h 67"/>
                <a:gd name="T6" fmla="*/ 600 w 667"/>
                <a:gd name="T7" fmla="*/ 0 h 67"/>
                <a:gd name="T8" fmla="*/ 0 w 667"/>
                <a:gd name="T9" fmla="*/ 33 h 67"/>
                <a:gd name="T10" fmla="*/ 600 w 667"/>
                <a:gd name="T11" fmla="*/ 33 h 67"/>
                <a:gd name="T12" fmla="*/ 0 w 667"/>
                <a:gd name="T13" fmla="*/ 33 h 67"/>
              </a:gdLst>
              <a:ahLst/>
              <a:cxnLst>
                <a:cxn ang="0">
                  <a:pos x="T0" y="T1"/>
                </a:cxn>
                <a:cxn ang="0">
                  <a:pos x="T2" y="T3"/>
                </a:cxn>
                <a:cxn ang="0">
                  <a:pos x="T4" y="T5"/>
                </a:cxn>
                <a:cxn ang="0">
                  <a:pos x="T6" y="T7"/>
                </a:cxn>
                <a:cxn ang="0">
                  <a:pos x="T8" y="T9"/>
                </a:cxn>
                <a:cxn ang="0">
                  <a:pos x="T10" y="T11"/>
                </a:cxn>
                <a:cxn ang="0">
                  <a:pos x="T12" y="T13"/>
                </a:cxn>
              </a:cxnLst>
              <a:rect l="0" t="0" r="r" b="b"/>
              <a:pathLst>
                <a:path w="667" h="67">
                  <a:moveTo>
                    <a:pt x="600" y="0"/>
                  </a:moveTo>
                  <a:lnTo>
                    <a:pt x="600" y="67"/>
                  </a:lnTo>
                  <a:lnTo>
                    <a:pt x="667" y="33"/>
                  </a:lnTo>
                  <a:lnTo>
                    <a:pt x="600" y="0"/>
                  </a:lnTo>
                  <a:close/>
                  <a:moveTo>
                    <a:pt x="0" y="33"/>
                  </a:moveTo>
                  <a:lnTo>
                    <a:pt x="600" y="33"/>
                  </a:lnTo>
                  <a:lnTo>
                    <a:pt x="0" y="33"/>
                  </a:lnTo>
                  <a:close/>
                </a:path>
              </a:pathLst>
            </a:custGeom>
            <a:noFill/>
            <a:ln w="74613" cap="rnd">
              <a:solidFill>
                <a:srgbClr val="FFC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8"/>
            <p:cNvSpPr>
              <a:spLocks/>
            </p:cNvSpPr>
            <p:nvPr/>
          </p:nvSpPr>
          <p:spPr bwMode="auto">
            <a:xfrm>
              <a:off x="3127" y="2526"/>
              <a:ext cx="67" cy="67"/>
            </a:xfrm>
            <a:custGeom>
              <a:avLst/>
              <a:gdLst>
                <a:gd name="T0" fmla="*/ 0 w 67"/>
                <a:gd name="T1" fmla="*/ 0 h 67"/>
                <a:gd name="T2" fmla="*/ 0 w 67"/>
                <a:gd name="T3" fmla="*/ 67 h 67"/>
                <a:gd name="T4" fmla="*/ 67 w 67"/>
                <a:gd name="T5" fmla="*/ 34 h 67"/>
                <a:gd name="T6" fmla="*/ 0 w 67"/>
                <a:gd name="T7" fmla="*/ 0 h 67"/>
              </a:gdLst>
              <a:ahLst/>
              <a:cxnLst>
                <a:cxn ang="0">
                  <a:pos x="T0" y="T1"/>
                </a:cxn>
                <a:cxn ang="0">
                  <a:pos x="T2" y="T3"/>
                </a:cxn>
                <a:cxn ang="0">
                  <a:pos x="T4" y="T5"/>
                </a:cxn>
                <a:cxn ang="0">
                  <a:pos x="T6" y="T7"/>
                </a:cxn>
              </a:cxnLst>
              <a:rect l="0" t="0" r="r" b="b"/>
              <a:pathLst>
                <a:path w="67" h="67">
                  <a:moveTo>
                    <a:pt x="0" y="0"/>
                  </a:moveTo>
                  <a:lnTo>
                    <a:pt x="0" y="67"/>
                  </a:lnTo>
                  <a:lnTo>
                    <a:pt x="67" y="34"/>
                  </a:lnTo>
                  <a:lnTo>
                    <a:pt x="0" y="0"/>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9"/>
            <p:cNvSpPr>
              <a:spLocks noEditPoints="1"/>
            </p:cNvSpPr>
            <p:nvPr/>
          </p:nvSpPr>
          <p:spPr bwMode="auto">
            <a:xfrm>
              <a:off x="2527" y="2526"/>
              <a:ext cx="667" cy="67"/>
            </a:xfrm>
            <a:custGeom>
              <a:avLst/>
              <a:gdLst>
                <a:gd name="T0" fmla="*/ 600 w 667"/>
                <a:gd name="T1" fmla="*/ 0 h 67"/>
                <a:gd name="T2" fmla="*/ 600 w 667"/>
                <a:gd name="T3" fmla="*/ 67 h 67"/>
                <a:gd name="T4" fmla="*/ 667 w 667"/>
                <a:gd name="T5" fmla="*/ 34 h 67"/>
                <a:gd name="T6" fmla="*/ 600 w 667"/>
                <a:gd name="T7" fmla="*/ 0 h 67"/>
                <a:gd name="T8" fmla="*/ 0 w 667"/>
                <a:gd name="T9" fmla="*/ 34 h 67"/>
                <a:gd name="T10" fmla="*/ 600 w 667"/>
                <a:gd name="T11" fmla="*/ 34 h 67"/>
                <a:gd name="T12" fmla="*/ 0 w 667"/>
                <a:gd name="T13" fmla="*/ 34 h 67"/>
              </a:gdLst>
              <a:ahLst/>
              <a:cxnLst>
                <a:cxn ang="0">
                  <a:pos x="T0" y="T1"/>
                </a:cxn>
                <a:cxn ang="0">
                  <a:pos x="T2" y="T3"/>
                </a:cxn>
                <a:cxn ang="0">
                  <a:pos x="T4" y="T5"/>
                </a:cxn>
                <a:cxn ang="0">
                  <a:pos x="T6" y="T7"/>
                </a:cxn>
                <a:cxn ang="0">
                  <a:pos x="T8" y="T9"/>
                </a:cxn>
                <a:cxn ang="0">
                  <a:pos x="T10" y="T11"/>
                </a:cxn>
                <a:cxn ang="0">
                  <a:pos x="T12" y="T13"/>
                </a:cxn>
              </a:cxnLst>
              <a:rect l="0" t="0" r="r" b="b"/>
              <a:pathLst>
                <a:path w="667" h="67">
                  <a:moveTo>
                    <a:pt x="600" y="0"/>
                  </a:moveTo>
                  <a:lnTo>
                    <a:pt x="600" y="67"/>
                  </a:lnTo>
                  <a:lnTo>
                    <a:pt x="667" y="34"/>
                  </a:lnTo>
                  <a:lnTo>
                    <a:pt x="600" y="0"/>
                  </a:lnTo>
                  <a:close/>
                  <a:moveTo>
                    <a:pt x="0" y="34"/>
                  </a:moveTo>
                  <a:lnTo>
                    <a:pt x="600" y="34"/>
                  </a:lnTo>
                  <a:lnTo>
                    <a:pt x="0" y="34"/>
                  </a:lnTo>
                  <a:close/>
                </a:path>
              </a:pathLst>
            </a:custGeom>
            <a:noFill/>
            <a:ln w="74613" cap="rnd">
              <a:solidFill>
                <a:srgbClr val="FFC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30"/>
            <p:cNvSpPr>
              <a:spLocks noChangeArrowheads="1"/>
            </p:cNvSpPr>
            <p:nvPr/>
          </p:nvSpPr>
          <p:spPr bwMode="auto">
            <a:xfrm>
              <a:off x="2515" y="2156"/>
              <a:ext cx="32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真实节点集合</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2" name="Rectangle 31"/>
            <p:cNvSpPr>
              <a:spLocks noChangeArrowheads="1"/>
            </p:cNvSpPr>
            <p:nvPr/>
          </p:nvSpPr>
          <p:spPr bwMode="auto">
            <a:xfrm>
              <a:off x="2515" y="2401"/>
              <a:ext cx="32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虚拟子网集合</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3" name="Freeform 32"/>
            <p:cNvSpPr>
              <a:spLocks/>
            </p:cNvSpPr>
            <p:nvPr/>
          </p:nvSpPr>
          <p:spPr bwMode="auto">
            <a:xfrm>
              <a:off x="3767" y="2987"/>
              <a:ext cx="66" cy="67"/>
            </a:xfrm>
            <a:custGeom>
              <a:avLst/>
              <a:gdLst>
                <a:gd name="T0" fmla="*/ 66 w 66"/>
                <a:gd name="T1" fmla="*/ 0 h 67"/>
                <a:gd name="T2" fmla="*/ 0 w 66"/>
                <a:gd name="T3" fmla="*/ 0 h 67"/>
                <a:gd name="T4" fmla="*/ 34 w 66"/>
                <a:gd name="T5" fmla="*/ 67 h 67"/>
                <a:gd name="T6" fmla="*/ 66 w 66"/>
                <a:gd name="T7" fmla="*/ 0 h 67"/>
              </a:gdLst>
              <a:ahLst/>
              <a:cxnLst>
                <a:cxn ang="0">
                  <a:pos x="T0" y="T1"/>
                </a:cxn>
                <a:cxn ang="0">
                  <a:pos x="T2" y="T3"/>
                </a:cxn>
                <a:cxn ang="0">
                  <a:pos x="T4" y="T5"/>
                </a:cxn>
                <a:cxn ang="0">
                  <a:pos x="T6" y="T7"/>
                </a:cxn>
              </a:cxnLst>
              <a:rect l="0" t="0" r="r" b="b"/>
              <a:pathLst>
                <a:path w="66" h="67">
                  <a:moveTo>
                    <a:pt x="66" y="0"/>
                  </a:moveTo>
                  <a:lnTo>
                    <a:pt x="0" y="0"/>
                  </a:lnTo>
                  <a:lnTo>
                    <a:pt x="34" y="67"/>
                  </a:lnTo>
                  <a:lnTo>
                    <a:pt x="66" y="0"/>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3"/>
            <p:cNvSpPr>
              <a:spLocks noEditPoints="1"/>
            </p:cNvSpPr>
            <p:nvPr/>
          </p:nvSpPr>
          <p:spPr bwMode="auto">
            <a:xfrm>
              <a:off x="3767" y="2674"/>
              <a:ext cx="66" cy="380"/>
            </a:xfrm>
            <a:custGeom>
              <a:avLst/>
              <a:gdLst>
                <a:gd name="T0" fmla="*/ 66 w 66"/>
                <a:gd name="T1" fmla="*/ 313 h 380"/>
                <a:gd name="T2" fmla="*/ 0 w 66"/>
                <a:gd name="T3" fmla="*/ 313 h 380"/>
                <a:gd name="T4" fmla="*/ 34 w 66"/>
                <a:gd name="T5" fmla="*/ 380 h 380"/>
                <a:gd name="T6" fmla="*/ 66 w 66"/>
                <a:gd name="T7" fmla="*/ 313 h 380"/>
                <a:gd name="T8" fmla="*/ 30 w 66"/>
                <a:gd name="T9" fmla="*/ 0 h 380"/>
                <a:gd name="T10" fmla="*/ 33 w 66"/>
                <a:gd name="T11" fmla="*/ 313 h 380"/>
                <a:gd name="T12" fmla="*/ 30 w 66"/>
                <a:gd name="T13" fmla="*/ 0 h 380"/>
              </a:gdLst>
              <a:ahLst/>
              <a:cxnLst>
                <a:cxn ang="0">
                  <a:pos x="T0" y="T1"/>
                </a:cxn>
                <a:cxn ang="0">
                  <a:pos x="T2" y="T3"/>
                </a:cxn>
                <a:cxn ang="0">
                  <a:pos x="T4" y="T5"/>
                </a:cxn>
                <a:cxn ang="0">
                  <a:pos x="T6" y="T7"/>
                </a:cxn>
                <a:cxn ang="0">
                  <a:pos x="T8" y="T9"/>
                </a:cxn>
                <a:cxn ang="0">
                  <a:pos x="T10" y="T11"/>
                </a:cxn>
                <a:cxn ang="0">
                  <a:pos x="T12" y="T13"/>
                </a:cxn>
              </a:cxnLst>
              <a:rect l="0" t="0" r="r" b="b"/>
              <a:pathLst>
                <a:path w="66" h="380">
                  <a:moveTo>
                    <a:pt x="66" y="313"/>
                  </a:moveTo>
                  <a:lnTo>
                    <a:pt x="0" y="313"/>
                  </a:lnTo>
                  <a:lnTo>
                    <a:pt x="34" y="380"/>
                  </a:lnTo>
                  <a:lnTo>
                    <a:pt x="66" y="313"/>
                  </a:lnTo>
                  <a:close/>
                  <a:moveTo>
                    <a:pt x="30" y="0"/>
                  </a:moveTo>
                  <a:lnTo>
                    <a:pt x="33" y="313"/>
                  </a:lnTo>
                  <a:lnTo>
                    <a:pt x="30" y="0"/>
                  </a:lnTo>
                  <a:close/>
                </a:path>
              </a:pathLst>
            </a:custGeom>
            <a:noFill/>
            <a:ln w="74613" cap="rnd">
              <a:solidFill>
                <a:srgbClr val="FFC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4"/>
            <p:cNvSpPr>
              <a:spLocks/>
            </p:cNvSpPr>
            <p:nvPr/>
          </p:nvSpPr>
          <p:spPr bwMode="auto">
            <a:xfrm>
              <a:off x="3995" y="2981"/>
              <a:ext cx="66" cy="67"/>
            </a:xfrm>
            <a:custGeom>
              <a:avLst/>
              <a:gdLst>
                <a:gd name="T0" fmla="*/ 66 w 66"/>
                <a:gd name="T1" fmla="*/ 0 h 67"/>
                <a:gd name="T2" fmla="*/ 0 w 66"/>
                <a:gd name="T3" fmla="*/ 0 h 67"/>
                <a:gd name="T4" fmla="*/ 34 w 66"/>
                <a:gd name="T5" fmla="*/ 67 h 67"/>
                <a:gd name="T6" fmla="*/ 66 w 66"/>
                <a:gd name="T7" fmla="*/ 0 h 67"/>
              </a:gdLst>
              <a:ahLst/>
              <a:cxnLst>
                <a:cxn ang="0">
                  <a:pos x="T0" y="T1"/>
                </a:cxn>
                <a:cxn ang="0">
                  <a:pos x="T2" y="T3"/>
                </a:cxn>
                <a:cxn ang="0">
                  <a:pos x="T4" y="T5"/>
                </a:cxn>
                <a:cxn ang="0">
                  <a:pos x="T6" y="T7"/>
                </a:cxn>
              </a:cxnLst>
              <a:rect l="0" t="0" r="r" b="b"/>
              <a:pathLst>
                <a:path w="66" h="67">
                  <a:moveTo>
                    <a:pt x="66" y="0"/>
                  </a:moveTo>
                  <a:lnTo>
                    <a:pt x="0" y="0"/>
                  </a:lnTo>
                  <a:lnTo>
                    <a:pt x="34" y="67"/>
                  </a:lnTo>
                  <a:lnTo>
                    <a:pt x="66" y="0"/>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5"/>
            <p:cNvSpPr>
              <a:spLocks noEditPoints="1"/>
            </p:cNvSpPr>
            <p:nvPr/>
          </p:nvSpPr>
          <p:spPr bwMode="auto">
            <a:xfrm>
              <a:off x="3995" y="2668"/>
              <a:ext cx="66" cy="380"/>
            </a:xfrm>
            <a:custGeom>
              <a:avLst/>
              <a:gdLst>
                <a:gd name="T0" fmla="*/ 66 w 66"/>
                <a:gd name="T1" fmla="*/ 313 h 380"/>
                <a:gd name="T2" fmla="*/ 0 w 66"/>
                <a:gd name="T3" fmla="*/ 313 h 380"/>
                <a:gd name="T4" fmla="*/ 34 w 66"/>
                <a:gd name="T5" fmla="*/ 380 h 380"/>
                <a:gd name="T6" fmla="*/ 66 w 66"/>
                <a:gd name="T7" fmla="*/ 313 h 380"/>
                <a:gd name="T8" fmla="*/ 30 w 66"/>
                <a:gd name="T9" fmla="*/ 0 h 380"/>
                <a:gd name="T10" fmla="*/ 33 w 66"/>
                <a:gd name="T11" fmla="*/ 313 h 380"/>
                <a:gd name="T12" fmla="*/ 30 w 66"/>
                <a:gd name="T13" fmla="*/ 0 h 380"/>
              </a:gdLst>
              <a:ahLst/>
              <a:cxnLst>
                <a:cxn ang="0">
                  <a:pos x="T0" y="T1"/>
                </a:cxn>
                <a:cxn ang="0">
                  <a:pos x="T2" y="T3"/>
                </a:cxn>
                <a:cxn ang="0">
                  <a:pos x="T4" y="T5"/>
                </a:cxn>
                <a:cxn ang="0">
                  <a:pos x="T6" y="T7"/>
                </a:cxn>
                <a:cxn ang="0">
                  <a:pos x="T8" y="T9"/>
                </a:cxn>
                <a:cxn ang="0">
                  <a:pos x="T10" y="T11"/>
                </a:cxn>
                <a:cxn ang="0">
                  <a:pos x="T12" y="T13"/>
                </a:cxn>
              </a:cxnLst>
              <a:rect l="0" t="0" r="r" b="b"/>
              <a:pathLst>
                <a:path w="66" h="380">
                  <a:moveTo>
                    <a:pt x="66" y="313"/>
                  </a:moveTo>
                  <a:lnTo>
                    <a:pt x="0" y="313"/>
                  </a:lnTo>
                  <a:lnTo>
                    <a:pt x="34" y="380"/>
                  </a:lnTo>
                  <a:lnTo>
                    <a:pt x="66" y="313"/>
                  </a:lnTo>
                  <a:close/>
                  <a:moveTo>
                    <a:pt x="30" y="0"/>
                  </a:moveTo>
                  <a:lnTo>
                    <a:pt x="33" y="313"/>
                  </a:lnTo>
                  <a:lnTo>
                    <a:pt x="30" y="0"/>
                  </a:lnTo>
                  <a:close/>
                </a:path>
              </a:pathLst>
            </a:custGeom>
            <a:noFill/>
            <a:ln w="74613" cap="rnd">
              <a:solidFill>
                <a:srgbClr val="FFC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36"/>
            <p:cNvSpPr>
              <a:spLocks noChangeArrowheads="1"/>
            </p:cNvSpPr>
            <p:nvPr/>
          </p:nvSpPr>
          <p:spPr bwMode="auto">
            <a:xfrm>
              <a:off x="4094" y="2710"/>
              <a:ext cx="347"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000000"/>
                  </a:solidFill>
                  <a:effectLst/>
                  <a:latin typeface="Calibri" panose="020F0502020204030204" pitchFamily="34" charset="0"/>
                </a:rPr>
                <a:t>Mininet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8" name="Rectangle 37"/>
            <p:cNvSpPr>
              <a:spLocks noChangeArrowheads="1"/>
            </p:cNvSpPr>
            <p:nvPr/>
          </p:nvSpPr>
          <p:spPr bwMode="auto">
            <a:xfrm>
              <a:off x="4395" y="2716"/>
              <a:ext cx="14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信息</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9" name="Rectangle 38"/>
            <p:cNvSpPr>
              <a:spLocks noChangeArrowheads="1"/>
            </p:cNvSpPr>
            <p:nvPr/>
          </p:nvSpPr>
          <p:spPr bwMode="auto">
            <a:xfrm>
              <a:off x="3370" y="2910"/>
              <a:ext cx="205"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000000"/>
                  </a:solidFill>
                  <a:effectLst/>
                  <a:latin typeface="Calibri" panose="020F0502020204030204" pitchFamily="34" charset="0"/>
                </a:rPr>
                <a:t>OVS</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40" name="Rectangle 39"/>
            <p:cNvSpPr>
              <a:spLocks noChangeArrowheads="1"/>
            </p:cNvSpPr>
            <p:nvPr/>
          </p:nvSpPr>
          <p:spPr bwMode="auto">
            <a:xfrm>
              <a:off x="3528" y="2916"/>
              <a:ext cx="14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信息</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
          <p:cNvSpPr txBox="1">
            <a:spLocks noChangeArrowheads="1"/>
          </p:cNvSpPr>
          <p:nvPr/>
        </p:nvSpPr>
        <p:spPr bwMode="auto">
          <a:xfrm>
            <a:off x="4572000" y="282575"/>
            <a:ext cx="4321175" cy="400110"/>
          </a:xfrm>
          <a:prstGeom prst="rect">
            <a:avLst/>
          </a:prstGeom>
          <a:noFill/>
          <a:ln w="9525">
            <a:noFill/>
            <a:miter lim="800000"/>
            <a:headEnd/>
            <a:tailEnd/>
          </a:ln>
          <a:effectLst/>
        </p:spPr>
        <p:txBody>
          <a:bodyPr>
            <a:spAutoFit/>
          </a:bodyPr>
          <a:lstStyle/>
          <a:p>
            <a:pPr algn="r"/>
            <a:r>
              <a:rPr lang="zh-CN" altLang="en-US" sz="2000" b="1" dirty="0" smtClean="0">
                <a:solidFill>
                  <a:schemeClr val="bg1"/>
                </a:solidFill>
                <a:latin typeface="微软雅黑" pitchFamily="34" charset="-122"/>
                <a:ea typeface="微软雅黑" pitchFamily="34" charset="-122"/>
              </a:rPr>
              <a:t>系统设计</a:t>
            </a:r>
            <a:endParaRPr lang="zh-CN" altLang="en-US" sz="2000" b="1" dirty="0">
              <a:solidFill>
                <a:schemeClr val="bg1"/>
              </a:solidFill>
              <a:latin typeface="微软雅黑" pitchFamily="34" charset="-122"/>
              <a:ea typeface="微软雅黑" pitchFamily="34" charset="-122"/>
            </a:endParaRPr>
          </a:p>
        </p:txBody>
      </p:sp>
      <p:sp>
        <p:nvSpPr>
          <p:cNvPr id="296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6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89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0" y="806387"/>
            <a:ext cx="7785848" cy="461665"/>
          </a:xfrm>
          <a:prstGeom prst="rect">
            <a:avLst/>
          </a:prstGeom>
        </p:spPr>
        <p:txBody>
          <a:bodyPr wrap="square">
            <a:spAutoFit/>
          </a:bodyPr>
          <a:lstStyle/>
          <a:p>
            <a:pPr>
              <a:buFont typeface="Wingdings" pitchFamily="2" charset="2"/>
              <a:buChar char="n"/>
            </a:pPr>
            <a:r>
              <a:rPr lang="en-US" sz="2400" dirty="0" smtClean="0"/>
              <a:t> </a:t>
            </a:r>
            <a:r>
              <a:rPr lang="zh-CN" altLang="en-US" sz="2400" dirty="0" smtClean="0"/>
              <a:t>关键模块</a:t>
            </a:r>
            <a:r>
              <a:rPr lang="en-US" altLang="zh-CN" sz="2400" dirty="0" smtClean="0"/>
              <a:t>— </a:t>
            </a:r>
            <a:r>
              <a:rPr lang="zh-CN" altLang="en-US" sz="2400" dirty="0" smtClean="0"/>
              <a:t>拓扑存储模块</a:t>
            </a:r>
          </a:p>
        </p:txBody>
      </p:sp>
      <p:sp>
        <p:nvSpPr>
          <p:cNvPr id="8" name="矩形 7"/>
          <p:cNvSpPr/>
          <p:nvPr/>
        </p:nvSpPr>
        <p:spPr>
          <a:xfrm>
            <a:off x="618565" y="1400939"/>
            <a:ext cx="7933764" cy="2031325"/>
          </a:xfrm>
          <a:prstGeom prst="rect">
            <a:avLst/>
          </a:prstGeom>
        </p:spPr>
        <p:txBody>
          <a:bodyPr wrap="square">
            <a:spAutoFit/>
          </a:bodyPr>
          <a:lstStyle/>
          <a:p>
            <a:pPr indent="457200" algn="just"/>
            <a:r>
              <a:rPr lang="zh-CN" altLang="en-US" dirty="0" smtClean="0">
                <a:latin typeface="Times New Roman" pitchFamily="18" charset="0"/>
                <a:ea typeface="+mn-ea"/>
                <a:cs typeface="Times New Roman" pitchFamily="18" charset="0"/>
              </a:rPr>
              <a:t>拓扑存储模块将真实节点集合和虚拟子网集合保存为</a:t>
            </a:r>
            <a:r>
              <a:rPr lang="en-US" altLang="zh-CN" dirty="0" smtClean="0">
                <a:solidFill>
                  <a:srgbClr val="FF0000"/>
                </a:solidFill>
                <a:latin typeface="Times New Roman" pitchFamily="18" charset="0"/>
                <a:ea typeface="+mn-ea"/>
                <a:cs typeface="Times New Roman" pitchFamily="18" charset="0"/>
              </a:rPr>
              <a:t>OVS</a:t>
            </a:r>
            <a:r>
              <a:rPr lang="zh-CN" altLang="en-US" dirty="0" smtClean="0">
                <a:solidFill>
                  <a:srgbClr val="FF0000"/>
                </a:solidFill>
                <a:latin typeface="Times New Roman" pitchFamily="18" charset="0"/>
                <a:ea typeface="+mn-ea"/>
                <a:cs typeface="Times New Roman" pitchFamily="18" charset="0"/>
              </a:rPr>
              <a:t>信息</a:t>
            </a:r>
            <a:r>
              <a:rPr lang="zh-CN" altLang="en-US" dirty="0" smtClean="0">
                <a:latin typeface="Times New Roman" pitchFamily="18" charset="0"/>
                <a:ea typeface="+mn-ea"/>
                <a:cs typeface="Times New Roman" pitchFamily="18" charset="0"/>
              </a:rPr>
              <a:t>和</a:t>
            </a:r>
            <a:r>
              <a:rPr lang="en-US" altLang="zh-CN" dirty="0" err="1" smtClean="0">
                <a:solidFill>
                  <a:srgbClr val="FF0000"/>
                </a:solidFill>
                <a:latin typeface="Times New Roman" pitchFamily="18" charset="0"/>
                <a:ea typeface="+mn-ea"/>
                <a:cs typeface="Times New Roman" pitchFamily="18" charset="0"/>
              </a:rPr>
              <a:t>Mininet</a:t>
            </a:r>
            <a:r>
              <a:rPr lang="zh-CN" altLang="en-US" dirty="0" smtClean="0">
                <a:solidFill>
                  <a:srgbClr val="FF0000"/>
                </a:solidFill>
                <a:latin typeface="Times New Roman" pitchFamily="18" charset="0"/>
                <a:ea typeface="+mn-ea"/>
                <a:cs typeface="Times New Roman" pitchFamily="18" charset="0"/>
              </a:rPr>
              <a:t>信息</a:t>
            </a:r>
            <a:r>
              <a:rPr lang="zh-CN" altLang="en-US" dirty="0" smtClean="0">
                <a:latin typeface="Times New Roman" pitchFamily="18" charset="0"/>
                <a:ea typeface="+mn-ea"/>
                <a:cs typeface="Times New Roman" pitchFamily="18" charset="0"/>
              </a:rPr>
              <a:t>。</a:t>
            </a:r>
            <a:endParaRPr lang="en-US" altLang="zh-CN" dirty="0" smtClean="0">
              <a:latin typeface="Times New Roman" pitchFamily="18" charset="0"/>
              <a:ea typeface="+mn-ea"/>
              <a:cs typeface="Times New Roman" pitchFamily="18" charset="0"/>
            </a:endParaRPr>
          </a:p>
          <a:p>
            <a:pPr indent="457200" algn="just"/>
            <a:r>
              <a:rPr lang="zh-CN" altLang="en-US" dirty="0" smtClean="0">
                <a:latin typeface="Times New Roman" pitchFamily="18" charset="0"/>
                <a:ea typeface="+mn-ea"/>
                <a:cs typeface="Times New Roman" pitchFamily="18" charset="0"/>
              </a:rPr>
              <a:t>真实节点集合只包括节点信息，使用一维数组保存。虚拟子网集合中的每一个子网，包括节点信息</a:t>
            </a:r>
            <a:r>
              <a:rPr lang="zh-CN" altLang="en-US" dirty="0">
                <a:latin typeface="Times New Roman" pitchFamily="18" charset="0"/>
                <a:ea typeface="+mn-ea"/>
                <a:cs typeface="Times New Roman" pitchFamily="18" charset="0"/>
              </a:rPr>
              <a:t>、</a:t>
            </a:r>
            <a:r>
              <a:rPr lang="zh-CN" altLang="en-US" dirty="0" smtClean="0">
                <a:latin typeface="Times New Roman" pitchFamily="18" charset="0"/>
                <a:ea typeface="+mn-ea"/>
                <a:cs typeface="Times New Roman" pitchFamily="18" charset="0"/>
              </a:rPr>
              <a:t>子网内部边信息和子网外部边信息。其中子网外部边又</a:t>
            </a:r>
            <a:r>
              <a:rPr lang="zh-CN" altLang="en-US" dirty="0">
                <a:latin typeface="Times New Roman" pitchFamily="18" charset="0"/>
                <a:ea typeface="+mn-ea"/>
                <a:cs typeface="Times New Roman" pitchFamily="18" charset="0"/>
              </a:rPr>
              <a:t>分为</a:t>
            </a:r>
            <a:r>
              <a:rPr lang="zh-CN" altLang="en-US" dirty="0" smtClean="0">
                <a:latin typeface="Times New Roman" pitchFamily="18" charset="0"/>
                <a:ea typeface="+mn-ea"/>
                <a:cs typeface="Times New Roman" pitchFamily="18" charset="0"/>
              </a:rPr>
              <a:t>子网之间的边和子网与真实节点之间的边。因此虚拟子网集合使用一个</a:t>
            </a:r>
            <a:r>
              <a:rPr lang="en-US" altLang="zh-CN" dirty="0" err="1" smtClean="0">
                <a:latin typeface="Times New Roman" pitchFamily="18" charset="0"/>
                <a:ea typeface="+mn-ea"/>
                <a:cs typeface="Times New Roman" pitchFamily="18" charset="0"/>
              </a:rPr>
              <a:t>JavaBean</a:t>
            </a:r>
            <a:r>
              <a:rPr lang="zh-CN" altLang="en-US" dirty="0" smtClean="0">
                <a:latin typeface="Times New Roman" pitchFamily="18" charset="0"/>
                <a:ea typeface="+mn-ea"/>
                <a:cs typeface="Times New Roman" pitchFamily="18" charset="0"/>
              </a:rPr>
              <a:t>保存，</a:t>
            </a:r>
            <a:r>
              <a:rPr lang="en-US" altLang="zh-CN" dirty="0" err="1" smtClean="0">
                <a:latin typeface="Times New Roman" pitchFamily="18" charset="0"/>
                <a:ea typeface="+mn-ea"/>
                <a:cs typeface="Times New Roman" pitchFamily="18" charset="0"/>
              </a:rPr>
              <a:t>JavaBean</a:t>
            </a:r>
            <a:r>
              <a:rPr lang="zh-CN" altLang="en-US" dirty="0" smtClean="0">
                <a:latin typeface="Times New Roman" pitchFamily="18" charset="0"/>
                <a:ea typeface="+mn-ea"/>
                <a:cs typeface="Times New Roman" pitchFamily="18" charset="0"/>
              </a:rPr>
              <a:t>内部包含多个数组，分别存储节点、内部边和外部边等数据。</a:t>
            </a:r>
            <a:endParaRPr lang="zh-CN" altLang="en-US" dirty="0">
              <a:latin typeface="Times New Roman" pitchFamily="18" charset="0"/>
              <a:ea typeface="+mn-ea"/>
              <a:cs typeface="Times New Roman" pitchFamily="18" charset="0"/>
            </a:endParaRPr>
          </a:p>
        </p:txBody>
      </p:sp>
      <p:grpSp>
        <p:nvGrpSpPr>
          <p:cNvPr id="3" name="Group 8"/>
          <p:cNvGrpSpPr>
            <a:grpSpLocks noChangeAspect="1"/>
          </p:cNvGrpSpPr>
          <p:nvPr/>
        </p:nvGrpSpPr>
        <p:grpSpPr bwMode="auto">
          <a:xfrm>
            <a:off x="517525" y="3705225"/>
            <a:ext cx="8134350" cy="1903413"/>
            <a:chOff x="326" y="2494"/>
            <a:chExt cx="5124" cy="1199"/>
          </a:xfrm>
        </p:grpSpPr>
        <p:sp>
          <p:nvSpPr>
            <p:cNvPr id="5" name="AutoShape 7"/>
            <p:cNvSpPr>
              <a:spLocks noChangeAspect="1" noChangeArrowheads="1" noTextEdit="1"/>
            </p:cNvSpPr>
            <p:nvPr/>
          </p:nvSpPr>
          <p:spPr bwMode="auto">
            <a:xfrm>
              <a:off x="326" y="2494"/>
              <a:ext cx="5124" cy="1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9"/>
            <p:cNvSpPr>
              <a:spLocks/>
            </p:cNvSpPr>
            <p:nvPr/>
          </p:nvSpPr>
          <p:spPr bwMode="auto">
            <a:xfrm>
              <a:off x="1954" y="2502"/>
              <a:ext cx="1922" cy="1186"/>
            </a:xfrm>
            <a:custGeom>
              <a:avLst/>
              <a:gdLst>
                <a:gd name="T0" fmla="*/ 608 w 6078"/>
                <a:gd name="T1" fmla="*/ 3594 h 3594"/>
                <a:gd name="T2" fmla="*/ 5470 w 6078"/>
                <a:gd name="T3" fmla="*/ 3594 h 3594"/>
                <a:gd name="T4" fmla="*/ 6078 w 6078"/>
                <a:gd name="T5" fmla="*/ 2986 h 3594"/>
                <a:gd name="T6" fmla="*/ 6078 w 6078"/>
                <a:gd name="T7" fmla="*/ 608 h 3594"/>
                <a:gd name="T8" fmla="*/ 5470 w 6078"/>
                <a:gd name="T9" fmla="*/ 0 h 3594"/>
                <a:gd name="T10" fmla="*/ 608 w 6078"/>
                <a:gd name="T11" fmla="*/ 0 h 3594"/>
                <a:gd name="T12" fmla="*/ 0 w 6078"/>
                <a:gd name="T13" fmla="*/ 608 h 3594"/>
                <a:gd name="T14" fmla="*/ 0 w 6078"/>
                <a:gd name="T15" fmla="*/ 2986 h 3594"/>
                <a:gd name="T16" fmla="*/ 608 w 6078"/>
                <a:gd name="T17" fmla="*/ 3594 h 3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78" h="3594">
                  <a:moveTo>
                    <a:pt x="608" y="3594"/>
                  </a:moveTo>
                  <a:lnTo>
                    <a:pt x="5470" y="3594"/>
                  </a:lnTo>
                  <a:cubicBezTo>
                    <a:pt x="5806" y="3594"/>
                    <a:pt x="6078" y="3322"/>
                    <a:pt x="6078" y="2986"/>
                  </a:cubicBezTo>
                  <a:lnTo>
                    <a:pt x="6078" y="608"/>
                  </a:lnTo>
                  <a:cubicBezTo>
                    <a:pt x="6078" y="273"/>
                    <a:pt x="5806" y="0"/>
                    <a:pt x="5470" y="0"/>
                  </a:cubicBezTo>
                  <a:lnTo>
                    <a:pt x="608" y="0"/>
                  </a:lnTo>
                  <a:cubicBezTo>
                    <a:pt x="272" y="0"/>
                    <a:pt x="0" y="273"/>
                    <a:pt x="0" y="608"/>
                  </a:cubicBezTo>
                  <a:lnTo>
                    <a:pt x="0" y="2986"/>
                  </a:lnTo>
                  <a:cubicBezTo>
                    <a:pt x="0" y="3322"/>
                    <a:pt x="272" y="3594"/>
                    <a:pt x="608" y="3594"/>
                  </a:cubicBezTo>
                  <a:close/>
                </a:path>
              </a:pathLst>
            </a:custGeom>
            <a:solidFill>
              <a:srgbClr val="478FD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0"/>
            <p:cNvSpPr>
              <a:spLocks/>
            </p:cNvSpPr>
            <p:nvPr/>
          </p:nvSpPr>
          <p:spPr bwMode="auto">
            <a:xfrm>
              <a:off x="1954" y="2502"/>
              <a:ext cx="1922" cy="1186"/>
            </a:xfrm>
            <a:custGeom>
              <a:avLst/>
              <a:gdLst>
                <a:gd name="T0" fmla="*/ 608 w 6078"/>
                <a:gd name="T1" fmla="*/ 3594 h 3594"/>
                <a:gd name="T2" fmla="*/ 5470 w 6078"/>
                <a:gd name="T3" fmla="*/ 3594 h 3594"/>
                <a:gd name="T4" fmla="*/ 6078 w 6078"/>
                <a:gd name="T5" fmla="*/ 2986 h 3594"/>
                <a:gd name="T6" fmla="*/ 6078 w 6078"/>
                <a:gd name="T7" fmla="*/ 608 h 3594"/>
                <a:gd name="T8" fmla="*/ 5470 w 6078"/>
                <a:gd name="T9" fmla="*/ 0 h 3594"/>
                <a:gd name="T10" fmla="*/ 608 w 6078"/>
                <a:gd name="T11" fmla="*/ 0 h 3594"/>
                <a:gd name="T12" fmla="*/ 0 w 6078"/>
                <a:gd name="T13" fmla="*/ 608 h 3594"/>
                <a:gd name="T14" fmla="*/ 0 w 6078"/>
                <a:gd name="T15" fmla="*/ 2986 h 3594"/>
                <a:gd name="T16" fmla="*/ 608 w 6078"/>
                <a:gd name="T17" fmla="*/ 3594 h 3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78" h="3594">
                  <a:moveTo>
                    <a:pt x="608" y="3594"/>
                  </a:moveTo>
                  <a:lnTo>
                    <a:pt x="5470" y="3594"/>
                  </a:lnTo>
                  <a:cubicBezTo>
                    <a:pt x="5806" y="3594"/>
                    <a:pt x="6078" y="3322"/>
                    <a:pt x="6078" y="2986"/>
                  </a:cubicBezTo>
                  <a:lnTo>
                    <a:pt x="6078" y="608"/>
                  </a:lnTo>
                  <a:cubicBezTo>
                    <a:pt x="6078" y="273"/>
                    <a:pt x="5806" y="0"/>
                    <a:pt x="5470" y="0"/>
                  </a:cubicBezTo>
                  <a:lnTo>
                    <a:pt x="608" y="0"/>
                  </a:lnTo>
                  <a:cubicBezTo>
                    <a:pt x="272" y="0"/>
                    <a:pt x="0" y="273"/>
                    <a:pt x="0" y="608"/>
                  </a:cubicBezTo>
                  <a:lnTo>
                    <a:pt x="0" y="2986"/>
                  </a:lnTo>
                  <a:cubicBezTo>
                    <a:pt x="0" y="3322"/>
                    <a:pt x="272" y="3594"/>
                    <a:pt x="608" y="3594"/>
                  </a:cubicBezTo>
                  <a:close/>
                </a:path>
              </a:pathLst>
            </a:cu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Rectangle 11"/>
            <p:cNvSpPr>
              <a:spLocks noChangeArrowheads="1"/>
            </p:cNvSpPr>
            <p:nvPr/>
          </p:nvSpPr>
          <p:spPr bwMode="auto">
            <a:xfrm>
              <a:off x="2620" y="2674"/>
              <a:ext cx="370"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拓扑存储模块</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1" name="Freeform 12"/>
            <p:cNvSpPr>
              <a:spLocks/>
            </p:cNvSpPr>
            <p:nvPr/>
          </p:nvSpPr>
          <p:spPr bwMode="auto">
            <a:xfrm>
              <a:off x="334" y="2890"/>
              <a:ext cx="1061" cy="394"/>
            </a:xfrm>
            <a:custGeom>
              <a:avLst/>
              <a:gdLst>
                <a:gd name="T0" fmla="*/ 336 w 3358"/>
                <a:gd name="T1" fmla="*/ 1195 h 1195"/>
                <a:gd name="T2" fmla="*/ 3023 w 3358"/>
                <a:gd name="T3" fmla="*/ 1195 h 1195"/>
                <a:gd name="T4" fmla="*/ 3358 w 3358"/>
                <a:gd name="T5" fmla="*/ 859 h 1195"/>
                <a:gd name="T6" fmla="*/ 3358 w 3358"/>
                <a:gd name="T7" fmla="*/ 336 h 1195"/>
                <a:gd name="T8" fmla="*/ 3023 w 3358"/>
                <a:gd name="T9" fmla="*/ 0 h 1195"/>
                <a:gd name="T10" fmla="*/ 336 w 3358"/>
                <a:gd name="T11" fmla="*/ 0 h 1195"/>
                <a:gd name="T12" fmla="*/ 0 w 3358"/>
                <a:gd name="T13" fmla="*/ 336 h 1195"/>
                <a:gd name="T14" fmla="*/ 0 w 3358"/>
                <a:gd name="T15" fmla="*/ 859 h 1195"/>
                <a:gd name="T16" fmla="*/ 336 w 3358"/>
                <a:gd name="T17" fmla="*/ 1195 h 1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58" h="1195">
                  <a:moveTo>
                    <a:pt x="336" y="1195"/>
                  </a:moveTo>
                  <a:lnTo>
                    <a:pt x="3023" y="1195"/>
                  </a:lnTo>
                  <a:cubicBezTo>
                    <a:pt x="3208" y="1195"/>
                    <a:pt x="3358" y="1044"/>
                    <a:pt x="3358" y="859"/>
                  </a:cubicBezTo>
                  <a:lnTo>
                    <a:pt x="3358" y="336"/>
                  </a:lnTo>
                  <a:cubicBezTo>
                    <a:pt x="3358" y="150"/>
                    <a:pt x="3208" y="0"/>
                    <a:pt x="3023" y="0"/>
                  </a:cubicBezTo>
                  <a:lnTo>
                    <a:pt x="336" y="0"/>
                  </a:lnTo>
                  <a:cubicBezTo>
                    <a:pt x="151" y="0"/>
                    <a:pt x="0" y="150"/>
                    <a:pt x="0" y="336"/>
                  </a:cubicBezTo>
                  <a:lnTo>
                    <a:pt x="0" y="859"/>
                  </a:lnTo>
                  <a:cubicBezTo>
                    <a:pt x="0" y="1044"/>
                    <a:pt x="151" y="1195"/>
                    <a:pt x="336" y="1195"/>
                  </a:cubicBezTo>
                  <a:close/>
                </a:path>
              </a:pathLst>
            </a:custGeom>
            <a:solidFill>
              <a:srgbClr val="478FD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13"/>
            <p:cNvSpPr>
              <a:spLocks/>
            </p:cNvSpPr>
            <p:nvPr/>
          </p:nvSpPr>
          <p:spPr bwMode="auto">
            <a:xfrm>
              <a:off x="334" y="2890"/>
              <a:ext cx="1061" cy="394"/>
            </a:xfrm>
            <a:custGeom>
              <a:avLst/>
              <a:gdLst>
                <a:gd name="T0" fmla="*/ 336 w 3358"/>
                <a:gd name="T1" fmla="*/ 1195 h 1195"/>
                <a:gd name="T2" fmla="*/ 3023 w 3358"/>
                <a:gd name="T3" fmla="*/ 1195 h 1195"/>
                <a:gd name="T4" fmla="*/ 3358 w 3358"/>
                <a:gd name="T5" fmla="*/ 859 h 1195"/>
                <a:gd name="T6" fmla="*/ 3358 w 3358"/>
                <a:gd name="T7" fmla="*/ 336 h 1195"/>
                <a:gd name="T8" fmla="*/ 3023 w 3358"/>
                <a:gd name="T9" fmla="*/ 0 h 1195"/>
                <a:gd name="T10" fmla="*/ 336 w 3358"/>
                <a:gd name="T11" fmla="*/ 0 h 1195"/>
                <a:gd name="T12" fmla="*/ 0 w 3358"/>
                <a:gd name="T13" fmla="*/ 336 h 1195"/>
                <a:gd name="T14" fmla="*/ 0 w 3358"/>
                <a:gd name="T15" fmla="*/ 859 h 1195"/>
                <a:gd name="T16" fmla="*/ 336 w 3358"/>
                <a:gd name="T17" fmla="*/ 1195 h 1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58" h="1195">
                  <a:moveTo>
                    <a:pt x="336" y="1195"/>
                  </a:moveTo>
                  <a:lnTo>
                    <a:pt x="3023" y="1195"/>
                  </a:lnTo>
                  <a:cubicBezTo>
                    <a:pt x="3208" y="1195"/>
                    <a:pt x="3358" y="1044"/>
                    <a:pt x="3358" y="859"/>
                  </a:cubicBezTo>
                  <a:lnTo>
                    <a:pt x="3358" y="336"/>
                  </a:lnTo>
                  <a:cubicBezTo>
                    <a:pt x="3358" y="150"/>
                    <a:pt x="3208" y="0"/>
                    <a:pt x="3023" y="0"/>
                  </a:cubicBezTo>
                  <a:lnTo>
                    <a:pt x="336" y="0"/>
                  </a:lnTo>
                  <a:cubicBezTo>
                    <a:pt x="151" y="0"/>
                    <a:pt x="0" y="150"/>
                    <a:pt x="0" y="336"/>
                  </a:cubicBezTo>
                  <a:lnTo>
                    <a:pt x="0" y="859"/>
                  </a:lnTo>
                  <a:cubicBezTo>
                    <a:pt x="0" y="1044"/>
                    <a:pt x="151" y="1195"/>
                    <a:pt x="336" y="1195"/>
                  </a:cubicBezTo>
                  <a:close/>
                </a:path>
              </a:pathLst>
            </a:cu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14"/>
            <p:cNvSpPr>
              <a:spLocks noChangeArrowheads="1"/>
            </p:cNvSpPr>
            <p:nvPr/>
          </p:nvSpPr>
          <p:spPr bwMode="auto">
            <a:xfrm>
              <a:off x="543" y="3032"/>
              <a:ext cx="369"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拓扑划分模块</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4" name="Freeform 15"/>
            <p:cNvSpPr>
              <a:spLocks/>
            </p:cNvSpPr>
            <p:nvPr/>
          </p:nvSpPr>
          <p:spPr bwMode="auto">
            <a:xfrm>
              <a:off x="4381" y="2890"/>
              <a:ext cx="1062" cy="394"/>
            </a:xfrm>
            <a:custGeom>
              <a:avLst/>
              <a:gdLst>
                <a:gd name="T0" fmla="*/ 336 w 3358"/>
                <a:gd name="T1" fmla="*/ 1194 h 1194"/>
                <a:gd name="T2" fmla="*/ 3022 w 3358"/>
                <a:gd name="T3" fmla="*/ 1194 h 1194"/>
                <a:gd name="T4" fmla="*/ 3358 w 3358"/>
                <a:gd name="T5" fmla="*/ 859 h 1194"/>
                <a:gd name="T6" fmla="*/ 3358 w 3358"/>
                <a:gd name="T7" fmla="*/ 335 h 1194"/>
                <a:gd name="T8" fmla="*/ 3022 w 3358"/>
                <a:gd name="T9" fmla="*/ 0 h 1194"/>
                <a:gd name="T10" fmla="*/ 336 w 3358"/>
                <a:gd name="T11" fmla="*/ 0 h 1194"/>
                <a:gd name="T12" fmla="*/ 0 w 3358"/>
                <a:gd name="T13" fmla="*/ 335 h 1194"/>
                <a:gd name="T14" fmla="*/ 0 w 3358"/>
                <a:gd name="T15" fmla="*/ 859 h 1194"/>
                <a:gd name="T16" fmla="*/ 336 w 3358"/>
                <a:gd name="T17" fmla="*/ 1194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58" h="1194">
                  <a:moveTo>
                    <a:pt x="336" y="1194"/>
                  </a:moveTo>
                  <a:lnTo>
                    <a:pt x="3022" y="1194"/>
                  </a:lnTo>
                  <a:cubicBezTo>
                    <a:pt x="3208" y="1194"/>
                    <a:pt x="3358" y="1044"/>
                    <a:pt x="3358" y="859"/>
                  </a:cubicBezTo>
                  <a:lnTo>
                    <a:pt x="3358" y="335"/>
                  </a:lnTo>
                  <a:cubicBezTo>
                    <a:pt x="3358" y="150"/>
                    <a:pt x="3208" y="0"/>
                    <a:pt x="3022" y="0"/>
                  </a:cubicBezTo>
                  <a:lnTo>
                    <a:pt x="336" y="0"/>
                  </a:lnTo>
                  <a:cubicBezTo>
                    <a:pt x="150" y="0"/>
                    <a:pt x="0" y="150"/>
                    <a:pt x="0" y="335"/>
                  </a:cubicBezTo>
                  <a:lnTo>
                    <a:pt x="0" y="859"/>
                  </a:lnTo>
                  <a:cubicBezTo>
                    <a:pt x="0" y="1044"/>
                    <a:pt x="150" y="1194"/>
                    <a:pt x="336" y="1194"/>
                  </a:cubicBezTo>
                  <a:close/>
                </a:path>
              </a:pathLst>
            </a:custGeom>
            <a:solidFill>
              <a:srgbClr val="478FD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16"/>
            <p:cNvSpPr>
              <a:spLocks/>
            </p:cNvSpPr>
            <p:nvPr/>
          </p:nvSpPr>
          <p:spPr bwMode="auto">
            <a:xfrm>
              <a:off x="4381" y="2890"/>
              <a:ext cx="1062" cy="394"/>
            </a:xfrm>
            <a:custGeom>
              <a:avLst/>
              <a:gdLst>
                <a:gd name="T0" fmla="*/ 336 w 3358"/>
                <a:gd name="T1" fmla="*/ 1194 h 1194"/>
                <a:gd name="T2" fmla="*/ 3022 w 3358"/>
                <a:gd name="T3" fmla="*/ 1194 h 1194"/>
                <a:gd name="T4" fmla="*/ 3358 w 3358"/>
                <a:gd name="T5" fmla="*/ 859 h 1194"/>
                <a:gd name="T6" fmla="*/ 3358 w 3358"/>
                <a:gd name="T7" fmla="*/ 335 h 1194"/>
                <a:gd name="T8" fmla="*/ 3022 w 3358"/>
                <a:gd name="T9" fmla="*/ 0 h 1194"/>
                <a:gd name="T10" fmla="*/ 336 w 3358"/>
                <a:gd name="T11" fmla="*/ 0 h 1194"/>
                <a:gd name="T12" fmla="*/ 0 w 3358"/>
                <a:gd name="T13" fmla="*/ 335 h 1194"/>
                <a:gd name="T14" fmla="*/ 0 w 3358"/>
                <a:gd name="T15" fmla="*/ 859 h 1194"/>
                <a:gd name="T16" fmla="*/ 336 w 3358"/>
                <a:gd name="T17" fmla="*/ 1194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58" h="1194">
                  <a:moveTo>
                    <a:pt x="336" y="1194"/>
                  </a:moveTo>
                  <a:lnTo>
                    <a:pt x="3022" y="1194"/>
                  </a:lnTo>
                  <a:cubicBezTo>
                    <a:pt x="3208" y="1194"/>
                    <a:pt x="3358" y="1044"/>
                    <a:pt x="3358" y="859"/>
                  </a:cubicBezTo>
                  <a:lnTo>
                    <a:pt x="3358" y="335"/>
                  </a:lnTo>
                  <a:cubicBezTo>
                    <a:pt x="3358" y="150"/>
                    <a:pt x="3208" y="0"/>
                    <a:pt x="3022" y="0"/>
                  </a:cubicBezTo>
                  <a:lnTo>
                    <a:pt x="336" y="0"/>
                  </a:lnTo>
                  <a:cubicBezTo>
                    <a:pt x="150" y="0"/>
                    <a:pt x="0" y="150"/>
                    <a:pt x="0" y="335"/>
                  </a:cubicBezTo>
                  <a:lnTo>
                    <a:pt x="0" y="859"/>
                  </a:lnTo>
                  <a:cubicBezTo>
                    <a:pt x="0" y="1044"/>
                    <a:pt x="150" y="1194"/>
                    <a:pt x="336" y="1194"/>
                  </a:cubicBezTo>
                  <a:close/>
                </a:path>
              </a:pathLst>
            </a:cu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17"/>
            <p:cNvSpPr>
              <a:spLocks noChangeArrowheads="1"/>
            </p:cNvSpPr>
            <p:nvPr/>
          </p:nvSpPr>
          <p:spPr bwMode="auto">
            <a:xfrm>
              <a:off x="4591" y="3032"/>
              <a:ext cx="36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拓扑下发模块</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7" name="Freeform 18"/>
            <p:cNvSpPr>
              <a:spLocks/>
            </p:cNvSpPr>
            <p:nvPr/>
          </p:nvSpPr>
          <p:spPr bwMode="auto">
            <a:xfrm>
              <a:off x="2078" y="2832"/>
              <a:ext cx="794" cy="649"/>
            </a:xfrm>
            <a:custGeom>
              <a:avLst/>
              <a:gdLst>
                <a:gd name="T0" fmla="*/ 0 w 794"/>
                <a:gd name="T1" fmla="*/ 649 h 649"/>
                <a:gd name="T2" fmla="*/ 794 w 794"/>
                <a:gd name="T3" fmla="*/ 649 h 649"/>
                <a:gd name="T4" fmla="*/ 794 w 794"/>
                <a:gd name="T5" fmla="*/ 83 h 649"/>
                <a:gd name="T6" fmla="*/ 715 w 794"/>
                <a:gd name="T7" fmla="*/ 0 h 649"/>
                <a:gd name="T8" fmla="*/ 0 w 794"/>
                <a:gd name="T9" fmla="*/ 0 h 649"/>
                <a:gd name="T10" fmla="*/ 0 w 794"/>
                <a:gd name="T11" fmla="*/ 649 h 649"/>
              </a:gdLst>
              <a:ahLst/>
              <a:cxnLst>
                <a:cxn ang="0">
                  <a:pos x="T0" y="T1"/>
                </a:cxn>
                <a:cxn ang="0">
                  <a:pos x="T2" y="T3"/>
                </a:cxn>
                <a:cxn ang="0">
                  <a:pos x="T4" y="T5"/>
                </a:cxn>
                <a:cxn ang="0">
                  <a:pos x="T6" y="T7"/>
                </a:cxn>
                <a:cxn ang="0">
                  <a:pos x="T8" y="T9"/>
                </a:cxn>
                <a:cxn ang="0">
                  <a:pos x="T10" y="T11"/>
                </a:cxn>
              </a:cxnLst>
              <a:rect l="0" t="0" r="r" b="b"/>
              <a:pathLst>
                <a:path w="794" h="649">
                  <a:moveTo>
                    <a:pt x="0" y="649"/>
                  </a:moveTo>
                  <a:lnTo>
                    <a:pt x="794" y="649"/>
                  </a:lnTo>
                  <a:lnTo>
                    <a:pt x="794" y="83"/>
                  </a:lnTo>
                  <a:lnTo>
                    <a:pt x="715" y="0"/>
                  </a:lnTo>
                  <a:lnTo>
                    <a:pt x="0" y="0"/>
                  </a:lnTo>
                  <a:lnTo>
                    <a:pt x="0" y="6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9"/>
            <p:cNvSpPr>
              <a:spLocks/>
            </p:cNvSpPr>
            <p:nvPr/>
          </p:nvSpPr>
          <p:spPr bwMode="auto">
            <a:xfrm>
              <a:off x="2078" y="2832"/>
              <a:ext cx="794" cy="649"/>
            </a:xfrm>
            <a:custGeom>
              <a:avLst/>
              <a:gdLst>
                <a:gd name="T0" fmla="*/ 0 w 794"/>
                <a:gd name="T1" fmla="*/ 649 h 649"/>
                <a:gd name="T2" fmla="*/ 794 w 794"/>
                <a:gd name="T3" fmla="*/ 649 h 649"/>
                <a:gd name="T4" fmla="*/ 794 w 794"/>
                <a:gd name="T5" fmla="*/ 83 h 649"/>
                <a:gd name="T6" fmla="*/ 715 w 794"/>
                <a:gd name="T7" fmla="*/ 0 h 649"/>
                <a:gd name="T8" fmla="*/ 0 w 794"/>
                <a:gd name="T9" fmla="*/ 0 h 649"/>
                <a:gd name="T10" fmla="*/ 0 w 794"/>
                <a:gd name="T11" fmla="*/ 649 h 649"/>
              </a:gdLst>
              <a:ahLst/>
              <a:cxnLst>
                <a:cxn ang="0">
                  <a:pos x="T0" y="T1"/>
                </a:cxn>
                <a:cxn ang="0">
                  <a:pos x="T2" y="T3"/>
                </a:cxn>
                <a:cxn ang="0">
                  <a:pos x="T4" y="T5"/>
                </a:cxn>
                <a:cxn ang="0">
                  <a:pos x="T6" y="T7"/>
                </a:cxn>
                <a:cxn ang="0">
                  <a:pos x="T8" y="T9"/>
                </a:cxn>
                <a:cxn ang="0">
                  <a:pos x="T10" y="T11"/>
                </a:cxn>
              </a:cxnLst>
              <a:rect l="0" t="0" r="r" b="b"/>
              <a:pathLst>
                <a:path w="794" h="649">
                  <a:moveTo>
                    <a:pt x="0" y="649"/>
                  </a:moveTo>
                  <a:lnTo>
                    <a:pt x="794" y="649"/>
                  </a:lnTo>
                  <a:lnTo>
                    <a:pt x="794" y="83"/>
                  </a:lnTo>
                  <a:lnTo>
                    <a:pt x="715" y="0"/>
                  </a:lnTo>
                  <a:lnTo>
                    <a:pt x="0" y="0"/>
                  </a:lnTo>
                  <a:lnTo>
                    <a:pt x="0" y="649"/>
                  </a:lnTo>
                  <a:close/>
                </a:path>
              </a:pathLst>
            </a:cu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20"/>
            <p:cNvSpPr>
              <a:spLocks noChangeArrowheads="1"/>
            </p:cNvSpPr>
            <p:nvPr/>
          </p:nvSpPr>
          <p:spPr bwMode="auto">
            <a:xfrm>
              <a:off x="2311" y="2889"/>
              <a:ext cx="217"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虚拟子网</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 name="Freeform 21"/>
            <p:cNvSpPr>
              <a:spLocks/>
            </p:cNvSpPr>
            <p:nvPr/>
          </p:nvSpPr>
          <p:spPr bwMode="auto">
            <a:xfrm>
              <a:off x="2953" y="2832"/>
              <a:ext cx="794" cy="649"/>
            </a:xfrm>
            <a:custGeom>
              <a:avLst/>
              <a:gdLst>
                <a:gd name="T0" fmla="*/ 0 w 794"/>
                <a:gd name="T1" fmla="*/ 649 h 649"/>
                <a:gd name="T2" fmla="*/ 794 w 794"/>
                <a:gd name="T3" fmla="*/ 649 h 649"/>
                <a:gd name="T4" fmla="*/ 794 w 794"/>
                <a:gd name="T5" fmla="*/ 83 h 649"/>
                <a:gd name="T6" fmla="*/ 714 w 794"/>
                <a:gd name="T7" fmla="*/ 0 h 649"/>
                <a:gd name="T8" fmla="*/ 0 w 794"/>
                <a:gd name="T9" fmla="*/ 0 h 649"/>
                <a:gd name="T10" fmla="*/ 0 w 794"/>
                <a:gd name="T11" fmla="*/ 649 h 649"/>
              </a:gdLst>
              <a:ahLst/>
              <a:cxnLst>
                <a:cxn ang="0">
                  <a:pos x="T0" y="T1"/>
                </a:cxn>
                <a:cxn ang="0">
                  <a:pos x="T2" y="T3"/>
                </a:cxn>
                <a:cxn ang="0">
                  <a:pos x="T4" y="T5"/>
                </a:cxn>
                <a:cxn ang="0">
                  <a:pos x="T6" y="T7"/>
                </a:cxn>
                <a:cxn ang="0">
                  <a:pos x="T8" y="T9"/>
                </a:cxn>
                <a:cxn ang="0">
                  <a:pos x="T10" y="T11"/>
                </a:cxn>
              </a:cxnLst>
              <a:rect l="0" t="0" r="r" b="b"/>
              <a:pathLst>
                <a:path w="794" h="649">
                  <a:moveTo>
                    <a:pt x="0" y="649"/>
                  </a:moveTo>
                  <a:lnTo>
                    <a:pt x="794" y="649"/>
                  </a:lnTo>
                  <a:lnTo>
                    <a:pt x="794" y="83"/>
                  </a:lnTo>
                  <a:lnTo>
                    <a:pt x="714" y="0"/>
                  </a:lnTo>
                  <a:lnTo>
                    <a:pt x="0" y="0"/>
                  </a:lnTo>
                  <a:lnTo>
                    <a:pt x="0" y="6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2"/>
            <p:cNvSpPr>
              <a:spLocks/>
            </p:cNvSpPr>
            <p:nvPr/>
          </p:nvSpPr>
          <p:spPr bwMode="auto">
            <a:xfrm>
              <a:off x="2953" y="2832"/>
              <a:ext cx="794" cy="649"/>
            </a:xfrm>
            <a:custGeom>
              <a:avLst/>
              <a:gdLst>
                <a:gd name="T0" fmla="*/ 0 w 794"/>
                <a:gd name="T1" fmla="*/ 649 h 649"/>
                <a:gd name="T2" fmla="*/ 794 w 794"/>
                <a:gd name="T3" fmla="*/ 649 h 649"/>
                <a:gd name="T4" fmla="*/ 794 w 794"/>
                <a:gd name="T5" fmla="*/ 83 h 649"/>
                <a:gd name="T6" fmla="*/ 714 w 794"/>
                <a:gd name="T7" fmla="*/ 0 h 649"/>
                <a:gd name="T8" fmla="*/ 0 w 794"/>
                <a:gd name="T9" fmla="*/ 0 h 649"/>
                <a:gd name="T10" fmla="*/ 0 w 794"/>
                <a:gd name="T11" fmla="*/ 649 h 649"/>
              </a:gdLst>
              <a:ahLst/>
              <a:cxnLst>
                <a:cxn ang="0">
                  <a:pos x="T0" y="T1"/>
                </a:cxn>
                <a:cxn ang="0">
                  <a:pos x="T2" y="T3"/>
                </a:cxn>
                <a:cxn ang="0">
                  <a:pos x="T4" y="T5"/>
                </a:cxn>
                <a:cxn ang="0">
                  <a:pos x="T6" y="T7"/>
                </a:cxn>
                <a:cxn ang="0">
                  <a:pos x="T8" y="T9"/>
                </a:cxn>
                <a:cxn ang="0">
                  <a:pos x="T10" y="T11"/>
                </a:cxn>
              </a:cxnLst>
              <a:rect l="0" t="0" r="r" b="b"/>
              <a:pathLst>
                <a:path w="794" h="649">
                  <a:moveTo>
                    <a:pt x="0" y="649"/>
                  </a:moveTo>
                  <a:lnTo>
                    <a:pt x="794" y="649"/>
                  </a:lnTo>
                  <a:lnTo>
                    <a:pt x="794" y="83"/>
                  </a:lnTo>
                  <a:lnTo>
                    <a:pt x="714" y="0"/>
                  </a:lnTo>
                  <a:lnTo>
                    <a:pt x="0" y="0"/>
                  </a:lnTo>
                  <a:lnTo>
                    <a:pt x="0" y="649"/>
                  </a:lnTo>
                  <a:close/>
                </a:path>
              </a:pathLst>
            </a:cu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23"/>
            <p:cNvSpPr>
              <a:spLocks noChangeArrowheads="1"/>
            </p:cNvSpPr>
            <p:nvPr/>
          </p:nvSpPr>
          <p:spPr bwMode="auto">
            <a:xfrm>
              <a:off x="3190" y="2889"/>
              <a:ext cx="218"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真实节点</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3" name="Rectangle 24"/>
            <p:cNvSpPr>
              <a:spLocks noChangeArrowheads="1"/>
            </p:cNvSpPr>
            <p:nvPr/>
          </p:nvSpPr>
          <p:spPr bwMode="auto">
            <a:xfrm>
              <a:off x="2165" y="3020"/>
              <a:ext cx="611" cy="388"/>
            </a:xfrm>
            <a:prstGeom prst="rect">
              <a:avLst/>
            </a:prstGeom>
            <a:noFill/>
            <a:ln w="15875" cap="rnd">
              <a:solidFill>
                <a:srgbClr val="2969A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25"/>
            <p:cNvSpPr>
              <a:spLocks noChangeArrowheads="1"/>
            </p:cNvSpPr>
            <p:nvPr/>
          </p:nvSpPr>
          <p:spPr bwMode="auto">
            <a:xfrm>
              <a:off x="2194" y="3051"/>
              <a:ext cx="9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smtClean="0">
                  <a:ln>
                    <a:noFill/>
                  </a:ln>
                  <a:solidFill>
                    <a:srgbClr val="000000"/>
                  </a:solidFill>
                  <a:effectLst/>
                  <a:latin typeface="Symbol" panose="05050102010706020507" pitchFamily="18" charset="2"/>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5" name="Rectangle 26"/>
            <p:cNvSpPr>
              <a:spLocks noChangeArrowheads="1"/>
            </p:cNvSpPr>
            <p:nvPr/>
          </p:nvSpPr>
          <p:spPr bwMode="auto">
            <a:xfrm>
              <a:off x="2231" y="3051"/>
              <a:ext cx="7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smtClean="0">
                  <a:ln>
                    <a:noFill/>
                  </a:ln>
                  <a:solidFill>
                    <a:srgbClr val="000000"/>
                  </a:solidFill>
                  <a:effectLst/>
                  <a:latin typeface="Symbol" panose="05050102010706020507" pitchFamily="18" charset="2"/>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6" name="Rectangle 27"/>
            <p:cNvSpPr>
              <a:spLocks noChangeArrowheads="1"/>
            </p:cNvSpPr>
            <p:nvPr/>
          </p:nvSpPr>
          <p:spPr bwMode="auto">
            <a:xfrm>
              <a:off x="2315" y="3061"/>
              <a:ext cx="132"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节点</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7" name="Rectangle 28"/>
            <p:cNvSpPr>
              <a:spLocks noChangeArrowheads="1"/>
            </p:cNvSpPr>
            <p:nvPr/>
          </p:nvSpPr>
          <p:spPr bwMode="auto">
            <a:xfrm>
              <a:off x="2194" y="3162"/>
              <a:ext cx="9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smtClean="0">
                  <a:ln>
                    <a:noFill/>
                  </a:ln>
                  <a:solidFill>
                    <a:srgbClr val="000000"/>
                  </a:solidFill>
                  <a:effectLst/>
                  <a:latin typeface="Symbol" panose="05050102010706020507" pitchFamily="18" charset="2"/>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8" name="Rectangle 29"/>
            <p:cNvSpPr>
              <a:spLocks noChangeArrowheads="1"/>
            </p:cNvSpPr>
            <p:nvPr/>
          </p:nvSpPr>
          <p:spPr bwMode="auto">
            <a:xfrm>
              <a:off x="2231" y="3162"/>
              <a:ext cx="7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smtClean="0">
                  <a:ln>
                    <a:noFill/>
                  </a:ln>
                  <a:solidFill>
                    <a:srgbClr val="000000"/>
                  </a:solidFill>
                  <a:effectLst/>
                  <a:latin typeface="Symbol" panose="05050102010706020507" pitchFamily="18" charset="2"/>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9" name="Rectangle 30"/>
            <p:cNvSpPr>
              <a:spLocks noChangeArrowheads="1"/>
            </p:cNvSpPr>
            <p:nvPr/>
          </p:nvSpPr>
          <p:spPr bwMode="auto">
            <a:xfrm>
              <a:off x="2315" y="3173"/>
              <a:ext cx="177"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内部边</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0" name="Rectangle 31"/>
            <p:cNvSpPr>
              <a:spLocks noChangeArrowheads="1"/>
            </p:cNvSpPr>
            <p:nvPr/>
          </p:nvSpPr>
          <p:spPr bwMode="auto">
            <a:xfrm>
              <a:off x="2194" y="3276"/>
              <a:ext cx="9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smtClean="0">
                  <a:ln>
                    <a:noFill/>
                  </a:ln>
                  <a:solidFill>
                    <a:srgbClr val="000000"/>
                  </a:solidFill>
                  <a:effectLst/>
                  <a:latin typeface="Symbol" panose="05050102010706020507" pitchFamily="18" charset="2"/>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1" name="Rectangle 32"/>
            <p:cNvSpPr>
              <a:spLocks noChangeArrowheads="1"/>
            </p:cNvSpPr>
            <p:nvPr/>
          </p:nvSpPr>
          <p:spPr bwMode="auto">
            <a:xfrm>
              <a:off x="2231" y="3276"/>
              <a:ext cx="7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smtClean="0">
                  <a:ln>
                    <a:noFill/>
                  </a:ln>
                  <a:solidFill>
                    <a:srgbClr val="000000"/>
                  </a:solidFill>
                  <a:effectLst/>
                  <a:latin typeface="Symbol" panose="05050102010706020507" pitchFamily="18" charset="2"/>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2" name="Rectangle 33"/>
            <p:cNvSpPr>
              <a:spLocks noChangeArrowheads="1"/>
            </p:cNvSpPr>
            <p:nvPr/>
          </p:nvSpPr>
          <p:spPr bwMode="auto">
            <a:xfrm>
              <a:off x="2315" y="3286"/>
              <a:ext cx="177"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外部边</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33" name="Rectangle 34"/>
            <p:cNvSpPr>
              <a:spLocks noChangeArrowheads="1"/>
            </p:cNvSpPr>
            <p:nvPr/>
          </p:nvSpPr>
          <p:spPr bwMode="auto">
            <a:xfrm>
              <a:off x="3044" y="3020"/>
              <a:ext cx="612" cy="388"/>
            </a:xfrm>
            <a:prstGeom prst="rect">
              <a:avLst/>
            </a:prstGeom>
            <a:noFill/>
            <a:ln w="15875" cap="rnd">
              <a:solidFill>
                <a:srgbClr val="2969A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35"/>
            <p:cNvSpPr>
              <a:spLocks noChangeArrowheads="1"/>
            </p:cNvSpPr>
            <p:nvPr/>
          </p:nvSpPr>
          <p:spPr bwMode="auto">
            <a:xfrm>
              <a:off x="3073" y="3051"/>
              <a:ext cx="9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smtClean="0">
                  <a:ln>
                    <a:noFill/>
                  </a:ln>
                  <a:solidFill>
                    <a:srgbClr val="000000"/>
                  </a:solidFill>
                  <a:effectLst/>
                  <a:latin typeface="Symbol" panose="05050102010706020507" pitchFamily="18" charset="2"/>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5" name="Rectangle 36"/>
            <p:cNvSpPr>
              <a:spLocks noChangeArrowheads="1"/>
            </p:cNvSpPr>
            <p:nvPr/>
          </p:nvSpPr>
          <p:spPr bwMode="auto">
            <a:xfrm>
              <a:off x="3111" y="3051"/>
              <a:ext cx="7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smtClean="0">
                  <a:ln>
                    <a:noFill/>
                  </a:ln>
                  <a:solidFill>
                    <a:srgbClr val="000000"/>
                  </a:solidFill>
                  <a:effectLst/>
                  <a:latin typeface="Symbol" panose="05050102010706020507" pitchFamily="18" charset="2"/>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6" name="Rectangle 37"/>
            <p:cNvSpPr>
              <a:spLocks noChangeArrowheads="1"/>
            </p:cNvSpPr>
            <p:nvPr/>
          </p:nvSpPr>
          <p:spPr bwMode="auto">
            <a:xfrm>
              <a:off x="3195" y="3061"/>
              <a:ext cx="131"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节点</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7" name="Freeform 38"/>
            <p:cNvSpPr>
              <a:spLocks/>
            </p:cNvSpPr>
            <p:nvPr/>
          </p:nvSpPr>
          <p:spPr bwMode="auto">
            <a:xfrm>
              <a:off x="1855" y="2988"/>
              <a:ext cx="57" cy="60"/>
            </a:xfrm>
            <a:custGeom>
              <a:avLst/>
              <a:gdLst>
                <a:gd name="T0" fmla="*/ 0 w 57"/>
                <a:gd name="T1" fmla="*/ 0 h 60"/>
                <a:gd name="T2" fmla="*/ 1 w 57"/>
                <a:gd name="T3" fmla="*/ 60 h 60"/>
                <a:gd name="T4" fmla="*/ 57 w 57"/>
                <a:gd name="T5" fmla="*/ 29 h 60"/>
                <a:gd name="T6" fmla="*/ 0 w 57"/>
                <a:gd name="T7" fmla="*/ 0 h 60"/>
              </a:gdLst>
              <a:ahLst/>
              <a:cxnLst>
                <a:cxn ang="0">
                  <a:pos x="T0" y="T1"/>
                </a:cxn>
                <a:cxn ang="0">
                  <a:pos x="T2" y="T3"/>
                </a:cxn>
                <a:cxn ang="0">
                  <a:pos x="T4" y="T5"/>
                </a:cxn>
                <a:cxn ang="0">
                  <a:pos x="T6" y="T7"/>
                </a:cxn>
              </a:cxnLst>
              <a:rect l="0" t="0" r="r" b="b"/>
              <a:pathLst>
                <a:path w="57" h="60">
                  <a:moveTo>
                    <a:pt x="0" y="0"/>
                  </a:moveTo>
                  <a:lnTo>
                    <a:pt x="1" y="60"/>
                  </a:lnTo>
                  <a:lnTo>
                    <a:pt x="57" y="29"/>
                  </a:lnTo>
                  <a:lnTo>
                    <a:pt x="0" y="0"/>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9"/>
            <p:cNvSpPr>
              <a:spLocks noEditPoints="1"/>
            </p:cNvSpPr>
            <p:nvPr/>
          </p:nvSpPr>
          <p:spPr bwMode="auto">
            <a:xfrm>
              <a:off x="1458" y="2988"/>
              <a:ext cx="454" cy="60"/>
            </a:xfrm>
            <a:custGeom>
              <a:avLst/>
              <a:gdLst>
                <a:gd name="T0" fmla="*/ 397 w 454"/>
                <a:gd name="T1" fmla="*/ 0 h 60"/>
                <a:gd name="T2" fmla="*/ 398 w 454"/>
                <a:gd name="T3" fmla="*/ 60 h 60"/>
                <a:gd name="T4" fmla="*/ 454 w 454"/>
                <a:gd name="T5" fmla="*/ 29 h 60"/>
                <a:gd name="T6" fmla="*/ 397 w 454"/>
                <a:gd name="T7" fmla="*/ 0 h 60"/>
                <a:gd name="T8" fmla="*/ 0 w 454"/>
                <a:gd name="T9" fmla="*/ 33 h 60"/>
                <a:gd name="T10" fmla="*/ 397 w 454"/>
                <a:gd name="T11" fmla="*/ 30 h 60"/>
                <a:gd name="T12" fmla="*/ 0 w 454"/>
                <a:gd name="T13" fmla="*/ 33 h 60"/>
              </a:gdLst>
              <a:ahLst/>
              <a:cxnLst>
                <a:cxn ang="0">
                  <a:pos x="T0" y="T1"/>
                </a:cxn>
                <a:cxn ang="0">
                  <a:pos x="T2" y="T3"/>
                </a:cxn>
                <a:cxn ang="0">
                  <a:pos x="T4" y="T5"/>
                </a:cxn>
                <a:cxn ang="0">
                  <a:pos x="T6" y="T7"/>
                </a:cxn>
                <a:cxn ang="0">
                  <a:pos x="T8" y="T9"/>
                </a:cxn>
                <a:cxn ang="0">
                  <a:pos x="T10" y="T11"/>
                </a:cxn>
                <a:cxn ang="0">
                  <a:pos x="T12" y="T13"/>
                </a:cxn>
              </a:cxnLst>
              <a:rect l="0" t="0" r="r" b="b"/>
              <a:pathLst>
                <a:path w="454" h="60">
                  <a:moveTo>
                    <a:pt x="397" y="0"/>
                  </a:moveTo>
                  <a:lnTo>
                    <a:pt x="398" y="60"/>
                  </a:lnTo>
                  <a:lnTo>
                    <a:pt x="454" y="29"/>
                  </a:lnTo>
                  <a:lnTo>
                    <a:pt x="397" y="0"/>
                  </a:lnTo>
                  <a:close/>
                  <a:moveTo>
                    <a:pt x="0" y="33"/>
                  </a:moveTo>
                  <a:lnTo>
                    <a:pt x="397" y="30"/>
                  </a:lnTo>
                  <a:lnTo>
                    <a:pt x="0" y="33"/>
                  </a:lnTo>
                  <a:close/>
                </a:path>
              </a:pathLst>
            </a:custGeom>
            <a:noFill/>
            <a:ln w="63500" cap="rnd">
              <a:solidFill>
                <a:srgbClr val="FFC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40"/>
            <p:cNvSpPr>
              <a:spLocks/>
            </p:cNvSpPr>
            <p:nvPr/>
          </p:nvSpPr>
          <p:spPr bwMode="auto">
            <a:xfrm>
              <a:off x="1855" y="3140"/>
              <a:ext cx="57" cy="60"/>
            </a:xfrm>
            <a:custGeom>
              <a:avLst/>
              <a:gdLst>
                <a:gd name="T0" fmla="*/ 0 w 57"/>
                <a:gd name="T1" fmla="*/ 0 h 60"/>
                <a:gd name="T2" fmla="*/ 1 w 57"/>
                <a:gd name="T3" fmla="*/ 60 h 60"/>
                <a:gd name="T4" fmla="*/ 57 w 57"/>
                <a:gd name="T5" fmla="*/ 30 h 60"/>
                <a:gd name="T6" fmla="*/ 0 w 57"/>
                <a:gd name="T7" fmla="*/ 0 h 60"/>
              </a:gdLst>
              <a:ahLst/>
              <a:cxnLst>
                <a:cxn ang="0">
                  <a:pos x="T0" y="T1"/>
                </a:cxn>
                <a:cxn ang="0">
                  <a:pos x="T2" y="T3"/>
                </a:cxn>
                <a:cxn ang="0">
                  <a:pos x="T4" y="T5"/>
                </a:cxn>
                <a:cxn ang="0">
                  <a:pos x="T6" y="T7"/>
                </a:cxn>
              </a:cxnLst>
              <a:rect l="0" t="0" r="r" b="b"/>
              <a:pathLst>
                <a:path w="57" h="60">
                  <a:moveTo>
                    <a:pt x="0" y="0"/>
                  </a:moveTo>
                  <a:lnTo>
                    <a:pt x="1" y="60"/>
                  </a:lnTo>
                  <a:lnTo>
                    <a:pt x="57" y="30"/>
                  </a:lnTo>
                  <a:lnTo>
                    <a:pt x="0" y="0"/>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41"/>
            <p:cNvSpPr>
              <a:spLocks noEditPoints="1"/>
            </p:cNvSpPr>
            <p:nvPr/>
          </p:nvSpPr>
          <p:spPr bwMode="auto">
            <a:xfrm>
              <a:off x="1458" y="3140"/>
              <a:ext cx="454" cy="60"/>
            </a:xfrm>
            <a:custGeom>
              <a:avLst/>
              <a:gdLst>
                <a:gd name="T0" fmla="*/ 397 w 454"/>
                <a:gd name="T1" fmla="*/ 0 h 60"/>
                <a:gd name="T2" fmla="*/ 398 w 454"/>
                <a:gd name="T3" fmla="*/ 60 h 60"/>
                <a:gd name="T4" fmla="*/ 454 w 454"/>
                <a:gd name="T5" fmla="*/ 30 h 60"/>
                <a:gd name="T6" fmla="*/ 397 w 454"/>
                <a:gd name="T7" fmla="*/ 0 h 60"/>
                <a:gd name="T8" fmla="*/ 0 w 454"/>
                <a:gd name="T9" fmla="*/ 33 h 60"/>
                <a:gd name="T10" fmla="*/ 397 w 454"/>
                <a:gd name="T11" fmla="*/ 30 h 60"/>
                <a:gd name="T12" fmla="*/ 0 w 454"/>
                <a:gd name="T13" fmla="*/ 33 h 60"/>
              </a:gdLst>
              <a:ahLst/>
              <a:cxnLst>
                <a:cxn ang="0">
                  <a:pos x="T0" y="T1"/>
                </a:cxn>
                <a:cxn ang="0">
                  <a:pos x="T2" y="T3"/>
                </a:cxn>
                <a:cxn ang="0">
                  <a:pos x="T4" y="T5"/>
                </a:cxn>
                <a:cxn ang="0">
                  <a:pos x="T6" y="T7"/>
                </a:cxn>
                <a:cxn ang="0">
                  <a:pos x="T8" y="T9"/>
                </a:cxn>
                <a:cxn ang="0">
                  <a:pos x="T10" y="T11"/>
                </a:cxn>
                <a:cxn ang="0">
                  <a:pos x="T12" y="T13"/>
                </a:cxn>
              </a:cxnLst>
              <a:rect l="0" t="0" r="r" b="b"/>
              <a:pathLst>
                <a:path w="454" h="60">
                  <a:moveTo>
                    <a:pt x="397" y="0"/>
                  </a:moveTo>
                  <a:lnTo>
                    <a:pt x="398" y="60"/>
                  </a:lnTo>
                  <a:lnTo>
                    <a:pt x="454" y="30"/>
                  </a:lnTo>
                  <a:lnTo>
                    <a:pt x="397" y="0"/>
                  </a:lnTo>
                  <a:close/>
                  <a:moveTo>
                    <a:pt x="0" y="33"/>
                  </a:moveTo>
                  <a:lnTo>
                    <a:pt x="397" y="30"/>
                  </a:lnTo>
                  <a:lnTo>
                    <a:pt x="0" y="33"/>
                  </a:lnTo>
                  <a:close/>
                </a:path>
              </a:pathLst>
            </a:custGeom>
            <a:noFill/>
            <a:ln w="63500" cap="rnd">
              <a:solidFill>
                <a:srgbClr val="FFC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42"/>
            <p:cNvSpPr>
              <a:spLocks/>
            </p:cNvSpPr>
            <p:nvPr/>
          </p:nvSpPr>
          <p:spPr bwMode="auto">
            <a:xfrm>
              <a:off x="4300" y="2998"/>
              <a:ext cx="57" cy="60"/>
            </a:xfrm>
            <a:custGeom>
              <a:avLst/>
              <a:gdLst>
                <a:gd name="T0" fmla="*/ 0 w 57"/>
                <a:gd name="T1" fmla="*/ 0 h 60"/>
                <a:gd name="T2" fmla="*/ 1 w 57"/>
                <a:gd name="T3" fmla="*/ 60 h 60"/>
                <a:gd name="T4" fmla="*/ 57 w 57"/>
                <a:gd name="T5" fmla="*/ 30 h 60"/>
                <a:gd name="T6" fmla="*/ 0 w 57"/>
                <a:gd name="T7" fmla="*/ 0 h 60"/>
              </a:gdLst>
              <a:ahLst/>
              <a:cxnLst>
                <a:cxn ang="0">
                  <a:pos x="T0" y="T1"/>
                </a:cxn>
                <a:cxn ang="0">
                  <a:pos x="T2" y="T3"/>
                </a:cxn>
                <a:cxn ang="0">
                  <a:pos x="T4" y="T5"/>
                </a:cxn>
                <a:cxn ang="0">
                  <a:pos x="T6" y="T7"/>
                </a:cxn>
              </a:cxnLst>
              <a:rect l="0" t="0" r="r" b="b"/>
              <a:pathLst>
                <a:path w="57" h="60">
                  <a:moveTo>
                    <a:pt x="0" y="0"/>
                  </a:moveTo>
                  <a:lnTo>
                    <a:pt x="1" y="60"/>
                  </a:lnTo>
                  <a:lnTo>
                    <a:pt x="57" y="30"/>
                  </a:lnTo>
                  <a:lnTo>
                    <a:pt x="0" y="0"/>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3"/>
            <p:cNvSpPr>
              <a:spLocks noEditPoints="1"/>
            </p:cNvSpPr>
            <p:nvPr/>
          </p:nvSpPr>
          <p:spPr bwMode="auto">
            <a:xfrm>
              <a:off x="3903" y="2998"/>
              <a:ext cx="454" cy="60"/>
            </a:xfrm>
            <a:custGeom>
              <a:avLst/>
              <a:gdLst>
                <a:gd name="T0" fmla="*/ 397 w 454"/>
                <a:gd name="T1" fmla="*/ 0 h 60"/>
                <a:gd name="T2" fmla="*/ 398 w 454"/>
                <a:gd name="T3" fmla="*/ 60 h 60"/>
                <a:gd name="T4" fmla="*/ 454 w 454"/>
                <a:gd name="T5" fmla="*/ 30 h 60"/>
                <a:gd name="T6" fmla="*/ 397 w 454"/>
                <a:gd name="T7" fmla="*/ 0 h 60"/>
                <a:gd name="T8" fmla="*/ 0 w 454"/>
                <a:gd name="T9" fmla="*/ 33 h 60"/>
                <a:gd name="T10" fmla="*/ 397 w 454"/>
                <a:gd name="T11" fmla="*/ 31 h 60"/>
                <a:gd name="T12" fmla="*/ 0 w 454"/>
                <a:gd name="T13" fmla="*/ 33 h 60"/>
              </a:gdLst>
              <a:ahLst/>
              <a:cxnLst>
                <a:cxn ang="0">
                  <a:pos x="T0" y="T1"/>
                </a:cxn>
                <a:cxn ang="0">
                  <a:pos x="T2" y="T3"/>
                </a:cxn>
                <a:cxn ang="0">
                  <a:pos x="T4" y="T5"/>
                </a:cxn>
                <a:cxn ang="0">
                  <a:pos x="T6" y="T7"/>
                </a:cxn>
                <a:cxn ang="0">
                  <a:pos x="T8" y="T9"/>
                </a:cxn>
                <a:cxn ang="0">
                  <a:pos x="T10" y="T11"/>
                </a:cxn>
                <a:cxn ang="0">
                  <a:pos x="T12" y="T13"/>
                </a:cxn>
              </a:cxnLst>
              <a:rect l="0" t="0" r="r" b="b"/>
              <a:pathLst>
                <a:path w="454" h="60">
                  <a:moveTo>
                    <a:pt x="397" y="0"/>
                  </a:moveTo>
                  <a:lnTo>
                    <a:pt x="398" y="60"/>
                  </a:lnTo>
                  <a:lnTo>
                    <a:pt x="454" y="30"/>
                  </a:lnTo>
                  <a:lnTo>
                    <a:pt x="397" y="0"/>
                  </a:lnTo>
                  <a:close/>
                  <a:moveTo>
                    <a:pt x="0" y="33"/>
                  </a:moveTo>
                  <a:lnTo>
                    <a:pt x="397" y="31"/>
                  </a:lnTo>
                  <a:lnTo>
                    <a:pt x="0" y="33"/>
                  </a:lnTo>
                  <a:close/>
                </a:path>
              </a:pathLst>
            </a:custGeom>
            <a:noFill/>
            <a:ln w="63500" cap="rnd">
              <a:solidFill>
                <a:srgbClr val="FFC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4"/>
            <p:cNvSpPr>
              <a:spLocks/>
            </p:cNvSpPr>
            <p:nvPr/>
          </p:nvSpPr>
          <p:spPr bwMode="auto">
            <a:xfrm>
              <a:off x="4300" y="3140"/>
              <a:ext cx="57" cy="60"/>
            </a:xfrm>
            <a:custGeom>
              <a:avLst/>
              <a:gdLst>
                <a:gd name="T0" fmla="*/ 0 w 57"/>
                <a:gd name="T1" fmla="*/ 0 h 60"/>
                <a:gd name="T2" fmla="*/ 1 w 57"/>
                <a:gd name="T3" fmla="*/ 60 h 60"/>
                <a:gd name="T4" fmla="*/ 57 w 57"/>
                <a:gd name="T5" fmla="*/ 30 h 60"/>
                <a:gd name="T6" fmla="*/ 0 w 57"/>
                <a:gd name="T7" fmla="*/ 0 h 60"/>
              </a:gdLst>
              <a:ahLst/>
              <a:cxnLst>
                <a:cxn ang="0">
                  <a:pos x="T0" y="T1"/>
                </a:cxn>
                <a:cxn ang="0">
                  <a:pos x="T2" y="T3"/>
                </a:cxn>
                <a:cxn ang="0">
                  <a:pos x="T4" y="T5"/>
                </a:cxn>
                <a:cxn ang="0">
                  <a:pos x="T6" y="T7"/>
                </a:cxn>
              </a:cxnLst>
              <a:rect l="0" t="0" r="r" b="b"/>
              <a:pathLst>
                <a:path w="57" h="60">
                  <a:moveTo>
                    <a:pt x="0" y="0"/>
                  </a:moveTo>
                  <a:lnTo>
                    <a:pt x="1" y="60"/>
                  </a:lnTo>
                  <a:lnTo>
                    <a:pt x="57" y="30"/>
                  </a:lnTo>
                  <a:lnTo>
                    <a:pt x="0" y="0"/>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5"/>
            <p:cNvSpPr>
              <a:spLocks noEditPoints="1"/>
            </p:cNvSpPr>
            <p:nvPr/>
          </p:nvSpPr>
          <p:spPr bwMode="auto">
            <a:xfrm>
              <a:off x="3903" y="3140"/>
              <a:ext cx="454" cy="60"/>
            </a:xfrm>
            <a:custGeom>
              <a:avLst/>
              <a:gdLst>
                <a:gd name="T0" fmla="*/ 397 w 454"/>
                <a:gd name="T1" fmla="*/ 0 h 60"/>
                <a:gd name="T2" fmla="*/ 398 w 454"/>
                <a:gd name="T3" fmla="*/ 60 h 60"/>
                <a:gd name="T4" fmla="*/ 454 w 454"/>
                <a:gd name="T5" fmla="*/ 30 h 60"/>
                <a:gd name="T6" fmla="*/ 397 w 454"/>
                <a:gd name="T7" fmla="*/ 0 h 60"/>
                <a:gd name="T8" fmla="*/ 0 w 454"/>
                <a:gd name="T9" fmla="*/ 33 h 60"/>
                <a:gd name="T10" fmla="*/ 397 w 454"/>
                <a:gd name="T11" fmla="*/ 30 h 60"/>
                <a:gd name="T12" fmla="*/ 0 w 454"/>
                <a:gd name="T13" fmla="*/ 33 h 60"/>
              </a:gdLst>
              <a:ahLst/>
              <a:cxnLst>
                <a:cxn ang="0">
                  <a:pos x="T0" y="T1"/>
                </a:cxn>
                <a:cxn ang="0">
                  <a:pos x="T2" y="T3"/>
                </a:cxn>
                <a:cxn ang="0">
                  <a:pos x="T4" y="T5"/>
                </a:cxn>
                <a:cxn ang="0">
                  <a:pos x="T6" y="T7"/>
                </a:cxn>
                <a:cxn ang="0">
                  <a:pos x="T8" y="T9"/>
                </a:cxn>
                <a:cxn ang="0">
                  <a:pos x="T10" y="T11"/>
                </a:cxn>
                <a:cxn ang="0">
                  <a:pos x="T12" y="T13"/>
                </a:cxn>
              </a:cxnLst>
              <a:rect l="0" t="0" r="r" b="b"/>
              <a:pathLst>
                <a:path w="454" h="60">
                  <a:moveTo>
                    <a:pt x="397" y="0"/>
                  </a:moveTo>
                  <a:lnTo>
                    <a:pt x="398" y="60"/>
                  </a:lnTo>
                  <a:lnTo>
                    <a:pt x="454" y="30"/>
                  </a:lnTo>
                  <a:lnTo>
                    <a:pt x="397" y="0"/>
                  </a:lnTo>
                  <a:close/>
                  <a:moveTo>
                    <a:pt x="0" y="33"/>
                  </a:moveTo>
                  <a:lnTo>
                    <a:pt x="397" y="30"/>
                  </a:lnTo>
                  <a:lnTo>
                    <a:pt x="0" y="33"/>
                  </a:lnTo>
                  <a:close/>
                </a:path>
              </a:pathLst>
            </a:custGeom>
            <a:noFill/>
            <a:ln w="63500" cap="rnd">
              <a:solidFill>
                <a:srgbClr val="FFC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Rectangle 46"/>
            <p:cNvSpPr>
              <a:spLocks noChangeArrowheads="1"/>
            </p:cNvSpPr>
            <p:nvPr/>
          </p:nvSpPr>
          <p:spPr bwMode="auto">
            <a:xfrm>
              <a:off x="1439" y="2882"/>
              <a:ext cx="30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真实节点集合</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46" name="Rectangle 47"/>
            <p:cNvSpPr>
              <a:spLocks noChangeArrowheads="1"/>
            </p:cNvSpPr>
            <p:nvPr/>
          </p:nvSpPr>
          <p:spPr bwMode="auto">
            <a:xfrm>
              <a:off x="1424" y="3245"/>
              <a:ext cx="303"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虚拟子网集合</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47" name="Rectangle 48"/>
            <p:cNvSpPr>
              <a:spLocks noChangeArrowheads="1"/>
            </p:cNvSpPr>
            <p:nvPr/>
          </p:nvSpPr>
          <p:spPr bwMode="auto">
            <a:xfrm>
              <a:off x="3887" y="3208"/>
              <a:ext cx="46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smtClean="0">
                  <a:ln>
                    <a:noFill/>
                  </a:ln>
                  <a:solidFill>
                    <a:srgbClr val="000000"/>
                  </a:solidFill>
                  <a:effectLst/>
                  <a:latin typeface="Calibri" panose="020F0502020204030204" pitchFamily="34" charset="0"/>
                </a:rPr>
                <a:t>Mininet</a:t>
              </a:r>
              <a:r>
                <a:rPr kumimoji="0" lang="zh-CN" altLang="en-US" sz="1100" b="0" i="0" u="none" strike="noStrike" cap="none" normalizeH="0" baseline="0" dirty="0" smtClean="0">
                  <a:ln>
                    <a:noFill/>
                  </a:ln>
                  <a:solidFill>
                    <a:srgbClr val="000000"/>
                  </a:solidFill>
                  <a:effectLst/>
                  <a:latin typeface="Calibri" panose="020F0502020204030204" pitchFamily="34" charset="0"/>
                </a:rPr>
                <a:t>信息</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49" name="Rectangle 50"/>
            <p:cNvSpPr>
              <a:spLocks noChangeArrowheads="1"/>
            </p:cNvSpPr>
            <p:nvPr/>
          </p:nvSpPr>
          <p:spPr bwMode="auto">
            <a:xfrm>
              <a:off x="3950" y="2902"/>
              <a:ext cx="32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smtClean="0">
                  <a:ln>
                    <a:noFill/>
                  </a:ln>
                  <a:solidFill>
                    <a:srgbClr val="000000"/>
                  </a:solidFill>
                  <a:effectLst/>
                  <a:latin typeface="Calibri" panose="020F0502020204030204" pitchFamily="34" charset="0"/>
                </a:rPr>
                <a:t>OVS</a:t>
              </a:r>
              <a:r>
                <a:rPr kumimoji="0" lang="zh-CN" altLang="en-US" sz="1100" b="0" i="0" u="none" strike="noStrike" cap="none" normalizeH="0" baseline="0" dirty="0" smtClean="0">
                  <a:ln>
                    <a:noFill/>
                  </a:ln>
                  <a:solidFill>
                    <a:srgbClr val="000000"/>
                  </a:solidFill>
                  <a:effectLst/>
                  <a:latin typeface="Calibri" panose="020F0502020204030204" pitchFamily="34" charset="0"/>
                </a:rPr>
                <a:t>信息</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5" name="图片 29704"/>
          <p:cNvPicPr>
            <a:picLocks noChangeAspect="1"/>
          </p:cNvPicPr>
          <p:nvPr/>
        </p:nvPicPr>
        <p:blipFill>
          <a:blip r:embed="rId2"/>
          <a:stretch>
            <a:fillRect/>
          </a:stretch>
        </p:blipFill>
        <p:spPr>
          <a:xfrm>
            <a:off x="1926886" y="4611514"/>
            <a:ext cx="2619716" cy="1133650"/>
          </a:xfrm>
          <a:prstGeom prst="rect">
            <a:avLst/>
          </a:prstGeom>
        </p:spPr>
      </p:pic>
      <p:sp>
        <p:nvSpPr>
          <p:cNvPr id="4" name="Text Box 9"/>
          <p:cNvSpPr txBox="1">
            <a:spLocks noChangeArrowheads="1"/>
          </p:cNvSpPr>
          <p:nvPr/>
        </p:nvSpPr>
        <p:spPr bwMode="auto">
          <a:xfrm>
            <a:off x="4572000" y="282575"/>
            <a:ext cx="4321175" cy="400110"/>
          </a:xfrm>
          <a:prstGeom prst="rect">
            <a:avLst/>
          </a:prstGeom>
          <a:noFill/>
          <a:ln w="9525">
            <a:noFill/>
            <a:miter lim="800000"/>
            <a:headEnd/>
            <a:tailEnd/>
          </a:ln>
          <a:effectLst/>
        </p:spPr>
        <p:txBody>
          <a:bodyPr>
            <a:spAutoFit/>
          </a:bodyPr>
          <a:lstStyle/>
          <a:p>
            <a:pPr algn="r"/>
            <a:r>
              <a:rPr lang="zh-CN" altLang="en-US" sz="2000" b="1" dirty="0" smtClean="0">
                <a:solidFill>
                  <a:schemeClr val="bg1"/>
                </a:solidFill>
                <a:latin typeface="微软雅黑" pitchFamily="34" charset="-122"/>
                <a:ea typeface="微软雅黑" pitchFamily="34" charset="-122"/>
              </a:rPr>
              <a:t>系统设计</a:t>
            </a:r>
            <a:endParaRPr lang="zh-CN" altLang="en-US" sz="2000" b="1" dirty="0">
              <a:solidFill>
                <a:schemeClr val="bg1"/>
              </a:solidFill>
              <a:latin typeface="微软雅黑" pitchFamily="34" charset="-122"/>
              <a:ea typeface="微软雅黑" pitchFamily="34" charset="-122"/>
            </a:endParaRPr>
          </a:p>
        </p:txBody>
      </p:sp>
      <p:sp>
        <p:nvSpPr>
          <p:cNvPr id="296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6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91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0" y="806387"/>
            <a:ext cx="7785848" cy="461665"/>
          </a:xfrm>
          <a:prstGeom prst="rect">
            <a:avLst/>
          </a:prstGeom>
        </p:spPr>
        <p:txBody>
          <a:bodyPr wrap="square">
            <a:spAutoFit/>
          </a:bodyPr>
          <a:lstStyle/>
          <a:p>
            <a:pPr>
              <a:buFont typeface="Wingdings" pitchFamily="2" charset="2"/>
              <a:buChar char="n"/>
            </a:pPr>
            <a:r>
              <a:rPr lang="en-US" sz="2400" dirty="0" smtClean="0"/>
              <a:t> </a:t>
            </a:r>
            <a:r>
              <a:rPr lang="zh-CN" altLang="en-US" sz="2400" dirty="0" smtClean="0"/>
              <a:t>关键模块</a:t>
            </a:r>
            <a:r>
              <a:rPr lang="en-US" altLang="zh-CN" sz="2400" dirty="0" smtClean="0"/>
              <a:t>— </a:t>
            </a:r>
            <a:r>
              <a:rPr lang="zh-CN" altLang="en-US" sz="2400" dirty="0" smtClean="0"/>
              <a:t>拓扑下发模块</a:t>
            </a:r>
          </a:p>
        </p:txBody>
      </p:sp>
      <p:grpSp>
        <p:nvGrpSpPr>
          <p:cNvPr id="3" name="Group 9"/>
          <p:cNvGrpSpPr>
            <a:grpSpLocks noChangeAspect="1"/>
          </p:cNvGrpSpPr>
          <p:nvPr/>
        </p:nvGrpSpPr>
        <p:grpSpPr bwMode="auto">
          <a:xfrm>
            <a:off x="609600" y="1725613"/>
            <a:ext cx="3954463" cy="4019550"/>
            <a:chOff x="384" y="1087"/>
            <a:chExt cx="2491" cy="2532"/>
          </a:xfrm>
        </p:grpSpPr>
        <p:sp>
          <p:nvSpPr>
            <p:cNvPr id="5" name="AutoShape 8"/>
            <p:cNvSpPr>
              <a:spLocks noChangeAspect="1" noChangeArrowheads="1" noTextEdit="1"/>
            </p:cNvSpPr>
            <p:nvPr/>
          </p:nvSpPr>
          <p:spPr bwMode="auto">
            <a:xfrm>
              <a:off x="384" y="1087"/>
              <a:ext cx="2491" cy="2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10"/>
            <p:cNvSpPr>
              <a:spLocks/>
            </p:cNvSpPr>
            <p:nvPr/>
          </p:nvSpPr>
          <p:spPr bwMode="auto">
            <a:xfrm>
              <a:off x="390" y="1102"/>
              <a:ext cx="838" cy="298"/>
            </a:xfrm>
            <a:custGeom>
              <a:avLst/>
              <a:gdLst>
                <a:gd name="T0" fmla="*/ 336 w 3358"/>
                <a:gd name="T1" fmla="*/ 1195 h 1195"/>
                <a:gd name="T2" fmla="*/ 3023 w 3358"/>
                <a:gd name="T3" fmla="*/ 1195 h 1195"/>
                <a:gd name="T4" fmla="*/ 3358 w 3358"/>
                <a:gd name="T5" fmla="*/ 859 h 1195"/>
                <a:gd name="T6" fmla="*/ 3358 w 3358"/>
                <a:gd name="T7" fmla="*/ 336 h 1195"/>
                <a:gd name="T8" fmla="*/ 3023 w 3358"/>
                <a:gd name="T9" fmla="*/ 0 h 1195"/>
                <a:gd name="T10" fmla="*/ 336 w 3358"/>
                <a:gd name="T11" fmla="*/ 0 h 1195"/>
                <a:gd name="T12" fmla="*/ 0 w 3358"/>
                <a:gd name="T13" fmla="*/ 336 h 1195"/>
                <a:gd name="T14" fmla="*/ 0 w 3358"/>
                <a:gd name="T15" fmla="*/ 859 h 1195"/>
                <a:gd name="T16" fmla="*/ 336 w 3358"/>
                <a:gd name="T17" fmla="*/ 1195 h 1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58" h="1195">
                  <a:moveTo>
                    <a:pt x="336" y="1195"/>
                  </a:moveTo>
                  <a:lnTo>
                    <a:pt x="3023" y="1195"/>
                  </a:lnTo>
                  <a:cubicBezTo>
                    <a:pt x="3208" y="1195"/>
                    <a:pt x="3358" y="1045"/>
                    <a:pt x="3358" y="859"/>
                  </a:cubicBezTo>
                  <a:lnTo>
                    <a:pt x="3358" y="336"/>
                  </a:lnTo>
                  <a:cubicBezTo>
                    <a:pt x="3358" y="150"/>
                    <a:pt x="3208" y="0"/>
                    <a:pt x="3023" y="0"/>
                  </a:cubicBezTo>
                  <a:lnTo>
                    <a:pt x="336" y="0"/>
                  </a:lnTo>
                  <a:cubicBezTo>
                    <a:pt x="151" y="0"/>
                    <a:pt x="0" y="150"/>
                    <a:pt x="0" y="336"/>
                  </a:cubicBezTo>
                  <a:lnTo>
                    <a:pt x="0" y="859"/>
                  </a:lnTo>
                  <a:cubicBezTo>
                    <a:pt x="0" y="1045"/>
                    <a:pt x="151" y="1195"/>
                    <a:pt x="336" y="1195"/>
                  </a:cubicBezTo>
                  <a:close/>
                </a:path>
              </a:pathLst>
            </a:custGeom>
            <a:solidFill>
              <a:srgbClr val="478FD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11"/>
            <p:cNvSpPr>
              <a:spLocks/>
            </p:cNvSpPr>
            <p:nvPr/>
          </p:nvSpPr>
          <p:spPr bwMode="auto">
            <a:xfrm>
              <a:off x="390" y="1102"/>
              <a:ext cx="838" cy="298"/>
            </a:xfrm>
            <a:custGeom>
              <a:avLst/>
              <a:gdLst>
                <a:gd name="T0" fmla="*/ 336 w 3358"/>
                <a:gd name="T1" fmla="*/ 1195 h 1195"/>
                <a:gd name="T2" fmla="*/ 3023 w 3358"/>
                <a:gd name="T3" fmla="*/ 1195 h 1195"/>
                <a:gd name="T4" fmla="*/ 3358 w 3358"/>
                <a:gd name="T5" fmla="*/ 859 h 1195"/>
                <a:gd name="T6" fmla="*/ 3358 w 3358"/>
                <a:gd name="T7" fmla="*/ 336 h 1195"/>
                <a:gd name="T8" fmla="*/ 3023 w 3358"/>
                <a:gd name="T9" fmla="*/ 0 h 1195"/>
                <a:gd name="T10" fmla="*/ 336 w 3358"/>
                <a:gd name="T11" fmla="*/ 0 h 1195"/>
                <a:gd name="T12" fmla="*/ 0 w 3358"/>
                <a:gd name="T13" fmla="*/ 336 h 1195"/>
                <a:gd name="T14" fmla="*/ 0 w 3358"/>
                <a:gd name="T15" fmla="*/ 859 h 1195"/>
                <a:gd name="T16" fmla="*/ 336 w 3358"/>
                <a:gd name="T17" fmla="*/ 1195 h 1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58" h="1195">
                  <a:moveTo>
                    <a:pt x="336" y="1195"/>
                  </a:moveTo>
                  <a:lnTo>
                    <a:pt x="3023" y="1195"/>
                  </a:lnTo>
                  <a:cubicBezTo>
                    <a:pt x="3208" y="1195"/>
                    <a:pt x="3358" y="1045"/>
                    <a:pt x="3358" y="859"/>
                  </a:cubicBezTo>
                  <a:lnTo>
                    <a:pt x="3358" y="336"/>
                  </a:lnTo>
                  <a:cubicBezTo>
                    <a:pt x="3358" y="150"/>
                    <a:pt x="3208" y="0"/>
                    <a:pt x="3023" y="0"/>
                  </a:cubicBezTo>
                  <a:lnTo>
                    <a:pt x="336" y="0"/>
                  </a:lnTo>
                  <a:cubicBezTo>
                    <a:pt x="151" y="0"/>
                    <a:pt x="0" y="150"/>
                    <a:pt x="0" y="336"/>
                  </a:cubicBezTo>
                  <a:lnTo>
                    <a:pt x="0" y="859"/>
                  </a:lnTo>
                  <a:cubicBezTo>
                    <a:pt x="0" y="1045"/>
                    <a:pt x="151" y="1195"/>
                    <a:pt x="336" y="1195"/>
                  </a:cubicBezTo>
                  <a:close/>
                </a:path>
              </a:pathLst>
            </a:custGeom>
            <a:noFill/>
            <a:ln w="635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12"/>
            <p:cNvSpPr>
              <a:spLocks noChangeArrowheads="1"/>
            </p:cNvSpPr>
            <p:nvPr/>
          </p:nvSpPr>
          <p:spPr bwMode="auto">
            <a:xfrm>
              <a:off x="555" y="1209"/>
              <a:ext cx="308"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rPr>
                <a:t>拓扑划分模块</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0" name="Freeform 13"/>
            <p:cNvSpPr>
              <a:spLocks/>
            </p:cNvSpPr>
            <p:nvPr/>
          </p:nvSpPr>
          <p:spPr bwMode="auto">
            <a:xfrm>
              <a:off x="1706" y="1098"/>
              <a:ext cx="838" cy="298"/>
            </a:xfrm>
            <a:custGeom>
              <a:avLst/>
              <a:gdLst>
                <a:gd name="T0" fmla="*/ 336 w 3358"/>
                <a:gd name="T1" fmla="*/ 1195 h 1195"/>
                <a:gd name="T2" fmla="*/ 3022 w 3358"/>
                <a:gd name="T3" fmla="*/ 1195 h 1195"/>
                <a:gd name="T4" fmla="*/ 3358 w 3358"/>
                <a:gd name="T5" fmla="*/ 859 h 1195"/>
                <a:gd name="T6" fmla="*/ 3358 w 3358"/>
                <a:gd name="T7" fmla="*/ 336 h 1195"/>
                <a:gd name="T8" fmla="*/ 3022 w 3358"/>
                <a:gd name="T9" fmla="*/ 0 h 1195"/>
                <a:gd name="T10" fmla="*/ 336 w 3358"/>
                <a:gd name="T11" fmla="*/ 0 h 1195"/>
                <a:gd name="T12" fmla="*/ 0 w 3358"/>
                <a:gd name="T13" fmla="*/ 336 h 1195"/>
                <a:gd name="T14" fmla="*/ 0 w 3358"/>
                <a:gd name="T15" fmla="*/ 859 h 1195"/>
                <a:gd name="T16" fmla="*/ 336 w 3358"/>
                <a:gd name="T17" fmla="*/ 1195 h 1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58" h="1195">
                  <a:moveTo>
                    <a:pt x="336" y="1195"/>
                  </a:moveTo>
                  <a:lnTo>
                    <a:pt x="3022" y="1195"/>
                  </a:lnTo>
                  <a:cubicBezTo>
                    <a:pt x="3207" y="1195"/>
                    <a:pt x="3358" y="1045"/>
                    <a:pt x="3358" y="859"/>
                  </a:cubicBezTo>
                  <a:lnTo>
                    <a:pt x="3358" y="336"/>
                  </a:lnTo>
                  <a:cubicBezTo>
                    <a:pt x="3358" y="151"/>
                    <a:pt x="3207" y="0"/>
                    <a:pt x="3022" y="0"/>
                  </a:cubicBezTo>
                  <a:lnTo>
                    <a:pt x="336" y="0"/>
                  </a:lnTo>
                  <a:cubicBezTo>
                    <a:pt x="150" y="0"/>
                    <a:pt x="0" y="151"/>
                    <a:pt x="0" y="336"/>
                  </a:cubicBezTo>
                  <a:lnTo>
                    <a:pt x="0" y="859"/>
                  </a:lnTo>
                  <a:cubicBezTo>
                    <a:pt x="0" y="1045"/>
                    <a:pt x="150" y="1195"/>
                    <a:pt x="336" y="1195"/>
                  </a:cubicBezTo>
                  <a:close/>
                </a:path>
              </a:pathLst>
            </a:custGeom>
            <a:solidFill>
              <a:srgbClr val="478FD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4"/>
            <p:cNvSpPr>
              <a:spLocks/>
            </p:cNvSpPr>
            <p:nvPr/>
          </p:nvSpPr>
          <p:spPr bwMode="auto">
            <a:xfrm>
              <a:off x="1706" y="1098"/>
              <a:ext cx="838" cy="298"/>
            </a:xfrm>
            <a:custGeom>
              <a:avLst/>
              <a:gdLst>
                <a:gd name="T0" fmla="*/ 336 w 3358"/>
                <a:gd name="T1" fmla="*/ 1195 h 1195"/>
                <a:gd name="T2" fmla="*/ 3022 w 3358"/>
                <a:gd name="T3" fmla="*/ 1195 h 1195"/>
                <a:gd name="T4" fmla="*/ 3358 w 3358"/>
                <a:gd name="T5" fmla="*/ 859 h 1195"/>
                <a:gd name="T6" fmla="*/ 3358 w 3358"/>
                <a:gd name="T7" fmla="*/ 336 h 1195"/>
                <a:gd name="T8" fmla="*/ 3022 w 3358"/>
                <a:gd name="T9" fmla="*/ 0 h 1195"/>
                <a:gd name="T10" fmla="*/ 336 w 3358"/>
                <a:gd name="T11" fmla="*/ 0 h 1195"/>
                <a:gd name="T12" fmla="*/ 0 w 3358"/>
                <a:gd name="T13" fmla="*/ 336 h 1195"/>
                <a:gd name="T14" fmla="*/ 0 w 3358"/>
                <a:gd name="T15" fmla="*/ 859 h 1195"/>
                <a:gd name="T16" fmla="*/ 336 w 3358"/>
                <a:gd name="T17" fmla="*/ 1195 h 1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58" h="1195">
                  <a:moveTo>
                    <a:pt x="336" y="1195"/>
                  </a:moveTo>
                  <a:lnTo>
                    <a:pt x="3022" y="1195"/>
                  </a:lnTo>
                  <a:cubicBezTo>
                    <a:pt x="3207" y="1195"/>
                    <a:pt x="3358" y="1045"/>
                    <a:pt x="3358" y="859"/>
                  </a:cubicBezTo>
                  <a:lnTo>
                    <a:pt x="3358" y="336"/>
                  </a:lnTo>
                  <a:cubicBezTo>
                    <a:pt x="3358" y="151"/>
                    <a:pt x="3207" y="0"/>
                    <a:pt x="3022" y="0"/>
                  </a:cubicBezTo>
                  <a:lnTo>
                    <a:pt x="336" y="0"/>
                  </a:lnTo>
                  <a:cubicBezTo>
                    <a:pt x="150" y="0"/>
                    <a:pt x="0" y="151"/>
                    <a:pt x="0" y="336"/>
                  </a:cubicBezTo>
                  <a:lnTo>
                    <a:pt x="0" y="859"/>
                  </a:lnTo>
                  <a:cubicBezTo>
                    <a:pt x="0" y="1045"/>
                    <a:pt x="150" y="1195"/>
                    <a:pt x="336" y="1195"/>
                  </a:cubicBezTo>
                  <a:close/>
                </a:path>
              </a:pathLst>
            </a:custGeom>
            <a:noFill/>
            <a:ln w="635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15"/>
            <p:cNvSpPr>
              <a:spLocks noChangeArrowheads="1"/>
            </p:cNvSpPr>
            <p:nvPr/>
          </p:nvSpPr>
          <p:spPr bwMode="auto">
            <a:xfrm>
              <a:off x="1872" y="1205"/>
              <a:ext cx="307"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拓扑存储模块</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3" name="Freeform 16"/>
            <p:cNvSpPr>
              <a:spLocks/>
            </p:cNvSpPr>
            <p:nvPr/>
          </p:nvSpPr>
          <p:spPr bwMode="auto">
            <a:xfrm>
              <a:off x="1322" y="1626"/>
              <a:ext cx="1516" cy="1154"/>
            </a:xfrm>
            <a:custGeom>
              <a:avLst/>
              <a:gdLst>
                <a:gd name="T0" fmla="*/ 607 w 6077"/>
                <a:gd name="T1" fmla="*/ 4623 h 4623"/>
                <a:gd name="T2" fmla="*/ 5469 w 6077"/>
                <a:gd name="T3" fmla="*/ 4623 h 4623"/>
                <a:gd name="T4" fmla="*/ 6077 w 6077"/>
                <a:gd name="T5" fmla="*/ 4015 h 4623"/>
                <a:gd name="T6" fmla="*/ 6077 w 6077"/>
                <a:gd name="T7" fmla="*/ 608 h 4623"/>
                <a:gd name="T8" fmla="*/ 5469 w 6077"/>
                <a:gd name="T9" fmla="*/ 0 h 4623"/>
                <a:gd name="T10" fmla="*/ 607 w 6077"/>
                <a:gd name="T11" fmla="*/ 0 h 4623"/>
                <a:gd name="T12" fmla="*/ 0 w 6077"/>
                <a:gd name="T13" fmla="*/ 608 h 4623"/>
                <a:gd name="T14" fmla="*/ 0 w 6077"/>
                <a:gd name="T15" fmla="*/ 4015 h 4623"/>
                <a:gd name="T16" fmla="*/ 607 w 6077"/>
                <a:gd name="T17" fmla="*/ 4623 h 4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77" h="4623">
                  <a:moveTo>
                    <a:pt x="607" y="4623"/>
                  </a:moveTo>
                  <a:lnTo>
                    <a:pt x="5469" y="4623"/>
                  </a:lnTo>
                  <a:cubicBezTo>
                    <a:pt x="5805" y="4623"/>
                    <a:pt x="6077" y="4351"/>
                    <a:pt x="6077" y="4015"/>
                  </a:cubicBezTo>
                  <a:lnTo>
                    <a:pt x="6077" y="608"/>
                  </a:lnTo>
                  <a:cubicBezTo>
                    <a:pt x="6077" y="272"/>
                    <a:pt x="5805" y="0"/>
                    <a:pt x="5469" y="0"/>
                  </a:cubicBezTo>
                  <a:lnTo>
                    <a:pt x="607" y="0"/>
                  </a:lnTo>
                  <a:cubicBezTo>
                    <a:pt x="272" y="0"/>
                    <a:pt x="0" y="272"/>
                    <a:pt x="0" y="608"/>
                  </a:cubicBezTo>
                  <a:lnTo>
                    <a:pt x="0" y="4015"/>
                  </a:lnTo>
                  <a:cubicBezTo>
                    <a:pt x="0" y="4351"/>
                    <a:pt x="272" y="4623"/>
                    <a:pt x="607" y="4623"/>
                  </a:cubicBezTo>
                  <a:close/>
                </a:path>
              </a:pathLst>
            </a:custGeom>
            <a:solidFill>
              <a:srgbClr val="478FD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17"/>
            <p:cNvSpPr>
              <a:spLocks/>
            </p:cNvSpPr>
            <p:nvPr/>
          </p:nvSpPr>
          <p:spPr bwMode="auto">
            <a:xfrm>
              <a:off x="1322" y="1626"/>
              <a:ext cx="1516" cy="1154"/>
            </a:xfrm>
            <a:custGeom>
              <a:avLst/>
              <a:gdLst>
                <a:gd name="T0" fmla="*/ 607 w 6077"/>
                <a:gd name="T1" fmla="*/ 4623 h 4623"/>
                <a:gd name="T2" fmla="*/ 5469 w 6077"/>
                <a:gd name="T3" fmla="*/ 4623 h 4623"/>
                <a:gd name="T4" fmla="*/ 6077 w 6077"/>
                <a:gd name="T5" fmla="*/ 4015 h 4623"/>
                <a:gd name="T6" fmla="*/ 6077 w 6077"/>
                <a:gd name="T7" fmla="*/ 608 h 4623"/>
                <a:gd name="T8" fmla="*/ 5469 w 6077"/>
                <a:gd name="T9" fmla="*/ 0 h 4623"/>
                <a:gd name="T10" fmla="*/ 607 w 6077"/>
                <a:gd name="T11" fmla="*/ 0 h 4623"/>
                <a:gd name="T12" fmla="*/ 0 w 6077"/>
                <a:gd name="T13" fmla="*/ 608 h 4623"/>
                <a:gd name="T14" fmla="*/ 0 w 6077"/>
                <a:gd name="T15" fmla="*/ 4015 h 4623"/>
                <a:gd name="T16" fmla="*/ 607 w 6077"/>
                <a:gd name="T17" fmla="*/ 4623 h 4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77" h="4623">
                  <a:moveTo>
                    <a:pt x="607" y="4623"/>
                  </a:moveTo>
                  <a:lnTo>
                    <a:pt x="5469" y="4623"/>
                  </a:lnTo>
                  <a:cubicBezTo>
                    <a:pt x="5805" y="4623"/>
                    <a:pt x="6077" y="4351"/>
                    <a:pt x="6077" y="4015"/>
                  </a:cubicBezTo>
                  <a:lnTo>
                    <a:pt x="6077" y="608"/>
                  </a:lnTo>
                  <a:cubicBezTo>
                    <a:pt x="6077" y="272"/>
                    <a:pt x="5805" y="0"/>
                    <a:pt x="5469" y="0"/>
                  </a:cubicBezTo>
                  <a:lnTo>
                    <a:pt x="607" y="0"/>
                  </a:lnTo>
                  <a:cubicBezTo>
                    <a:pt x="272" y="0"/>
                    <a:pt x="0" y="272"/>
                    <a:pt x="0" y="608"/>
                  </a:cubicBezTo>
                  <a:lnTo>
                    <a:pt x="0" y="4015"/>
                  </a:lnTo>
                  <a:cubicBezTo>
                    <a:pt x="0" y="4351"/>
                    <a:pt x="272" y="4623"/>
                    <a:pt x="607" y="4623"/>
                  </a:cubicBezTo>
                  <a:close/>
                </a:path>
              </a:pathLst>
            </a:custGeom>
            <a:noFill/>
            <a:ln w="635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18"/>
            <p:cNvSpPr>
              <a:spLocks noChangeArrowheads="1"/>
            </p:cNvSpPr>
            <p:nvPr/>
          </p:nvSpPr>
          <p:spPr bwMode="auto">
            <a:xfrm>
              <a:off x="1847" y="1690"/>
              <a:ext cx="308"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拓扑下发模块</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6" name="Rectangle 19"/>
            <p:cNvSpPr>
              <a:spLocks noChangeArrowheads="1"/>
            </p:cNvSpPr>
            <p:nvPr/>
          </p:nvSpPr>
          <p:spPr bwMode="auto">
            <a:xfrm>
              <a:off x="1420" y="1839"/>
              <a:ext cx="626" cy="8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20"/>
            <p:cNvSpPr>
              <a:spLocks noChangeArrowheads="1"/>
            </p:cNvSpPr>
            <p:nvPr/>
          </p:nvSpPr>
          <p:spPr bwMode="auto">
            <a:xfrm>
              <a:off x="1420" y="1839"/>
              <a:ext cx="626" cy="820"/>
            </a:xfrm>
            <a:prstGeom prst="rect">
              <a:avLst/>
            </a:prstGeom>
            <a:noFill/>
            <a:ln w="635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21"/>
            <p:cNvSpPr>
              <a:spLocks noChangeArrowheads="1"/>
            </p:cNvSpPr>
            <p:nvPr/>
          </p:nvSpPr>
          <p:spPr bwMode="auto">
            <a:xfrm>
              <a:off x="1612" y="1867"/>
              <a:ext cx="29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Calibri" panose="020F0502020204030204" pitchFamily="34" charset="0"/>
                </a:rPr>
                <a:t>Mininet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9" name="Rectangle 22"/>
            <p:cNvSpPr>
              <a:spLocks noChangeArrowheads="1"/>
            </p:cNvSpPr>
            <p:nvPr/>
          </p:nvSpPr>
          <p:spPr bwMode="auto">
            <a:xfrm>
              <a:off x="2110" y="1839"/>
              <a:ext cx="626" cy="8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23"/>
            <p:cNvSpPr>
              <a:spLocks noChangeArrowheads="1"/>
            </p:cNvSpPr>
            <p:nvPr/>
          </p:nvSpPr>
          <p:spPr bwMode="auto">
            <a:xfrm>
              <a:off x="2110" y="1839"/>
              <a:ext cx="626" cy="820"/>
            </a:xfrm>
            <a:prstGeom prst="rect">
              <a:avLst/>
            </a:prstGeom>
            <a:noFill/>
            <a:ln w="635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24"/>
            <p:cNvSpPr>
              <a:spLocks noChangeArrowheads="1"/>
            </p:cNvSpPr>
            <p:nvPr/>
          </p:nvSpPr>
          <p:spPr bwMode="auto">
            <a:xfrm>
              <a:off x="2351" y="1880"/>
              <a:ext cx="17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Calibri" panose="020F0502020204030204" pitchFamily="34" charset="0"/>
                </a:rPr>
                <a:t>OVS</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2" name="Freeform 25"/>
            <p:cNvSpPr>
              <a:spLocks/>
            </p:cNvSpPr>
            <p:nvPr/>
          </p:nvSpPr>
          <p:spPr bwMode="auto">
            <a:xfrm>
              <a:off x="1497" y="1993"/>
              <a:ext cx="472" cy="151"/>
            </a:xfrm>
            <a:custGeom>
              <a:avLst/>
              <a:gdLst>
                <a:gd name="T0" fmla="*/ 36 w 1891"/>
                <a:gd name="T1" fmla="*/ 605 h 605"/>
                <a:gd name="T2" fmla="*/ 1855 w 1891"/>
                <a:gd name="T3" fmla="*/ 605 h 605"/>
                <a:gd name="T4" fmla="*/ 1891 w 1891"/>
                <a:gd name="T5" fmla="*/ 569 h 605"/>
                <a:gd name="T6" fmla="*/ 1891 w 1891"/>
                <a:gd name="T7" fmla="*/ 36 h 605"/>
                <a:gd name="T8" fmla="*/ 1855 w 1891"/>
                <a:gd name="T9" fmla="*/ 0 h 605"/>
                <a:gd name="T10" fmla="*/ 36 w 1891"/>
                <a:gd name="T11" fmla="*/ 0 h 605"/>
                <a:gd name="T12" fmla="*/ 0 w 1891"/>
                <a:gd name="T13" fmla="*/ 36 h 605"/>
                <a:gd name="T14" fmla="*/ 0 w 1891"/>
                <a:gd name="T15" fmla="*/ 569 h 605"/>
                <a:gd name="T16" fmla="*/ 36 w 1891"/>
                <a:gd name="T17" fmla="*/ 60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1" h="605">
                  <a:moveTo>
                    <a:pt x="36" y="605"/>
                  </a:moveTo>
                  <a:lnTo>
                    <a:pt x="1855" y="605"/>
                  </a:lnTo>
                  <a:cubicBezTo>
                    <a:pt x="1875" y="605"/>
                    <a:pt x="1891" y="589"/>
                    <a:pt x="1891" y="569"/>
                  </a:cubicBezTo>
                  <a:lnTo>
                    <a:pt x="1891" y="36"/>
                  </a:lnTo>
                  <a:cubicBezTo>
                    <a:pt x="1891" y="16"/>
                    <a:pt x="1875" y="0"/>
                    <a:pt x="1855" y="0"/>
                  </a:cubicBezTo>
                  <a:lnTo>
                    <a:pt x="36" y="0"/>
                  </a:lnTo>
                  <a:cubicBezTo>
                    <a:pt x="16" y="0"/>
                    <a:pt x="0" y="16"/>
                    <a:pt x="0" y="36"/>
                  </a:cubicBezTo>
                  <a:lnTo>
                    <a:pt x="0" y="569"/>
                  </a:lnTo>
                  <a:cubicBezTo>
                    <a:pt x="0" y="589"/>
                    <a:pt x="16" y="605"/>
                    <a:pt x="36" y="605"/>
                  </a:cubicBezTo>
                  <a:close/>
                </a:path>
              </a:pathLst>
            </a:custGeom>
            <a:solidFill>
              <a:srgbClr val="5B9BD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26"/>
            <p:cNvSpPr>
              <a:spLocks/>
            </p:cNvSpPr>
            <p:nvPr/>
          </p:nvSpPr>
          <p:spPr bwMode="auto">
            <a:xfrm>
              <a:off x="1497" y="1993"/>
              <a:ext cx="472" cy="151"/>
            </a:xfrm>
            <a:custGeom>
              <a:avLst/>
              <a:gdLst>
                <a:gd name="T0" fmla="*/ 36 w 1891"/>
                <a:gd name="T1" fmla="*/ 605 h 605"/>
                <a:gd name="T2" fmla="*/ 1855 w 1891"/>
                <a:gd name="T3" fmla="*/ 605 h 605"/>
                <a:gd name="T4" fmla="*/ 1891 w 1891"/>
                <a:gd name="T5" fmla="*/ 569 h 605"/>
                <a:gd name="T6" fmla="*/ 1891 w 1891"/>
                <a:gd name="T7" fmla="*/ 36 h 605"/>
                <a:gd name="T8" fmla="*/ 1855 w 1891"/>
                <a:gd name="T9" fmla="*/ 0 h 605"/>
                <a:gd name="T10" fmla="*/ 36 w 1891"/>
                <a:gd name="T11" fmla="*/ 0 h 605"/>
                <a:gd name="T12" fmla="*/ 0 w 1891"/>
                <a:gd name="T13" fmla="*/ 36 h 605"/>
                <a:gd name="T14" fmla="*/ 0 w 1891"/>
                <a:gd name="T15" fmla="*/ 569 h 605"/>
                <a:gd name="T16" fmla="*/ 36 w 1891"/>
                <a:gd name="T17" fmla="*/ 60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1" h="605">
                  <a:moveTo>
                    <a:pt x="36" y="605"/>
                  </a:moveTo>
                  <a:lnTo>
                    <a:pt x="1855" y="605"/>
                  </a:lnTo>
                  <a:cubicBezTo>
                    <a:pt x="1875" y="605"/>
                    <a:pt x="1891" y="589"/>
                    <a:pt x="1891" y="569"/>
                  </a:cubicBezTo>
                  <a:lnTo>
                    <a:pt x="1891" y="36"/>
                  </a:lnTo>
                  <a:cubicBezTo>
                    <a:pt x="1891" y="16"/>
                    <a:pt x="1875" y="0"/>
                    <a:pt x="1855" y="0"/>
                  </a:cubicBezTo>
                  <a:lnTo>
                    <a:pt x="36" y="0"/>
                  </a:lnTo>
                  <a:cubicBezTo>
                    <a:pt x="16" y="0"/>
                    <a:pt x="0" y="16"/>
                    <a:pt x="0" y="36"/>
                  </a:cubicBezTo>
                  <a:lnTo>
                    <a:pt x="0" y="569"/>
                  </a:lnTo>
                  <a:cubicBezTo>
                    <a:pt x="0" y="589"/>
                    <a:pt x="16" y="605"/>
                    <a:pt x="36" y="605"/>
                  </a:cubicBezTo>
                  <a:close/>
                </a:path>
              </a:pathLst>
            </a:custGeom>
            <a:noFill/>
            <a:ln w="6350" cap="rnd">
              <a:solidFill>
                <a:srgbClr val="4271C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27"/>
            <p:cNvSpPr>
              <a:spLocks noChangeArrowheads="1"/>
            </p:cNvSpPr>
            <p:nvPr/>
          </p:nvSpPr>
          <p:spPr bwMode="auto">
            <a:xfrm>
              <a:off x="1543" y="2037"/>
              <a:ext cx="228"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拓扑脚本生成</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5" name="Freeform 28"/>
            <p:cNvSpPr>
              <a:spLocks/>
            </p:cNvSpPr>
            <p:nvPr/>
          </p:nvSpPr>
          <p:spPr bwMode="auto">
            <a:xfrm>
              <a:off x="1497" y="2206"/>
              <a:ext cx="472" cy="152"/>
            </a:xfrm>
            <a:custGeom>
              <a:avLst/>
              <a:gdLst>
                <a:gd name="T0" fmla="*/ 36 w 1891"/>
                <a:gd name="T1" fmla="*/ 605 h 605"/>
                <a:gd name="T2" fmla="*/ 1855 w 1891"/>
                <a:gd name="T3" fmla="*/ 605 h 605"/>
                <a:gd name="T4" fmla="*/ 1891 w 1891"/>
                <a:gd name="T5" fmla="*/ 568 h 605"/>
                <a:gd name="T6" fmla="*/ 1891 w 1891"/>
                <a:gd name="T7" fmla="*/ 36 h 605"/>
                <a:gd name="T8" fmla="*/ 1855 w 1891"/>
                <a:gd name="T9" fmla="*/ 0 h 605"/>
                <a:gd name="T10" fmla="*/ 36 w 1891"/>
                <a:gd name="T11" fmla="*/ 0 h 605"/>
                <a:gd name="T12" fmla="*/ 0 w 1891"/>
                <a:gd name="T13" fmla="*/ 36 h 605"/>
                <a:gd name="T14" fmla="*/ 0 w 1891"/>
                <a:gd name="T15" fmla="*/ 568 h 605"/>
                <a:gd name="T16" fmla="*/ 36 w 1891"/>
                <a:gd name="T17" fmla="*/ 60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1" h="605">
                  <a:moveTo>
                    <a:pt x="36" y="605"/>
                  </a:moveTo>
                  <a:lnTo>
                    <a:pt x="1855" y="605"/>
                  </a:lnTo>
                  <a:cubicBezTo>
                    <a:pt x="1875" y="605"/>
                    <a:pt x="1891" y="588"/>
                    <a:pt x="1891" y="568"/>
                  </a:cubicBezTo>
                  <a:lnTo>
                    <a:pt x="1891" y="36"/>
                  </a:lnTo>
                  <a:cubicBezTo>
                    <a:pt x="1891" y="16"/>
                    <a:pt x="1875" y="0"/>
                    <a:pt x="1855" y="0"/>
                  </a:cubicBezTo>
                  <a:lnTo>
                    <a:pt x="36" y="0"/>
                  </a:lnTo>
                  <a:cubicBezTo>
                    <a:pt x="16" y="0"/>
                    <a:pt x="0" y="16"/>
                    <a:pt x="0" y="36"/>
                  </a:cubicBezTo>
                  <a:lnTo>
                    <a:pt x="0" y="568"/>
                  </a:lnTo>
                  <a:cubicBezTo>
                    <a:pt x="0" y="588"/>
                    <a:pt x="16" y="605"/>
                    <a:pt x="36" y="605"/>
                  </a:cubicBezTo>
                  <a:close/>
                </a:path>
              </a:pathLst>
            </a:custGeom>
            <a:solidFill>
              <a:srgbClr val="5B9BD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29"/>
            <p:cNvSpPr>
              <a:spLocks/>
            </p:cNvSpPr>
            <p:nvPr/>
          </p:nvSpPr>
          <p:spPr bwMode="auto">
            <a:xfrm>
              <a:off x="1497" y="2206"/>
              <a:ext cx="472" cy="152"/>
            </a:xfrm>
            <a:custGeom>
              <a:avLst/>
              <a:gdLst>
                <a:gd name="T0" fmla="*/ 36 w 1891"/>
                <a:gd name="T1" fmla="*/ 605 h 605"/>
                <a:gd name="T2" fmla="*/ 1855 w 1891"/>
                <a:gd name="T3" fmla="*/ 605 h 605"/>
                <a:gd name="T4" fmla="*/ 1891 w 1891"/>
                <a:gd name="T5" fmla="*/ 568 h 605"/>
                <a:gd name="T6" fmla="*/ 1891 w 1891"/>
                <a:gd name="T7" fmla="*/ 36 h 605"/>
                <a:gd name="T8" fmla="*/ 1855 w 1891"/>
                <a:gd name="T9" fmla="*/ 0 h 605"/>
                <a:gd name="T10" fmla="*/ 36 w 1891"/>
                <a:gd name="T11" fmla="*/ 0 h 605"/>
                <a:gd name="T12" fmla="*/ 0 w 1891"/>
                <a:gd name="T13" fmla="*/ 36 h 605"/>
                <a:gd name="T14" fmla="*/ 0 w 1891"/>
                <a:gd name="T15" fmla="*/ 568 h 605"/>
                <a:gd name="T16" fmla="*/ 36 w 1891"/>
                <a:gd name="T17" fmla="*/ 60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1" h="605">
                  <a:moveTo>
                    <a:pt x="36" y="605"/>
                  </a:moveTo>
                  <a:lnTo>
                    <a:pt x="1855" y="605"/>
                  </a:lnTo>
                  <a:cubicBezTo>
                    <a:pt x="1875" y="605"/>
                    <a:pt x="1891" y="588"/>
                    <a:pt x="1891" y="568"/>
                  </a:cubicBezTo>
                  <a:lnTo>
                    <a:pt x="1891" y="36"/>
                  </a:lnTo>
                  <a:cubicBezTo>
                    <a:pt x="1891" y="16"/>
                    <a:pt x="1875" y="0"/>
                    <a:pt x="1855" y="0"/>
                  </a:cubicBezTo>
                  <a:lnTo>
                    <a:pt x="36" y="0"/>
                  </a:lnTo>
                  <a:cubicBezTo>
                    <a:pt x="16" y="0"/>
                    <a:pt x="0" y="16"/>
                    <a:pt x="0" y="36"/>
                  </a:cubicBezTo>
                  <a:lnTo>
                    <a:pt x="0" y="568"/>
                  </a:lnTo>
                  <a:cubicBezTo>
                    <a:pt x="0" y="588"/>
                    <a:pt x="16" y="605"/>
                    <a:pt x="36" y="605"/>
                  </a:cubicBezTo>
                  <a:close/>
                </a:path>
              </a:pathLst>
            </a:custGeom>
            <a:noFill/>
            <a:ln w="6350" cap="rnd">
              <a:solidFill>
                <a:srgbClr val="4271C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Rectangle 30"/>
            <p:cNvSpPr>
              <a:spLocks noChangeArrowheads="1"/>
            </p:cNvSpPr>
            <p:nvPr/>
          </p:nvSpPr>
          <p:spPr bwMode="auto">
            <a:xfrm>
              <a:off x="1543" y="2249"/>
              <a:ext cx="228"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拓扑脚本上传</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8" name="Freeform 31"/>
            <p:cNvSpPr>
              <a:spLocks/>
            </p:cNvSpPr>
            <p:nvPr/>
          </p:nvSpPr>
          <p:spPr bwMode="auto">
            <a:xfrm>
              <a:off x="1497" y="2433"/>
              <a:ext cx="472" cy="151"/>
            </a:xfrm>
            <a:custGeom>
              <a:avLst/>
              <a:gdLst>
                <a:gd name="T0" fmla="*/ 36 w 1891"/>
                <a:gd name="T1" fmla="*/ 605 h 605"/>
                <a:gd name="T2" fmla="*/ 1855 w 1891"/>
                <a:gd name="T3" fmla="*/ 605 h 605"/>
                <a:gd name="T4" fmla="*/ 1891 w 1891"/>
                <a:gd name="T5" fmla="*/ 569 h 605"/>
                <a:gd name="T6" fmla="*/ 1891 w 1891"/>
                <a:gd name="T7" fmla="*/ 36 h 605"/>
                <a:gd name="T8" fmla="*/ 1855 w 1891"/>
                <a:gd name="T9" fmla="*/ 0 h 605"/>
                <a:gd name="T10" fmla="*/ 36 w 1891"/>
                <a:gd name="T11" fmla="*/ 0 h 605"/>
                <a:gd name="T12" fmla="*/ 0 w 1891"/>
                <a:gd name="T13" fmla="*/ 36 h 605"/>
                <a:gd name="T14" fmla="*/ 0 w 1891"/>
                <a:gd name="T15" fmla="*/ 569 h 605"/>
                <a:gd name="T16" fmla="*/ 36 w 1891"/>
                <a:gd name="T17" fmla="*/ 60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1" h="605">
                  <a:moveTo>
                    <a:pt x="36" y="605"/>
                  </a:moveTo>
                  <a:lnTo>
                    <a:pt x="1855" y="605"/>
                  </a:lnTo>
                  <a:cubicBezTo>
                    <a:pt x="1875" y="605"/>
                    <a:pt x="1891" y="588"/>
                    <a:pt x="1891" y="569"/>
                  </a:cubicBezTo>
                  <a:lnTo>
                    <a:pt x="1891" y="36"/>
                  </a:lnTo>
                  <a:cubicBezTo>
                    <a:pt x="1891" y="16"/>
                    <a:pt x="1875" y="0"/>
                    <a:pt x="1855" y="0"/>
                  </a:cubicBezTo>
                  <a:lnTo>
                    <a:pt x="36" y="0"/>
                  </a:lnTo>
                  <a:cubicBezTo>
                    <a:pt x="16" y="0"/>
                    <a:pt x="0" y="16"/>
                    <a:pt x="0" y="36"/>
                  </a:cubicBezTo>
                  <a:lnTo>
                    <a:pt x="0" y="569"/>
                  </a:lnTo>
                  <a:cubicBezTo>
                    <a:pt x="0" y="588"/>
                    <a:pt x="16" y="605"/>
                    <a:pt x="36" y="605"/>
                  </a:cubicBezTo>
                  <a:close/>
                </a:path>
              </a:pathLst>
            </a:custGeom>
            <a:solidFill>
              <a:srgbClr val="5B9BD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32"/>
            <p:cNvSpPr>
              <a:spLocks/>
            </p:cNvSpPr>
            <p:nvPr/>
          </p:nvSpPr>
          <p:spPr bwMode="auto">
            <a:xfrm>
              <a:off x="1497" y="2433"/>
              <a:ext cx="472" cy="151"/>
            </a:xfrm>
            <a:custGeom>
              <a:avLst/>
              <a:gdLst>
                <a:gd name="T0" fmla="*/ 36 w 1891"/>
                <a:gd name="T1" fmla="*/ 605 h 605"/>
                <a:gd name="T2" fmla="*/ 1855 w 1891"/>
                <a:gd name="T3" fmla="*/ 605 h 605"/>
                <a:gd name="T4" fmla="*/ 1891 w 1891"/>
                <a:gd name="T5" fmla="*/ 569 h 605"/>
                <a:gd name="T6" fmla="*/ 1891 w 1891"/>
                <a:gd name="T7" fmla="*/ 36 h 605"/>
                <a:gd name="T8" fmla="*/ 1855 w 1891"/>
                <a:gd name="T9" fmla="*/ 0 h 605"/>
                <a:gd name="T10" fmla="*/ 36 w 1891"/>
                <a:gd name="T11" fmla="*/ 0 h 605"/>
                <a:gd name="T12" fmla="*/ 0 w 1891"/>
                <a:gd name="T13" fmla="*/ 36 h 605"/>
                <a:gd name="T14" fmla="*/ 0 w 1891"/>
                <a:gd name="T15" fmla="*/ 569 h 605"/>
                <a:gd name="T16" fmla="*/ 36 w 1891"/>
                <a:gd name="T17" fmla="*/ 60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1" h="605">
                  <a:moveTo>
                    <a:pt x="36" y="605"/>
                  </a:moveTo>
                  <a:lnTo>
                    <a:pt x="1855" y="605"/>
                  </a:lnTo>
                  <a:cubicBezTo>
                    <a:pt x="1875" y="605"/>
                    <a:pt x="1891" y="588"/>
                    <a:pt x="1891" y="569"/>
                  </a:cubicBezTo>
                  <a:lnTo>
                    <a:pt x="1891" y="36"/>
                  </a:lnTo>
                  <a:cubicBezTo>
                    <a:pt x="1891" y="16"/>
                    <a:pt x="1875" y="0"/>
                    <a:pt x="1855" y="0"/>
                  </a:cubicBezTo>
                  <a:lnTo>
                    <a:pt x="36" y="0"/>
                  </a:lnTo>
                  <a:cubicBezTo>
                    <a:pt x="16" y="0"/>
                    <a:pt x="0" y="16"/>
                    <a:pt x="0" y="36"/>
                  </a:cubicBezTo>
                  <a:lnTo>
                    <a:pt x="0" y="569"/>
                  </a:lnTo>
                  <a:cubicBezTo>
                    <a:pt x="0" y="588"/>
                    <a:pt x="16" y="605"/>
                    <a:pt x="36" y="605"/>
                  </a:cubicBezTo>
                  <a:close/>
                </a:path>
              </a:pathLst>
            </a:custGeom>
            <a:noFill/>
            <a:ln w="6350" cap="rnd">
              <a:solidFill>
                <a:srgbClr val="4271C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33"/>
            <p:cNvSpPr>
              <a:spLocks noChangeArrowheads="1"/>
            </p:cNvSpPr>
            <p:nvPr/>
          </p:nvSpPr>
          <p:spPr bwMode="auto">
            <a:xfrm>
              <a:off x="1543" y="2475"/>
              <a:ext cx="228"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拓扑脚本执行</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1" name="Freeform 34"/>
            <p:cNvSpPr>
              <a:spLocks/>
            </p:cNvSpPr>
            <p:nvPr/>
          </p:nvSpPr>
          <p:spPr bwMode="auto">
            <a:xfrm>
              <a:off x="2195" y="1993"/>
              <a:ext cx="471" cy="151"/>
            </a:xfrm>
            <a:custGeom>
              <a:avLst/>
              <a:gdLst>
                <a:gd name="T0" fmla="*/ 36 w 1891"/>
                <a:gd name="T1" fmla="*/ 605 h 605"/>
                <a:gd name="T2" fmla="*/ 1855 w 1891"/>
                <a:gd name="T3" fmla="*/ 605 h 605"/>
                <a:gd name="T4" fmla="*/ 1891 w 1891"/>
                <a:gd name="T5" fmla="*/ 569 h 605"/>
                <a:gd name="T6" fmla="*/ 1891 w 1891"/>
                <a:gd name="T7" fmla="*/ 36 h 605"/>
                <a:gd name="T8" fmla="*/ 1855 w 1891"/>
                <a:gd name="T9" fmla="*/ 0 h 605"/>
                <a:gd name="T10" fmla="*/ 36 w 1891"/>
                <a:gd name="T11" fmla="*/ 0 h 605"/>
                <a:gd name="T12" fmla="*/ 0 w 1891"/>
                <a:gd name="T13" fmla="*/ 36 h 605"/>
                <a:gd name="T14" fmla="*/ 0 w 1891"/>
                <a:gd name="T15" fmla="*/ 569 h 605"/>
                <a:gd name="T16" fmla="*/ 36 w 1891"/>
                <a:gd name="T17" fmla="*/ 60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1" h="605">
                  <a:moveTo>
                    <a:pt x="36" y="605"/>
                  </a:moveTo>
                  <a:lnTo>
                    <a:pt x="1855" y="605"/>
                  </a:lnTo>
                  <a:cubicBezTo>
                    <a:pt x="1875" y="605"/>
                    <a:pt x="1891" y="589"/>
                    <a:pt x="1891" y="569"/>
                  </a:cubicBezTo>
                  <a:lnTo>
                    <a:pt x="1891" y="36"/>
                  </a:lnTo>
                  <a:cubicBezTo>
                    <a:pt x="1891" y="16"/>
                    <a:pt x="1875" y="0"/>
                    <a:pt x="1855" y="0"/>
                  </a:cubicBezTo>
                  <a:lnTo>
                    <a:pt x="36" y="0"/>
                  </a:lnTo>
                  <a:cubicBezTo>
                    <a:pt x="16" y="0"/>
                    <a:pt x="0" y="16"/>
                    <a:pt x="0" y="36"/>
                  </a:cubicBezTo>
                  <a:lnTo>
                    <a:pt x="0" y="569"/>
                  </a:lnTo>
                  <a:cubicBezTo>
                    <a:pt x="0" y="589"/>
                    <a:pt x="16" y="605"/>
                    <a:pt x="36" y="605"/>
                  </a:cubicBezTo>
                  <a:close/>
                </a:path>
              </a:pathLst>
            </a:custGeom>
            <a:solidFill>
              <a:srgbClr val="5B9BD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35"/>
            <p:cNvSpPr>
              <a:spLocks/>
            </p:cNvSpPr>
            <p:nvPr/>
          </p:nvSpPr>
          <p:spPr bwMode="auto">
            <a:xfrm>
              <a:off x="2195" y="1993"/>
              <a:ext cx="471" cy="151"/>
            </a:xfrm>
            <a:custGeom>
              <a:avLst/>
              <a:gdLst>
                <a:gd name="T0" fmla="*/ 36 w 1891"/>
                <a:gd name="T1" fmla="*/ 605 h 605"/>
                <a:gd name="T2" fmla="*/ 1855 w 1891"/>
                <a:gd name="T3" fmla="*/ 605 h 605"/>
                <a:gd name="T4" fmla="*/ 1891 w 1891"/>
                <a:gd name="T5" fmla="*/ 569 h 605"/>
                <a:gd name="T6" fmla="*/ 1891 w 1891"/>
                <a:gd name="T7" fmla="*/ 36 h 605"/>
                <a:gd name="T8" fmla="*/ 1855 w 1891"/>
                <a:gd name="T9" fmla="*/ 0 h 605"/>
                <a:gd name="T10" fmla="*/ 36 w 1891"/>
                <a:gd name="T11" fmla="*/ 0 h 605"/>
                <a:gd name="T12" fmla="*/ 0 w 1891"/>
                <a:gd name="T13" fmla="*/ 36 h 605"/>
                <a:gd name="T14" fmla="*/ 0 w 1891"/>
                <a:gd name="T15" fmla="*/ 569 h 605"/>
                <a:gd name="T16" fmla="*/ 36 w 1891"/>
                <a:gd name="T17" fmla="*/ 60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1" h="605">
                  <a:moveTo>
                    <a:pt x="36" y="605"/>
                  </a:moveTo>
                  <a:lnTo>
                    <a:pt x="1855" y="605"/>
                  </a:lnTo>
                  <a:cubicBezTo>
                    <a:pt x="1875" y="605"/>
                    <a:pt x="1891" y="589"/>
                    <a:pt x="1891" y="569"/>
                  </a:cubicBezTo>
                  <a:lnTo>
                    <a:pt x="1891" y="36"/>
                  </a:lnTo>
                  <a:cubicBezTo>
                    <a:pt x="1891" y="16"/>
                    <a:pt x="1875" y="0"/>
                    <a:pt x="1855" y="0"/>
                  </a:cubicBezTo>
                  <a:lnTo>
                    <a:pt x="36" y="0"/>
                  </a:lnTo>
                  <a:cubicBezTo>
                    <a:pt x="16" y="0"/>
                    <a:pt x="0" y="16"/>
                    <a:pt x="0" y="36"/>
                  </a:cubicBezTo>
                  <a:lnTo>
                    <a:pt x="0" y="569"/>
                  </a:lnTo>
                  <a:cubicBezTo>
                    <a:pt x="0" y="589"/>
                    <a:pt x="16" y="605"/>
                    <a:pt x="36" y="605"/>
                  </a:cubicBezTo>
                  <a:close/>
                </a:path>
              </a:pathLst>
            </a:custGeom>
            <a:noFill/>
            <a:ln w="6350" cap="rnd">
              <a:solidFill>
                <a:srgbClr val="4271C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36"/>
            <p:cNvSpPr>
              <a:spLocks noChangeArrowheads="1"/>
            </p:cNvSpPr>
            <p:nvPr/>
          </p:nvSpPr>
          <p:spPr bwMode="auto">
            <a:xfrm>
              <a:off x="2241" y="2037"/>
              <a:ext cx="227"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拓扑脚本生成</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4" name="Freeform 37"/>
            <p:cNvSpPr>
              <a:spLocks/>
            </p:cNvSpPr>
            <p:nvPr/>
          </p:nvSpPr>
          <p:spPr bwMode="auto">
            <a:xfrm>
              <a:off x="2187" y="2206"/>
              <a:ext cx="472" cy="152"/>
            </a:xfrm>
            <a:custGeom>
              <a:avLst/>
              <a:gdLst>
                <a:gd name="T0" fmla="*/ 36 w 1890"/>
                <a:gd name="T1" fmla="*/ 605 h 605"/>
                <a:gd name="T2" fmla="*/ 1854 w 1890"/>
                <a:gd name="T3" fmla="*/ 605 h 605"/>
                <a:gd name="T4" fmla="*/ 1890 w 1890"/>
                <a:gd name="T5" fmla="*/ 568 h 605"/>
                <a:gd name="T6" fmla="*/ 1890 w 1890"/>
                <a:gd name="T7" fmla="*/ 36 h 605"/>
                <a:gd name="T8" fmla="*/ 1854 w 1890"/>
                <a:gd name="T9" fmla="*/ 0 h 605"/>
                <a:gd name="T10" fmla="*/ 36 w 1890"/>
                <a:gd name="T11" fmla="*/ 0 h 605"/>
                <a:gd name="T12" fmla="*/ 0 w 1890"/>
                <a:gd name="T13" fmla="*/ 36 h 605"/>
                <a:gd name="T14" fmla="*/ 0 w 1890"/>
                <a:gd name="T15" fmla="*/ 568 h 605"/>
                <a:gd name="T16" fmla="*/ 36 w 1890"/>
                <a:gd name="T17" fmla="*/ 60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0" h="605">
                  <a:moveTo>
                    <a:pt x="36" y="605"/>
                  </a:moveTo>
                  <a:lnTo>
                    <a:pt x="1854" y="605"/>
                  </a:lnTo>
                  <a:cubicBezTo>
                    <a:pt x="1874" y="605"/>
                    <a:pt x="1890" y="588"/>
                    <a:pt x="1890" y="568"/>
                  </a:cubicBezTo>
                  <a:lnTo>
                    <a:pt x="1890" y="36"/>
                  </a:lnTo>
                  <a:cubicBezTo>
                    <a:pt x="1890" y="16"/>
                    <a:pt x="1874" y="0"/>
                    <a:pt x="1854" y="0"/>
                  </a:cubicBezTo>
                  <a:lnTo>
                    <a:pt x="36" y="0"/>
                  </a:lnTo>
                  <a:cubicBezTo>
                    <a:pt x="16" y="0"/>
                    <a:pt x="0" y="16"/>
                    <a:pt x="0" y="36"/>
                  </a:cubicBezTo>
                  <a:lnTo>
                    <a:pt x="0" y="568"/>
                  </a:lnTo>
                  <a:cubicBezTo>
                    <a:pt x="0" y="588"/>
                    <a:pt x="16" y="605"/>
                    <a:pt x="36" y="605"/>
                  </a:cubicBezTo>
                  <a:close/>
                </a:path>
              </a:pathLst>
            </a:custGeom>
            <a:solidFill>
              <a:srgbClr val="5B9BD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38"/>
            <p:cNvSpPr>
              <a:spLocks/>
            </p:cNvSpPr>
            <p:nvPr/>
          </p:nvSpPr>
          <p:spPr bwMode="auto">
            <a:xfrm>
              <a:off x="2187" y="2206"/>
              <a:ext cx="472" cy="152"/>
            </a:xfrm>
            <a:custGeom>
              <a:avLst/>
              <a:gdLst>
                <a:gd name="T0" fmla="*/ 36 w 1890"/>
                <a:gd name="T1" fmla="*/ 605 h 605"/>
                <a:gd name="T2" fmla="*/ 1854 w 1890"/>
                <a:gd name="T3" fmla="*/ 605 h 605"/>
                <a:gd name="T4" fmla="*/ 1890 w 1890"/>
                <a:gd name="T5" fmla="*/ 568 h 605"/>
                <a:gd name="T6" fmla="*/ 1890 w 1890"/>
                <a:gd name="T7" fmla="*/ 36 h 605"/>
                <a:gd name="T8" fmla="*/ 1854 w 1890"/>
                <a:gd name="T9" fmla="*/ 0 h 605"/>
                <a:gd name="T10" fmla="*/ 36 w 1890"/>
                <a:gd name="T11" fmla="*/ 0 h 605"/>
                <a:gd name="T12" fmla="*/ 0 w 1890"/>
                <a:gd name="T13" fmla="*/ 36 h 605"/>
                <a:gd name="T14" fmla="*/ 0 w 1890"/>
                <a:gd name="T15" fmla="*/ 568 h 605"/>
                <a:gd name="T16" fmla="*/ 36 w 1890"/>
                <a:gd name="T17" fmla="*/ 60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0" h="605">
                  <a:moveTo>
                    <a:pt x="36" y="605"/>
                  </a:moveTo>
                  <a:lnTo>
                    <a:pt x="1854" y="605"/>
                  </a:lnTo>
                  <a:cubicBezTo>
                    <a:pt x="1874" y="605"/>
                    <a:pt x="1890" y="588"/>
                    <a:pt x="1890" y="568"/>
                  </a:cubicBezTo>
                  <a:lnTo>
                    <a:pt x="1890" y="36"/>
                  </a:lnTo>
                  <a:cubicBezTo>
                    <a:pt x="1890" y="16"/>
                    <a:pt x="1874" y="0"/>
                    <a:pt x="1854" y="0"/>
                  </a:cubicBezTo>
                  <a:lnTo>
                    <a:pt x="36" y="0"/>
                  </a:lnTo>
                  <a:cubicBezTo>
                    <a:pt x="16" y="0"/>
                    <a:pt x="0" y="16"/>
                    <a:pt x="0" y="36"/>
                  </a:cubicBezTo>
                  <a:lnTo>
                    <a:pt x="0" y="568"/>
                  </a:lnTo>
                  <a:cubicBezTo>
                    <a:pt x="0" y="588"/>
                    <a:pt x="16" y="605"/>
                    <a:pt x="36" y="605"/>
                  </a:cubicBezTo>
                  <a:close/>
                </a:path>
              </a:pathLst>
            </a:custGeom>
            <a:noFill/>
            <a:ln w="6350" cap="rnd">
              <a:solidFill>
                <a:srgbClr val="4271C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39"/>
            <p:cNvSpPr>
              <a:spLocks noChangeArrowheads="1"/>
            </p:cNvSpPr>
            <p:nvPr/>
          </p:nvSpPr>
          <p:spPr bwMode="auto">
            <a:xfrm>
              <a:off x="2233" y="2249"/>
              <a:ext cx="228"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拓扑脚本上传</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7" name="Freeform 40"/>
            <p:cNvSpPr>
              <a:spLocks/>
            </p:cNvSpPr>
            <p:nvPr/>
          </p:nvSpPr>
          <p:spPr bwMode="auto">
            <a:xfrm>
              <a:off x="2195" y="2433"/>
              <a:ext cx="471" cy="151"/>
            </a:xfrm>
            <a:custGeom>
              <a:avLst/>
              <a:gdLst>
                <a:gd name="T0" fmla="*/ 36 w 1891"/>
                <a:gd name="T1" fmla="*/ 605 h 605"/>
                <a:gd name="T2" fmla="*/ 1855 w 1891"/>
                <a:gd name="T3" fmla="*/ 605 h 605"/>
                <a:gd name="T4" fmla="*/ 1891 w 1891"/>
                <a:gd name="T5" fmla="*/ 569 h 605"/>
                <a:gd name="T6" fmla="*/ 1891 w 1891"/>
                <a:gd name="T7" fmla="*/ 36 h 605"/>
                <a:gd name="T8" fmla="*/ 1855 w 1891"/>
                <a:gd name="T9" fmla="*/ 0 h 605"/>
                <a:gd name="T10" fmla="*/ 36 w 1891"/>
                <a:gd name="T11" fmla="*/ 0 h 605"/>
                <a:gd name="T12" fmla="*/ 0 w 1891"/>
                <a:gd name="T13" fmla="*/ 36 h 605"/>
                <a:gd name="T14" fmla="*/ 0 w 1891"/>
                <a:gd name="T15" fmla="*/ 569 h 605"/>
                <a:gd name="T16" fmla="*/ 36 w 1891"/>
                <a:gd name="T17" fmla="*/ 60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1" h="605">
                  <a:moveTo>
                    <a:pt x="36" y="605"/>
                  </a:moveTo>
                  <a:lnTo>
                    <a:pt x="1855" y="605"/>
                  </a:lnTo>
                  <a:cubicBezTo>
                    <a:pt x="1875" y="605"/>
                    <a:pt x="1891" y="588"/>
                    <a:pt x="1891" y="569"/>
                  </a:cubicBezTo>
                  <a:lnTo>
                    <a:pt x="1891" y="36"/>
                  </a:lnTo>
                  <a:cubicBezTo>
                    <a:pt x="1891" y="16"/>
                    <a:pt x="1875" y="0"/>
                    <a:pt x="1855" y="0"/>
                  </a:cubicBezTo>
                  <a:lnTo>
                    <a:pt x="36" y="0"/>
                  </a:lnTo>
                  <a:cubicBezTo>
                    <a:pt x="16" y="0"/>
                    <a:pt x="0" y="16"/>
                    <a:pt x="0" y="36"/>
                  </a:cubicBezTo>
                  <a:lnTo>
                    <a:pt x="0" y="569"/>
                  </a:lnTo>
                  <a:cubicBezTo>
                    <a:pt x="0" y="588"/>
                    <a:pt x="16" y="605"/>
                    <a:pt x="36" y="605"/>
                  </a:cubicBezTo>
                  <a:close/>
                </a:path>
              </a:pathLst>
            </a:custGeom>
            <a:solidFill>
              <a:srgbClr val="5B9BD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41"/>
            <p:cNvSpPr>
              <a:spLocks/>
            </p:cNvSpPr>
            <p:nvPr/>
          </p:nvSpPr>
          <p:spPr bwMode="auto">
            <a:xfrm>
              <a:off x="2195" y="2433"/>
              <a:ext cx="471" cy="151"/>
            </a:xfrm>
            <a:custGeom>
              <a:avLst/>
              <a:gdLst>
                <a:gd name="T0" fmla="*/ 36 w 1891"/>
                <a:gd name="T1" fmla="*/ 605 h 605"/>
                <a:gd name="T2" fmla="*/ 1855 w 1891"/>
                <a:gd name="T3" fmla="*/ 605 h 605"/>
                <a:gd name="T4" fmla="*/ 1891 w 1891"/>
                <a:gd name="T5" fmla="*/ 569 h 605"/>
                <a:gd name="T6" fmla="*/ 1891 w 1891"/>
                <a:gd name="T7" fmla="*/ 36 h 605"/>
                <a:gd name="T8" fmla="*/ 1855 w 1891"/>
                <a:gd name="T9" fmla="*/ 0 h 605"/>
                <a:gd name="T10" fmla="*/ 36 w 1891"/>
                <a:gd name="T11" fmla="*/ 0 h 605"/>
                <a:gd name="T12" fmla="*/ 0 w 1891"/>
                <a:gd name="T13" fmla="*/ 36 h 605"/>
                <a:gd name="T14" fmla="*/ 0 w 1891"/>
                <a:gd name="T15" fmla="*/ 569 h 605"/>
                <a:gd name="T16" fmla="*/ 36 w 1891"/>
                <a:gd name="T17" fmla="*/ 60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1" h="605">
                  <a:moveTo>
                    <a:pt x="36" y="605"/>
                  </a:moveTo>
                  <a:lnTo>
                    <a:pt x="1855" y="605"/>
                  </a:lnTo>
                  <a:cubicBezTo>
                    <a:pt x="1875" y="605"/>
                    <a:pt x="1891" y="588"/>
                    <a:pt x="1891" y="569"/>
                  </a:cubicBezTo>
                  <a:lnTo>
                    <a:pt x="1891" y="36"/>
                  </a:lnTo>
                  <a:cubicBezTo>
                    <a:pt x="1891" y="16"/>
                    <a:pt x="1875" y="0"/>
                    <a:pt x="1855" y="0"/>
                  </a:cubicBezTo>
                  <a:lnTo>
                    <a:pt x="36" y="0"/>
                  </a:lnTo>
                  <a:cubicBezTo>
                    <a:pt x="16" y="0"/>
                    <a:pt x="0" y="16"/>
                    <a:pt x="0" y="36"/>
                  </a:cubicBezTo>
                  <a:lnTo>
                    <a:pt x="0" y="569"/>
                  </a:lnTo>
                  <a:cubicBezTo>
                    <a:pt x="0" y="588"/>
                    <a:pt x="16" y="605"/>
                    <a:pt x="36" y="605"/>
                  </a:cubicBezTo>
                  <a:close/>
                </a:path>
              </a:pathLst>
            </a:custGeom>
            <a:noFill/>
            <a:ln w="6350" cap="rnd">
              <a:solidFill>
                <a:srgbClr val="4271C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Rectangle 42"/>
            <p:cNvSpPr>
              <a:spLocks noChangeArrowheads="1"/>
            </p:cNvSpPr>
            <p:nvPr/>
          </p:nvSpPr>
          <p:spPr bwMode="auto">
            <a:xfrm>
              <a:off x="2241" y="2475"/>
              <a:ext cx="227"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拓扑脚本执行</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41" name="Rectangle 46"/>
            <p:cNvSpPr>
              <a:spLocks noChangeArrowheads="1"/>
            </p:cNvSpPr>
            <p:nvPr/>
          </p:nvSpPr>
          <p:spPr bwMode="auto">
            <a:xfrm>
              <a:off x="2384" y="3128"/>
              <a:ext cx="307" cy="166"/>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Rectangle 47"/>
            <p:cNvSpPr>
              <a:spLocks noChangeArrowheads="1"/>
            </p:cNvSpPr>
            <p:nvPr/>
          </p:nvSpPr>
          <p:spPr bwMode="auto">
            <a:xfrm>
              <a:off x="2384" y="3128"/>
              <a:ext cx="307" cy="166"/>
            </a:xfrm>
            <a:prstGeom prst="rect">
              <a:avLst/>
            </a:prstGeom>
            <a:noFill/>
            <a:ln w="635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Rectangle 48"/>
            <p:cNvSpPr>
              <a:spLocks noChangeArrowheads="1"/>
            </p:cNvSpPr>
            <p:nvPr/>
          </p:nvSpPr>
          <p:spPr bwMode="auto">
            <a:xfrm>
              <a:off x="2420" y="3163"/>
              <a:ext cx="29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FFFFFF"/>
                  </a:solidFill>
                  <a:effectLst/>
                  <a:latin typeface="Calibri" panose="020F0502020204030204" pitchFamily="34" charset="0"/>
                </a:rPr>
                <a:t>Mininet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44" name="Rectangle 49"/>
            <p:cNvSpPr>
              <a:spLocks noChangeArrowheads="1"/>
            </p:cNvSpPr>
            <p:nvPr/>
          </p:nvSpPr>
          <p:spPr bwMode="auto">
            <a:xfrm>
              <a:off x="1403" y="3196"/>
              <a:ext cx="307" cy="166"/>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Rectangle 50"/>
            <p:cNvSpPr>
              <a:spLocks noChangeArrowheads="1"/>
            </p:cNvSpPr>
            <p:nvPr/>
          </p:nvSpPr>
          <p:spPr bwMode="auto">
            <a:xfrm>
              <a:off x="1403" y="3196"/>
              <a:ext cx="307" cy="166"/>
            </a:xfrm>
            <a:prstGeom prst="rect">
              <a:avLst/>
            </a:prstGeom>
            <a:noFill/>
            <a:ln w="635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Rectangle 51"/>
            <p:cNvSpPr>
              <a:spLocks noChangeArrowheads="1"/>
            </p:cNvSpPr>
            <p:nvPr/>
          </p:nvSpPr>
          <p:spPr bwMode="auto">
            <a:xfrm>
              <a:off x="1440" y="3231"/>
              <a:ext cx="29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FFFFFF"/>
                  </a:solidFill>
                  <a:effectLst/>
                  <a:latin typeface="Calibri" panose="020F0502020204030204" pitchFamily="34" charset="0"/>
                </a:rPr>
                <a:t>Mininet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47" name="Rectangle 52"/>
            <p:cNvSpPr>
              <a:spLocks noChangeArrowheads="1"/>
            </p:cNvSpPr>
            <p:nvPr/>
          </p:nvSpPr>
          <p:spPr bwMode="auto">
            <a:xfrm>
              <a:off x="1823" y="3271"/>
              <a:ext cx="227" cy="167"/>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Rectangle 53"/>
            <p:cNvSpPr>
              <a:spLocks noChangeArrowheads="1"/>
            </p:cNvSpPr>
            <p:nvPr/>
          </p:nvSpPr>
          <p:spPr bwMode="auto">
            <a:xfrm>
              <a:off x="1823" y="3271"/>
              <a:ext cx="227" cy="167"/>
            </a:xfrm>
            <a:prstGeom prst="rect">
              <a:avLst/>
            </a:prstGeom>
            <a:noFill/>
            <a:ln w="635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Rectangle 54"/>
            <p:cNvSpPr>
              <a:spLocks noChangeArrowheads="1"/>
            </p:cNvSpPr>
            <p:nvPr/>
          </p:nvSpPr>
          <p:spPr bwMode="auto">
            <a:xfrm>
              <a:off x="1876" y="3307"/>
              <a:ext cx="1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FFFFFF"/>
                  </a:solidFill>
                  <a:effectLst/>
                  <a:latin typeface="Calibri" panose="020F0502020204030204" pitchFamily="34" charset="0"/>
                </a:rPr>
                <a:t>OVS</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0" name="Rectangle 55"/>
            <p:cNvSpPr>
              <a:spLocks noChangeArrowheads="1"/>
            </p:cNvSpPr>
            <p:nvPr/>
          </p:nvSpPr>
          <p:spPr bwMode="auto">
            <a:xfrm>
              <a:off x="2012" y="3060"/>
              <a:ext cx="226" cy="166"/>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Rectangle 56"/>
            <p:cNvSpPr>
              <a:spLocks noChangeArrowheads="1"/>
            </p:cNvSpPr>
            <p:nvPr/>
          </p:nvSpPr>
          <p:spPr bwMode="auto">
            <a:xfrm>
              <a:off x="2012" y="3060"/>
              <a:ext cx="226" cy="166"/>
            </a:xfrm>
            <a:prstGeom prst="rect">
              <a:avLst/>
            </a:prstGeom>
            <a:noFill/>
            <a:ln w="635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Rectangle 57"/>
            <p:cNvSpPr>
              <a:spLocks noChangeArrowheads="1"/>
            </p:cNvSpPr>
            <p:nvPr/>
          </p:nvSpPr>
          <p:spPr bwMode="auto">
            <a:xfrm>
              <a:off x="2064" y="3095"/>
              <a:ext cx="17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FFFFFF"/>
                  </a:solidFill>
                  <a:effectLst/>
                  <a:latin typeface="Calibri" panose="020F0502020204030204" pitchFamily="34" charset="0"/>
                </a:rPr>
                <a:t>OVS</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3" name="Freeform 58"/>
            <p:cNvSpPr>
              <a:spLocks/>
            </p:cNvSpPr>
            <p:nvPr/>
          </p:nvSpPr>
          <p:spPr bwMode="auto">
            <a:xfrm>
              <a:off x="1605" y="1188"/>
              <a:ext cx="45" cy="45"/>
            </a:xfrm>
            <a:custGeom>
              <a:avLst/>
              <a:gdLst>
                <a:gd name="T0" fmla="*/ 0 w 45"/>
                <a:gd name="T1" fmla="*/ 0 h 45"/>
                <a:gd name="T2" fmla="*/ 0 w 45"/>
                <a:gd name="T3" fmla="*/ 45 h 45"/>
                <a:gd name="T4" fmla="*/ 45 w 45"/>
                <a:gd name="T5" fmla="*/ 22 h 45"/>
                <a:gd name="T6" fmla="*/ 0 w 45"/>
                <a:gd name="T7" fmla="*/ 0 h 45"/>
              </a:gdLst>
              <a:ahLst/>
              <a:cxnLst>
                <a:cxn ang="0">
                  <a:pos x="T0" y="T1"/>
                </a:cxn>
                <a:cxn ang="0">
                  <a:pos x="T2" y="T3"/>
                </a:cxn>
                <a:cxn ang="0">
                  <a:pos x="T4" y="T5"/>
                </a:cxn>
                <a:cxn ang="0">
                  <a:pos x="T6" y="T7"/>
                </a:cxn>
              </a:cxnLst>
              <a:rect l="0" t="0" r="r" b="b"/>
              <a:pathLst>
                <a:path w="45" h="45">
                  <a:moveTo>
                    <a:pt x="0" y="0"/>
                  </a:moveTo>
                  <a:lnTo>
                    <a:pt x="0" y="45"/>
                  </a:lnTo>
                  <a:lnTo>
                    <a:pt x="45" y="22"/>
                  </a:lnTo>
                  <a:lnTo>
                    <a:pt x="0" y="0"/>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9"/>
            <p:cNvSpPr>
              <a:spLocks noEditPoints="1"/>
            </p:cNvSpPr>
            <p:nvPr/>
          </p:nvSpPr>
          <p:spPr bwMode="auto">
            <a:xfrm>
              <a:off x="1291" y="1188"/>
              <a:ext cx="359" cy="45"/>
            </a:xfrm>
            <a:custGeom>
              <a:avLst/>
              <a:gdLst>
                <a:gd name="T0" fmla="*/ 314 w 359"/>
                <a:gd name="T1" fmla="*/ 0 h 45"/>
                <a:gd name="T2" fmla="*/ 314 w 359"/>
                <a:gd name="T3" fmla="*/ 45 h 45"/>
                <a:gd name="T4" fmla="*/ 359 w 359"/>
                <a:gd name="T5" fmla="*/ 22 h 45"/>
                <a:gd name="T6" fmla="*/ 314 w 359"/>
                <a:gd name="T7" fmla="*/ 0 h 45"/>
                <a:gd name="T8" fmla="*/ 0 w 359"/>
                <a:gd name="T9" fmla="*/ 25 h 45"/>
                <a:gd name="T10" fmla="*/ 314 w 359"/>
                <a:gd name="T11" fmla="*/ 23 h 45"/>
                <a:gd name="T12" fmla="*/ 0 w 359"/>
                <a:gd name="T13" fmla="*/ 25 h 45"/>
              </a:gdLst>
              <a:ahLst/>
              <a:cxnLst>
                <a:cxn ang="0">
                  <a:pos x="T0" y="T1"/>
                </a:cxn>
                <a:cxn ang="0">
                  <a:pos x="T2" y="T3"/>
                </a:cxn>
                <a:cxn ang="0">
                  <a:pos x="T4" y="T5"/>
                </a:cxn>
                <a:cxn ang="0">
                  <a:pos x="T6" y="T7"/>
                </a:cxn>
                <a:cxn ang="0">
                  <a:pos x="T8" y="T9"/>
                </a:cxn>
                <a:cxn ang="0">
                  <a:pos x="T10" y="T11"/>
                </a:cxn>
                <a:cxn ang="0">
                  <a:pos x="T12" y="T13"/>
                </a:cxn>
              </a:cxnLst>
              <a:rect l="0" t="0" r="r" b="b"/>
              <a:pathLst>
                <a:path w="359" h="45">
                  <a:moveTo>
                    <a:pt x="314" y="0"/>
                  </a:moveTo>
                  <a:lnTo>
                    <a:pt x="314" y="45"/>
                  </a:lnTo>
                  <a:lnTo>
                    <a:pt x="359" y="22"/>
                  </a:lnTo>
                  <a:lnTo>
                    <a:pt x="314" y="0"/>
                  </a:lnTo>
                  <a:close/>
                  <a:moveTo>
                    <a:pt x="0" y="25"/>
                  </a:moveTo>
                  <a:lnTo>
                    <a:pt x="314" y="23"/>
                  </a:lnTo>
                  <a:lnTo>
                    <a:pt x="0" y="25"/>
                  </a:lnTo>
                  <a:close/>
                </a:path>
              </a:pathLst>
            </a:custGeom>
            <a:noFill/>
            <a:ln w="50800" cap="rnd">
              <a:solidFill>
                <a:srgbClr val="FFC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60"/>
            <p:cNvSpPr>
              <a:spLocks/>
            </p:cNvSpPr>
            <p:nvPr/>
          </p:nvSpPr>
          <p:spPr bwMode="auto">
            <a:xfrm>
              <a:off x="1605" y="1303"/>
              <a:ext cx="45" cy="45"/>
            </a:xfrm>
            <a:custGeom>
              <a:avLst/>
              <a:gdLst>
                <a:gd name="T0" fmla="*/ 0 w 45"/>
                <a:gd name="T1" fmla="*/ 0 h 45"/>
                <a:gd name="T2" fmla="*/ 0 w 45"/>
                <a:gd name="T3" fmla="*/ 45 h 45"/>
                <a:gd name="T4" fmla="*/ 45 w 45"/>
                <a:gd name="T5" fmla="*/ 22 h 45"/>
                <a:gd name="T6" fmla="*/ 0 w 45"/>
                <a:gd name="T7" fmla="*/ 0 h 45"/>
              </a:gdLst>
              <a:ahLst/>
              <a:cxnLst>
                <a:cxn ang="0">
                  <a:pos x="T0" y="T1"/>
                </a:cxn>
                <a:cxn ang="0">
                  <a:pos x="T2" y="T3"/>
                </a:cxn>
                <a:cxn ang="0">
                  <a:pos x="T4" y="T5"/>
                </a:cxn>
                <a:cxn ang="0">
                  <a:pos x="T6" y="T7"/>
                </a:cxn>
              </a:cxnLst>
              <a:rect l="0" t="0" r="r" b="b"/>
              <a:pathLst>
                <a:path w="45" h="45">
                  <a:moveTo>
                    <a:pt x="0" y="0"/>
                  </a:moveTo>
                  <a:lnTo>
                    <a:pt x="0" y="45"/>
                  </a:lnTo>
                  <a:lnTo>
                    <a:pt x="45" y="22"/>
                  </a:lnTo>
                  <a:lnTo>
                    <a:pt x="0" y="0"/>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61"/>
            <p:cNvSpPr>
              <a:spLocks noEditPoints="1"/>
            </p:cNvSpPr>
            <p:nvPr/>
          </p:nvSpPr>
          <p:spPr bwMode="auto">
            <a:xfrm>
              <a:off x="1291" y="1303"/>
              <a:ext cx="359" cy="45"/>
            </a:xfrm>
            <a:custGeom>
              <a:avLst/>
              <a:gdLst>
                <a:gd name="T0" fmla="*/ 314 w 359"/>
                <a:gd name="T1" fmla="*/ 0 h 45"/>
                <a:gd name="T2" fmla="*/ 314 w 359"/>
                <a:gd name="T3" fmla="*/ 45 h 45"/>
                <a:gd name="T4" fmla="*/ 359 w 359"/>
                <a:gd name="T5" fmla="*/ 22 h 45"/>
                <a:gd name="T6" fmla="*/ 314 w 359"/>
                <a:gd name="T7" fmla="*/ 0 h 45"/>
                <a:gd name="T8" fmla="*/ 0 w 359"/>
                <a:gd name="T9" fmla="*/ 25 h 45"/>
                <a:gd name="T10" fmla="*/ 314 w 359"/>
                <a:gd name="T11" fmla="*/ 23 h 45"/>
                <a:gd name="T12" fmla="*/ 0 w 359"/>
                <a:gd name="T13" fmla="*/ 25 h 45"/>
              </a:gdLst>
              <a:ahLst/>
              <a:cxnLst>
                <a:cxn ang="0">
                  <a:pos x="T0" y="T1"/>
                </a:cxn>
                <a:cxn ang="0">
                  <a:pos x="T2" y="T3"/>
                </a:cxn>
                <a:cxn ang="0">
                  <a:pos x="T4" y="T5"/>
                </a:cxn>
                <a:cxn ang="0">
                  <a:pos x="T6" y="T7"/>
                </a:cxn>
                <a:cxn ang="0">
                  <a:pos x="T8" y="T9"/>
                </a:cxn>
                <a:cxn ang="0">
                  <a:pos x="T10" y="T11"/>
                </a:cxn>
                <a:cxn ang="0">
                  <a:pos x="T12" y="T13"/>
                </a:cxn>
              </a:cxnLst>
              <a:rect l="0" t="0" r="r" b="b"/>
              <a:pathLst>
                <a:path w="359" h="45">
                  <a:moveTo>
                    <a:pt x="314" y="0"/>
                  </a:moveTo>
                  <a:lnTo>
                    <a:pt x="314" y="45"/>
                  </a:lnTo>
                  <a:lnTo>
                    <a:pt x="359" y="22"/>
                  </a:lnTo>
                  <a:lnTo>
                    <a:pt x="314" y="0"/>
                  </a:lnTo>
                  <a:close/>
                  <a:moveTo>
                    <a:pt x="0" y="25"/>
                  </a:moveTo>
                  <a:lnTo>
                    <a:pt x="314" y="23"/>
                  </a:lnTo>
                  <a:lnTo>
                    <a:pt x="0" y="25"/>
                  </a:lnTo>
                  <a:close/>
                </a:path>
              </a:pathLst>
            </a:custGeom>
            <a:noFill/>
            <a:ln w="50800" cap="rnd">
              <a:solidFill>
                <a:srgbClr val="FFC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Rectangle 62"/>
            <p:cNvSpPr>
              <a:spLocks noChangeArrowheads="1"/>
            </p:cNvSpPr>
            <p:nvPr/>
          </p:nvSpPr>
          <p:spPr bwMode="auto">
            <a:xfrm>
              <a:off x="1276" y="1108"/>
              <a:ext cx="224"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真实节点集合</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8" name="Rectangle 63"/>
            <p:cNvSpPr>
              <a:spLocks noChangeArrowheads="1"/>
            </p:cNvSpPr>
            <p:nvPr/>
          </p:nvSpPr>
          <p:spPr bwMode="auto">
            <a:xfrm>
              <a:off x="1264" y="1382"/>
              <a:ext cx="224"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虚拟子网集合</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9" name="Freeform 64"/>
            <p:cNvSpPr>
              <a:spLocks/>
            </p:cNvSpPr>
            <p:nvPr/>
          </p:nvSpPr>
          <p:spPr bwMode="auto">
            <a:xfrm>
              <a:off x="2054" y="1592"/>
              <a:ext cx="46" cy="45"/>
            </a:xfrm>
            <a:custGeom>
              <a:avLst/>
              <a:gdLst>
                <a:gd name="T0" fmla="*/ 46 w 46"/>
                <a:gd name="T1" fmla="*/ 0 h 45"/>
                <a:gd name="T2" fmla="*/ 0 w 46"/>
                <a:gd name="T3" fmla="*/ 0 h 45"/>
                <a:gd name="T4" fmla="*/ 24 w 46"/>
                <a:gd name="T5" fmla="*/ 45 h 45"/>
                <a:gd name="T6" fmla="*/ 46 w 46"/>
                <a:gd name="T7" fmla="*/ 0 h 45"/>
              </a:gdLst>
              <a:ahLst/>
              <a:cxnLst>
                <a:cxn ang="0">
                  <a:pos x="T0" y="T1"/>
                </a:cxn>
                <a:cxn ang="0">
                  <a:pos x="T2" y="T3"/>
                </a:cxn>
                <a:cxn ang="0">
                  <a:pos x="T4" y="T5"/>
                </a:cxn>
                <a:cxn ang="0">
                  <a:pos x="T6" y="T7"/>
                </a:cxn>
              </a:cxnLst>
              <a:rect l="0" t="0" r="r" b="b"/>
              <a:pathLst>
                <a:path w="46" h="45">
                  <a:moveTo>
                    <a:pt x="46" y="0"/>
                  </a:moveTo>
                  <a:lnTo>
                    <a:pt x="0" y="0"/>
                  </a:lnTo>
                  <a:lnTo>
                    <a:pt x="24" y="45"/>
                  </a:lnTo>
                  <a:lnTo>
                    <a:pt x="46" y="0"/>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65"/>
            <p:cNvSpPr>
              <a:spLocks noEditPoints="1"/>
            </p:cNvSpPr>
            <p:nvPr/>
          </p:nvSpPr>
          <p:spPr bwMode="auto">
            <a:xfrm>
              <a:off x="2054" y="1379"/>
              <a:ext cx="46" cy="258"/>
            </a:xfrm>
            <a:custGeom>
              <a:avLst/>
              <a:gdLst>
                <a:gd name="T0" fmla="*/ 46 w 46"/>
                <a:gd name="T1" fmla="*/ 213 h 258"/>
                <a:gd name="T2" fmla="*/ 0 w 46"/>
                <a:gd name="T3" fmla="*/ 213 h 258"/>
                <a:gd name="T4" fmla="*/ 24 w 46"/>
                <a:gd name="T5" fmla="*/ 258 h 258"/>
                <a:gd name="T6" fmla="*/ 46 w 46"/>
                <a:gd name="T7" fmla="*/ 213 h 258"/>
                <a:gd name="T8" fmla="*/ 21 w 46"/>
                <a:gd name="T9" fmla="*/ 0 h 258"/>
                <a:gd name="T10" fmla="*/ 23 w 46"/>
                <a:gd name="T11" fmla="*/ 213 h 258"/>
                <a:gd name="T12" fmla="*/ 21 w 46"/>
                <a:gd name="T13" fmla="*/ 0 h 258"/>
              </a:gdLst>
              <a:ahLst/>
              <a:cxnLst>
                <a:cxn ang="0">
                  <a:pos x="T0" y="T1"/>
                </a:cxn>
                <a:cxn ang="0">
                  <a:pos x="T2" y="T3"/>
                </a:cxn>
                <a:cxn ang="0">
                  <a:pos x="T4" y="T5"/>
                </a:cxn>
                <a:cxn ang="0">
                  <a:pos x="T6" y="T7"/>
                </a:cxn>
                <a:cxn ang="0">
                  <a:pos x="T8" y="T9"/>
                </a:cxn>
                <a:cxn ang="0">
                  <a:pos x="T10" y="T11"/>
                </a:cxn>
                <a:cxn ang="0">
                  <a:pos x="T12" y="T13"/>
                </a:cxn>
              </a:cxnLst>
              <a:rect l="0" t="0" r="r" b="b"/>
              <a:pathLst>
                <a:path w="46" h="258">
                  <a:moveTo>
                    <a:pt x="46" y="213"/>
                  </a:moveTo>
                  <a:lnTo>
                    <a:pt x="0" y="213"/>
                  </a:lnTo>
                  <a:lnTo>
                    <a:pt x="24" y="258"/>
                  </a:lnTo>
                  <a:lnTo>
                    <a:pt x="46" y="213"/>
                  </a:lnTo>
                  <a:close/>
                  <a:moveTo>
                    <a:pt x="21" y="0"/>
                  </a:moveTo>
                  <a:lnTo>
                    <a:pt x="23" y="213"/>
                  </a:lnTo>
                  <a:lnTo>
                    <a:pt x="21" y="0"/>
                  </a:lnTo>
                  <a:close/>
                </a:path>
              </a:pathLst>
            </a:custGeom>
            <a:noFill/>
            <a:ln w="50800" cap="rnd">
              <a:solidFill>
                <a:srgbClr val="FFC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66"/>
            <p:cNvSpPr>
              <a:spLocks/>
            </p:cNvSpPr>
            <p:nvPr/>
          </p:nvSpPr>
          <p:spPr bwMode="auto">
            <a:xfrm>
              <a:off x="2209" y="1587"/>
              <a:ext cx="45" cy="46"/>
            </a:xfrm>
            <a:custGeom>
              <a:avLst/>
              <a:gdLst>
                <a:gd name="T0" fmla="*/ 45 w 45"/>
                <a:gd name="T1" fmla="*/ 0 h 46"/>
                <a:gd name="T2" fmla="*/ 0 w 45"/>
                <a:gd name="T3" fmla="*/ 1 h 46"/>
                <a:gd name="T4" fmla="*/ 24 w 45"/>
                <a:gd name="T5" fmla="*/ 46 h 46"/>
                <a:gd name="T6" fmla="*/ 45 w 45"/>
                <a:gd name="T7" fmla="*/ 0 h 46"/>
              </a:gdLst>
              <a:ahLst/>
              <a:cxnLst>
                <a:cxn ang="0">
                  <a:pos x="T0" y="T1"/>
                </a:cxn>
                <a:cxn ang="0">
                  <a:pos x="T2" y="T3"/>
                </a:cxn>
                <a:cxn ang="0">
                  <a:pos x="T4" y="T5"/>
                </a:cxn>
                <a:cxn ang="0">
                  <a:pos x="T6" y="T7"/>
                </a:cxn>
              </a:cxnLst>
              <a:rect l="0" t="0" r="r" b="b"/>
              <a:pathLst>
                <a:path w="45" h="46">
                  <a:moveTo>
                    <a:pt x="45" y="0"/>
                  </a:moveTo>
                  <a:lnTo>
                    <a:pt x="0" y="1"/>
                  </a:lnTo>
                  <a:lnTo>
                    <a:pt x="24" y="46"/>
                  </a:lnTo>
                  <a:lnTo>
                    <a:pt x="45" y="0"/>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67"/>
            <p:cNvSpPr>
              <a:spLocks noEditPoints="1"/>
            </p:cNvSpPr>
            <p:nvPr/>
          </p:nvSpPr>
          <p:spPr bwMode="auto">
            <a:xfrm>
              <a:off x="2209" y="1375"/>
              <a:ext cx="45" cy="258"/>
            </a:xfrm>
            <a:custGeom>
              <a:avLst/>
              <a:gdLst>
                <a:gd name="T0" fmla="*/ 45 w 45"/>
                <a:gd name="T1" fmla="*/ 212 h 258"/>
                <a:gd name="T2" fmla="*/ 0 w 45"/>
                <a:gd name="T3" fmla="*/ 213 h 258"/>
                <a:gd name="T4" fmla="*/ 24 w 45"/>
                <a:gd name="T5" fmla="*/ 258 h 258"/>
                <a:gd name="T6" fmla="*/ 45 w 45"/>
                <a:gd name="T7" fmla="*/ 212 h 258"/>
                <a:gd name="T8" fmla="*/ 21 w 45"/>
                <a:gd name="T9" fmla="*/ 0 h 258"/>
                <a:gd name="T10" fmla="*/ 23 w 45"/>
                <a:gd name="T11" fmla="*/ 213 h 258"/>
                <a:gd name="T12" fmla="*/ 21 w 45"/>
                <a:gd name="T13" fmla="*/ 0 h 258"/>
              </a:gdLst>
              <a:ahLst/>
              <a:cxnLst>
                <a:cxn ang="0">
                  <a:pos x="T0" y="T1"/>
                </a:cxn>
                <a:cxn ang="0">
                  <a:pos x="T2" y="T3"/>
                </a:cxn>
                <a:cxn ang="0">
                  <a:pos x="T4" y="T5"/>
                </a:cxn>
                <a:cxn ang="0">
                  <a:pos x="T6" y="T7"/>
                </a:cxn>
                <a:cxn ang="0">
                  <a:pos x="T8" y="T9"/>
                </a:cxn>
                <a:cxn ang="0">
                  <a:pos x="T10" y="T11"/>
                </a:cxn>
                <a:cxn ang="0">
                  <a:pos x="T12" y="T13"/>
                </a:cxn>
              </a:cxnLst>
              <a:rect l="0" t="0" r="r" b="b"/>
              <a:pathLst>
                <a:path w="45" h="258">
                  <a:moveTo>
                    <a:pt x="45" y="212"/>
                  </a:moveTo>
                  <a:lnTo>
                    <a:pt x="0" y="213"/>
                  </a:lnTo>
                  <a:lnTo>
                    <a:pt x="24" y="258"/>
                  </a:lnTo>
                  <a:lnTo>
                    <a:pt x="45" y="212"/>
                  </a:lnTo>
                  <a:close/>
                  <a:moveTo>
                    <a:pt x="21" y="0"/>
                  </a:moveTo>
                  <a:lnTo>
                    <a:pt x="23" y="213"/>
                  </a:lnTo>
                  <a:lnTo>
                    <a:pt x="21" y="0"/>
                  </a:lnTo>
                  <a:close/>
                </a:path>
              </a:pathLst>
            </a:custGeom>
            <a:noFill/>
            <a:ln w="50800" cap="rnd">
              <a:solidFill>
                <a:srgbClr val="FFC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Rectangle 68"/>
            <p:cNvSpPr>
              <a:spLocks noChangeArrowheads="1"/>
            </p:cNvSpPr>
            <p:nvPr/>
          </p:nvSpPr>
          <p:spPr bwMode="auto">
            <a:xfrm>
              <a:off x="2277" y="1406"/>
              <a:ext cx="337"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dirty="0" smtClean="0">
                  <a:ln>
                    <a:noFill/>
                  </a:ln>
                  <a:solidFill>
                    <a:srgbClr val="000000"/>
                  </a:solidFill>
                  <a:effectLst/>
                  <a:latin typeface="Calibri" panose="020F0502020204030204" pitchFamily="34" charset="0"/>
                </a:rPr>
                <a:t>Mininet</a:t>
              </a:r>
              <a:r>
                <a:rPr kumimoji="0" lang="zh-CN" altLang="en-US" sz="800" b="0" i="0" u="none" strike="noStrike" cap="none" normalizeH="0" baseline="0" dirty="0" smtClean="0">
                  <a:ln>
                    <a:noFill/>
                  </a:ln>
                  <a:solidFill>
                    <a:srgbClr val="000000"/>
                  </a:solidFill>
                  <a:effectLst/>
                  <a:latin typeface="Calibri" panose="020F0502020204030204" pitchFamily="34" charset="0"/>
                </a:rPr>
                <a:t>信息</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29697" name="Rectangle 70"/>
            <p:cNvSpPr>
              <a:spLocks noChangeArrowheads="1"/>
            </p:cNvSpPr>
            <p:nvPr/>
          </p:nvSpPr>
          <p:spPr bwMode="auto">
            <a:xfrm>
              <a:off x="1785" y="1539"/>
              <a:ext cx="237"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dirty="0" smtClean="0">
                  <a:ln>
                    <a:noFill/>
                  </a:ln>
                  <a:solidFill>
                    <a:srgbClr val="000000"/>
                  </a:solidFill>
                  <a:effectLst/>
                  <a:latin typeface="Calibri" panose="020F0502020204030204" pitchFamily="34" charset="0"/>
                </a:rPr>
                <a:t>OVS</a:t>
              </a:r>
              <a:r>
                <a:rPr kumimoji="0" lang="zh-CN" altLang="en-US" sz="800" b="0" i="0" u="none" strike="noStrike" cap="none" normalizeH="0" baseline="0" dirty="0" smtClean="0">
                  <a:ln>
                    <a:noFill/>
                  </a:ln>
                  <a:solidFill>
                    <a:srgbClr val="000000"/>
                  </a:solidFill>
                  <a:effectLst/>
                  <a:latin typeface="Calibri" panose="020F0502020204030204" pitchFamily="34" charset="0"/>
                </a:rPr>
                <a:t>信息</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29700" name="Rectangle 72"/>
            <p:cNvSpPr>
              <a:spLocks noChangeArrowheads="1"/>
            </p:cNvSpPr>
            <p:nvPr/>
          </p:nvSpPr>
          <p:spPr bwMode="auto">
            <a:xfrm>
              <a:off x="2069" y="2804"/>
              <a:ext cx="215" cy="1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01" name="Rectangle 73"/>
            <p:cNvSpPr>
              <a:spLocks noChangeArrowheads="1"/>
            </p:cNvSpPr>
            <p:nvPr/>
          </p:nvSpPr>
          <p:spPr bwMode="auto">
            <a:xfrm>
              <a:off x="2114" y="2831"/>
              <a:ext cx="100"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脚本</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9702" name="Freeform 74"/>
            <p:cNvSpPr>
              <a:spLocks/>
            </p:cNvSpPr>
            <p:nvPr/>
          </p:nvSpPr>
          <p:spPr bwMode="auto">
            <a:xfrm>
              <a:off x="2048" y="2978"/>
              <a:ext cx="45" cy="45"/>
            </a:xfrm>
            <a:custGeom>
              <a:avLst/>
              <a:gdLst>
                <a:gd name="T0" fmla="*/ 45 w 45"/>
                <a:gd name="T1" fmla="*/ 0 h 45"/>
                <a:gd name="T2" fmla="*/ 0 w 45"/>
                <a:gd name="T3" fmla="*/ 1 h 45"/>
                <a:gd name="T4" fmla="*/ 23 w 45"/>
                <a:gd name="T5" fmla="*/ 45 h 45"/>
                <a:gd name="T6" fmla="*/ 45 w 45"/>
                <a:gd name="T7" fmla="*/ 0 h 45"/>
              </a:gdLst>
              <a:ahLst/>
              <a:cxnLst>
                <a:cxn ang="0">
                  <a:pos x="T0" y="T1"/>
                </a:cxn>
                <a:cxn ang="0">
                  <a:pos x="T2" y="T3"/>
                </a:cxn>
                <a:cxn ang="0">
                  <a:pos x="T4" y="T5"/>
                </a:cxn>
                <a:cxn ang="0">
                  <a:pos x="T6" y="T7"/>
                </a:cxn>
              </a:cxnLst>
              <a:rect l="0" t="0" r="r" b="b"/>
              <a:pathLst>
                <a:path w="45" h="45">
                  <a:moveTo>
                    <a:pt x="45" y="0"/>
                  </a:moveTo>
                  <a:lnTo>
                    <a:pt x="0" y="1"/>
                  </a:lnTo>
                  <a:lnTo>
                    <a:pt x="23" y="45"/>
                  </a:lnTo>
                  <a:lnTo>
                    <a:pt x="45" y="0"/>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03" name="Freeform 75"/>
            <p:cNvSpPr>
              <a:spLocks noEditPoints="1"/>
            </p:cNvSpPr>
            <p:nvPr/>
          </p:nvSpPr>
          <p:spPr bwMode="auto">
            <a:xfrm>
              <a:off x="2048" y="2766"/>
              <a:ext cx="45" cy="257"/>
            </a:xfrm>
            <a:custGeom>
              <a:avLst/>
              <a:gdLst>
                <a:gd name="T0" fmla="*/ 45 w 45"/>
                <a:gd name="T1" fmla="*/ 212 h 257"/>
                <a:gd name="T2" fmla="*/ 0 w 45"/>
                <a:gd name="T3" fmla="*/ 213 h 257"/>
                <a:gd name="T4" fmla="*/ 23 w 45"/>
                <a:gd name="T5" fmla="*/ 257 h 257"/>
                <a:gd name="T6" fmla="*/ 45 w 45"/>
                <a:gd name="T7" fmla="*/ 212 h 257"/>
                <a:gd name="T8" fmla="*/ 21 w 45"/>
                <a:gd name="T9" fmla="*/ 0 h 257"/>
                <a:gd name="T10" fmla="*/ 23 w 45"/>
                <a:gd name="T11" fmla="*/ 212 h 257"/>
                <a:gd name="T12" fmla="*/ 21 w 45"/>
                <a:gd name="T13" fmla="*/ 0 h 257"/>
              </a:gdLst>
              <a:ahLst/>
              <a:cxnLst>
                <a:cxn ang="0">
                  <a:pos x="T0" y="T1"/>
                </a:cxn>
                <a:cxn ang="0">
                  <a:pos x="T2" y="T3"/>
                </a:cxn>
                <a:cxn ang="0">
                  <a:pos x="T4" y="T5"/>
                </a:cxn>
                <a:cxn ang="0">
                  <a:pos x="T6" y="T7"/>
                </a:cxn>
                <a:cxn ang="0">
                  <a:pos x="T8" y="T9"/>
                </a:cxn>
                <a:cxn ang="0">
                  <a:pos x="T10" y="T11"/>
                </a:cxn>
                <a:cxn ang="0">
                  <a:pos x="T12" y="T13"/>
                </a:cxn>
              </a:cxnLst>
              <a:rect l="0" t="0" r="r" b="b"/>
              <a:pathLst>
                <a:path w="45" h="257">
                  <a:moveTo>
                    <a:pt x="45" y="212"/>
                  </a:moveTo>
                  <a:lnTo>
                    <a:pt x="0" y="213"/>
                  </a:lnTo>
                  <a:lnTo>
                    <a:pt x="23" y="257"/>
                  </a:lnTo>
                  <a:lnTo>
                    <a:pt x="45" y="212"/>
                  </a:lnTo>
                  <a:close/>
                  <a:moveTo>
                    <a:pt x="21" y="0"/>
                  </a:moveTo>
                  <a:lnTo>
                    <a:pt x="23" y="212"/>
                  </a:lnTo>
                  <a:lnTo>
                    <a:pt x="21" y="0"/>
                  </a:lnTo>
                  <a:close/>
                </a:path>
              </a:pathLst>
            </a:custGeom>
            <a:noFill/>
            <a:ln w="50800" cap="rnd">
              <a:solidFill>
                <a:srgbClr val="FFC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 name="矩形 1"/>
          <p:cNvSpPr/>
          <p:nvPr/>
        </p:nvSpPr>
        <p:spPr>
          <a:xfrm>
            <a:off x="4771627" y="1816101"/>
            <a:ext cx="3921920" cy="3693319"/>
          </a:xfrm>
          <a:prstGeom prst="rect">
            <a:avLst/>
          </a:prstGeom>
        </p:spPr>
        <p:txBody>
          <a:bodyPr wrap="square">
            <a:spAutoFit/>
          </a:bodyPr>
          <a:lstStyle/>
          <a:p>
            <a:pPr indent="457200" algn="just"/>
            <a:r>
              <a:rPr lang="zh-CN" altLang="en-US" dirty="0" smtClean="0">
                <a:latin typeface="Times New Roman" pitchFamily="18" charset="0"/>
                <a:ea typeface="+mn-ea"/>
                <a:cs typeface="Times New Roman" pitchFamily="18" charset="0"/>
              </a:rPr>
              <a:t>拓扑下发模块分为拓扑</a:t>
            </a:r>
            <a:r>
              <a:rPr lang="zh-CN" altLang="en-US" dirty="0">
                <a:latin typeface="Times New Roman" pitchFamily="18" charset="0"/>
                <a:ea typeface="+mn-ea"/>
                <a:cs typeface="Times New Roman" pitchFamily="18" charset="0"/>
              </a:rPr>
              <a:t>脚本生成、脚本上传和脚本执行三个子模块，实现</a:t>
            </a:r>
            <a:r>
              <a:rPr lang="en-US" altLang="zh-CN" dirty="0" err="1">
                <a:solidFill>
                  <a:srgbClr val="FF0000"/>
                </a:solidFill>
                <a:latin typeface="Times New Roman" pitchFamily="18" charset="0"/>
                <a:ea typeface="+mn-ea"/>
                <a:cs typeface="Times New Roman" pitchFamily="18" charset="0"/>
              </a:rPr>
              <a:t>Mininet</a:t>
            </a:r>
            <a:r>
              <a:rPr lang="zh-CN" altLang="en-US" dirty="0">
                <a:solidFill>
                  <a:srgbClr val="FF0000"/>
                </a:solidFill>
                <a:latin typeface="Times New Roman" pitchFamily="18" charset="0"/>
                <a:ea typeface="+mn-ea"/>
                <a:cs typeface="Times New Roman" pitchFamily="18" charset="0"/>
              </a:rPr>
              <a:t>自定义拓扑</a:t>
            </a:r>
            <a:r>
              <a:rPr lang="zh-CN" altLang="en-US" dirty="0">
                <a:latin typeface="Times New Roman" pitchFamily="18" charset="0"/>
                <a:ea typeface="+mn-ea"/>
                <a:cs typeface="Times New Roman" pitchFamily="18" charset="0"/>
              </a:rPr>
              <a:t>和</a:t>
            </a:r>
            <a:r>
              <a:rPr lang="zh-CN" altLang="en-US" dirty="0">
                <a:solidFill>
                  <a:srgbClr val="FF0000"/>
                </a:solidFill>
                <a:latin typeface="Times New Roman" pitchFamily="18" charset="0"/>
                <a:ea typeface="+mn-ea"/>
                <a:cs typeface="Times New Roman" pitchFamily="18" charset="0"/>
              </a:rPr>
              <a:t>子网连接</a:t>
            </a:r>
            <a:r>
              <a:rPr lang="zh-CN" altLang="en-US" dirty="0">
                <a:latin typeface="Times New Roman" pitchFamily="18" charset="0"/>
                <a:ea typeface="+mn-ea"/>
                <a:cs typeface="Times New Roman" pitchFamily="18" charset="0"/>
              </a:rPr>
              <a:t>两个</a:t>
            </a:r>
            <a:r>
              <a:rPr lang="zh-CN" altLang="en-US" dirty="0" smtClean="0">
                <a:latin typeface="Times New Roman" pitchFamily="18" charset="0"/>
                <a:ea typeface="+mn-ea"/>
                <a:cs typeface="Times New Roman" pitchFamily="18" charset="0"/>
              </a:rPr>
              <a:t>功能。</a:t>
            </a:r>
            <a:endParaRPr lang="en-US" altLang="zh-CN" dirty="0" smtClean="0">
              <a:latin typeface="Times New Roman" pitchFamily="18" charset="0"/>
              <a:ea typeface="+mn-ea"/>
              <a:cs typeface="Times New Roman" pitchFamily="18" charset="0"/>
            </a:endParaRPr>
          </a:p>
          <a:p>
            <a:pPr indent="457200" algn="just"/>
            <a:r>
              <a:rPr lang="zh-CN" altLang="zh-CN" dirty="0" smtClean="0">
                <a:latin typeface="Times New Roman" pitchFamily="18" charset="0"/>
                <a:ea typeface="+mn-ea"/>
                <a:cs typeface="Times New Roman" pitchFamily="18" charset="0"/>
              </a:rPr>
              <a:t>拓扑</a:t>
            </a:r>
            <a:r>
              <a:rPr lang="zh-CN" altLang="zh-CN" dirty="0">
                <a:latin typeface="Times New Roman" pitchFamily="18" charset="0"/>
                <a:ea typeface="+mn-ea"/>
                <a:cs typeface="Times New Roman" pitchFamily="18" charset="0"/>
              </a:rPr>
              <a:t>下发模块读取拓扑存储模块的</a:t>
            </a:r>
            <a:r>
              <a:rPr lang="en-US" altLang="zh-CN" dirty="0">
                <a:latin typeface="Times New Roman" pitchFamily="18" charset="0"/>
                <a:ea typeface="+mn-ea"/>
                <a:cs typeface="Times New Roman" pitchFamily="18" charset="0"/>
              </a:rPr>
              <a:t>OVS</a:t>
            </a:r>
            <a:r>
              <a:rPr lang="zh-CN" altLang="zh-CN" dirty="0">
                <a:latin typeface="Times New Roman" pitchFamily="18" charset="0"/>
                <a:ea typeface="+mn-ea"/>
                <a:cs typeface="Times New Roman" pitchFamily="18" charset="0"/>
              </a:rPr>
              <a:t>信息和</a:t>
            </a:r>
            <a:r>
              <a:rPr lang="en-US" altLang="zh-CN" dirty="0" err="1">
                <a:latin typeface="Times New Roman" pitchFamily="18" charset="0"/>
                <a:ea typeface="+mn-ea"/>
                <a:cs typeface="Times New Roman" pitchFamily="18" charset="0"/>
              </a:rPr>
              <a:t>Mininet</a:t>
            </a:r>
            <a:r>
              <a:rPr lang="zh-CN" altLang="zh-CN" dirty="0">
                <a:latin typeface="Times New Roman" pitchFamily="18" charset="0"/>
                <a:ea typeface="+mn-ea"/>
                <a:cs typeface="Times New Roman" pitchFamily="18" charset="0"/>
              </a:rPr>
              <a:t>信息，生成对应的</a:t>
            </a:r>
            <a:r>
              <a:rPr lang="en-US" altLang="zh-CN" dirty="0">
                <a:latin typeface="Times New Roman" pitchFamily="18" charset="0"/>
                <a:ea typeface="+mn-ea"/>
                <a:cs typeface="Times New Roman" pitchFamily="18" charset="0"/>
              </a:rPr>
              <a:t>Shell</a:t>
            </a:r>
            <a:r>
              <a:rPr lang="zh-CN" altLang="zh-CN" dirty="0">
                <a:latin typeface="Times New Roman" pitchFamily="18" charset="0"/>
                <a:ea typeface="+mn-ea"/>
                <a:cs typeface="Times New Roman" pitchFamily="18" charset="0"/>
              </a:rPr>
              <a:t>脚本和</a:t>
            </a:r>
            <a:r>
              <a:rPr lang="en-US" altLang="zh-CN" dirty="0">
                <a:latin typeface="Times New Roman" pitchFamily="18" charset="0"/>
                <a:ea typeface="+mn-ea"/>
                <a:cs typeface="Times New Roman" pitchFamily="18" charset="0"/>
              </a:rPr>
              <a:t>Python</a:t>
            </a:r>
            <a:r>
              <a:rPr lang="zh-CN" altLang="zh-CN" dirty="0">
                <a:latin typeface="Times New Roman" pitchFamily="18" charset="0"/>
                <a:ea typeface="+mn-ea"/>
                <a:cs typeface="Times New Roman" pitchFamily="18" charset="0"/>
              </a:rPr>
              <a:t>脚本。其中</a:t>
            </a:r>
            <a:r>
              <a:rPr lang="zh-CN" altLang="zh-CN" dirty="0" smtClean="0">
                <a:latin typeface="Times New Roman" pitchFamily="18" charset="0"/>
                <a:ea typeface="+mn-ea"/>
                <a:cs typeface="Times New Roman" pitchFamily="18" charset="0"/>
              </a:rPr>
              <a:t>，</a:t>
            </a:r>
            <a:r>
              <a:rPr lang="en-US" altLang="zh-CN" dirty="0">
                <a:latin typeface="Times New Roman" pitchFamily="18" charset="0"/>
                <a:ea typeface="+mn-ea"/>
                <a:cs typeface="Times New Roman" pitchFamily="18" charset="0"/>
              </a:rPr>
              <a:t>Python</a:t>
            </a:r>
            <a:r>
              <a:rPr lang="zh-CN" altLang="en-US" dirty="0">
                <a:latin typeface="Times New Roman" pitchFamily="18" charset="0"/>
                <a:ea typeface="+mn-ea"/>
                <a:cs typeface="Times New Roman" pitchFamily="18" charset="0"/>
              </a:rPr>
              <a:t>脚本创建</a:t>
            </a:r>
            <a:r>
              <a:rPr lang="en-US" altLang="zh-CN" dirty="0" err="1">
                <a:latin typeface="Times New Roman" pitchFamily="18" charset="0"/>
                <a:ea typeface="+mn-ea"/>
                <a:cs typeface="Times New Roman" pitchFamily="18" charset="0"/>
              </a:rPr>
              <a:t>Mininet</a:t>
            </a:r>
            <a:r>
              <a:rPr lang="zh-CN" altLang="en-US" dirty="0">
                <a:latin typeface="Times New Roman" pitchFamily="18" charset="0"/>
                <a:ea typeface="+mn-ea"/>
                <a:cs typeface="Times New Roman" pitchFamily="18" charset="0"/>
              </a:rPr>
              <a:t>自定义网络。</a:t>
            </a:r>
            <a:r>
              <a:rPr lang="en-US" altLang="zh-CN" dirty="0" smtClean="0">
                <a:latin typeface="Times New Roman" pitchFamily="18" charset="0"/>
                <a:ea typeface="+mn-ea"/>
                <a:cs typeface="Times New Roman" pitchFamily="18" charset="0"/>
              </a:rPr>
              <a:t>Shell</a:t>
            </a:r>
            <a:r>
              <a:rPr lang="zh-CN" altLang="zh-CN" dirty="0" smtClean="0">
                <a:latin typeface="Times New Roman" pitchFamily="18" charset="0"/>
                <a:ea typeface="+mn-ea"/>
                <a:cs typeface="Times New Roman" pitchFamily="18" charset="0"/>
              </a:rPr>
              <a:t>脚本</a:t>
            </a:r>
            <a:r>
              <a:rPr lang="zh-CN" altLang="en-US" dirty="0">
                <a:latin typeface="Times New Roman" pitchFamily="18" charset="0"/>
                <a:ea typeface="+mn-ea"/>
                <a:cs typeface="Times New Roman" pitchFamily="18" charset="0"/>
              </a:rPr>
              <a:t>启动</a:t>
            </a:r>
            <a:r>
              <a:rPr lang="en-US" altLang="zh-CN" dirty="0" err="1">
                <a:latin typeface="Times New Roman" pitchFamily="18" charset="0"/>
                <a:ea typeface="+mn-ea"/>
                <a:cs typeface="Times New Roman" pitchFamily="18" charset="0"/>
              </a:rPr>
              <a:t>Openvswitch</a:t>
            </a:r>
            <a:r>
              <a:rPr lang="zh-CN" altLang="en-US" dirty="0">
                <a:latin typeface="Times New Roman" pitchFamily="18" charset="0"/>
                <a:ea typeface="+mn-ea"/>
                <a:cs typeface="Times New Roman" pitchFamily="18" charset="0"/>
              </a:rPr>
              <a:t>交换机，并</a:t>
            </a:r>
            <a:r>
              <a:rPr lang="zh-CN" altLang="en-US" dirty="0" smtClean="0">
                <a:latin typeface="Times New Roman" pitchFamily="18" charset="0"/>
                <a:ea typeface="+mn-ea"/>
                <a:cs typeface="Times New Roman" pitchFamily="18" charset="0"/>
              </a:rPr>
              <a:t>连接</a:t>
            </a:r>
            <a:r>
              <a:rPr lang="en-US" altLang="zh-CN" dirty="0" err="1" smtClean="0">
                <a:latin typeface="Times New Roman" pitchFamily="18" charset="0"/>
                <a:ea typeface="+mn-ea"/>
                <a:cs typeface="Times New Roman" pitchFamily="18" charset="0"/>
              </a:rPr>
              <a:t>Mininet</a:t>
            </a:r>
            <a:r>
              <a:rPr lang="zh-CN" altLang="en-US" dirty="0" smtClean="0">
                <a:latin typeface="Times New Roman" pitchFamily="18" charset="0"/>
                <a:ea typeface="+mn-ea"/>
                <a:cs typeface="Times New Roman" pitchFamily="18" charset="0"/>
              </a:rPr>
              <a:t>子网</a:t>
            </a:r>
            <a:r>
              <a:rPr lang="zh-CN" altLang="zh-CN" dirty="0" smtClean="0">
                <a:latin typeface="Times New Roman" pitchFamily="18" charset="0"/>
                <a:ea typeface="+mn-ea"/>
                <a:cs typeface="Times New Roman" pitchFamily="18" charset="0"/>
              </a:rPr>
              <a:t>。然后</a:t>
            </a:r>
            <a:r>
              <a:rPr lang="zh-CN" altLang="zh-CN" dirty="0">
                <a:latin typeface="Times New Roman" pitchFamily="18" charset="0"/>
                <a:ea typeface="+mn-ea"/>
                <a:cs typeface="Times New Roman" pitchFamily="18" charset="0"/>
              </a:rPr>
              <a:t>模块上传脚本</a:t>
            </a:r>
            <a:r>
              <a:rPr lang="zh-CN" altLang="zh-CN" dirty="0" smtClean="0">
                <a:latin typeface="Times New Roman" pitchFamily="18" charset="0"/>
                <a:ea typeface="+mn-ea"/>
                <a:cs typeface="Times New Roman" pitchFamily="18" charset="0"/>
              </a:rPr>
              <a:t>到</a:t>
            </a:r>
            <a:r>
              <a:rPr lang="zh-CN" altLang="en-US" dirty="0" smtClean="0">
                <a:latin typeface="Times New Roman" pitchFamily="18" charset="0"/>
                <a:ea typeface="+mn-ea"/>
                <a:cs typeface="Times New Roman" pitchFamily="18" charset="0"/>
              </a:rPr>
              <a:t>对应</a:t>
            </a:r>
            <a:r>
              <a:rPr lang="en-US" altLang="zh-CN" dirty="0" smtClean="0">
                <a:latin typeface="Times New Roman" pitchFamily="18" charset="0"/>
                <a:ea typeface="+mn-ea"/>
                <a:cs typeface="Times New Roman" pitchFamily="18" charset="0"/>
              </a:rPr>
              <a:t>IP</a:t>
            </a:r>
            <a:r>
              <a:rPr lang="zh-CN" altLang="zh-CN" dirty="0" smtClean="0">
                <a:latin typeface="Times New Roman" pitchFamily="18" charset="0"/>
                <a:ea typeface="+mn-ea"/>
                <a:cs typeface="Times New Roman" pitchFamily="18" charset="0"/>
              </a:rPr>
              <a:t>的</a:t>
            </a:r>
            <a:r>
              <a:rPr lang="zh-CN" altLang="zh-CN" dirty="0">
                <a:latin typeface="Times New Roman" pitchFamily="18" charset="0"/>
                <a:ea typeface="+mn-ea"/>
                <a:cs typeface="Times New Roman" pitchFamily="18" charset="0"/>
              </a:rPr>
              <a:t>机器上，并远程控制脚本执行</a:t>
            </a:r>
            <a:r>
              <a:rPr lang="zh-CN" altLang="zh-CN" dirty="0" smtClean="0">
                <a:latin typeface="Times New Roman" pitchFamily="18" charset="0"/>
                <a:ea typeface="+mn-ea"/>
                <a:cs typeface="Times New Roman" pitchFamily="18" charset="0"/>
              </a:rPr>
              <a:t>，</a:t>
            </a:r>
            <a:r>
              <a:rPr lang="zh-CN" altLang="en-US" dirty="0">
                <a:latin typeface="Times New Roman" pitchFamily="18" charset="0"/>
                <a:ea typeface="+mn-ea"/>
                <a:cs typeface="Times New Roman" pitchFamily="18" charset="0"/>
              </a:rPr>
              <a:t>在</a:t>
            </a:r>
            <a:r>
              <a:rPr lang="zh-CN" altLang="zh-CN" dirty="0" smtClean="0">
                <a:latin typeface="Times New Roman" pitchFamily="18" charset="0"/>
                <a:ea typeface="+mn-ea"/>
                <a:cs typeface="Times New Roman" pitchFamily="18" charset="0"/>
              </a:rPr>
              <a:t>资源</a:t>
            </a:r>
            <a:r>
              <a:rPr lang="zh-CN" altLang="zh-CN" dirty="0">
                <a:latin typeface="Times New Roman" pitchFamily="18" charset="0"/>
                <a:ea typeface="+mn-ea"/>
                <a:cs typeface="Times New Roman" pitchFamily="18" charset="0"/>
              </a:rPr>
              <a:t>层搭建虚实结合的</a:t>
            </a:r>
            <a:r>
              <a:rPr lang="en-US" altLang="zh-CN" dirty="0">
                <a:latin typeface="Times New Roman" pitchFamily="18" charset="0"/>
                <a:ea typeface="+mn-ea"/>
                <a:cs typeface="Times New Roman" pitchFamily="18" charset="0"/>
              </a:rPr>
              <a:t>SDN</a:t>
            </a:r>
            <a:r>
              <a:rPr lang="zh-CN" altLang="zh-CN" dirty="0">
                <a:latin typeface="Times New Roman" pitchFamily="18" charset="0"/>
                <a:ea typeface="+mn-ea"/>
                <a:cs typeface="Times New Roman" pitchFamily="18" charset="0"/>
              </a:rPr>
              <a:t>网络。</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p:cNvGrpSpPr>
          <p:nvPr/>
        </p:nvGrpSpPr>
        <p:grpSpPr bwMode="auto">
          <a:xfrm>
            <a:off x="2030506" y="3738656"/>
            <a:ext cx="5105400" cy="555625"/>
            <a:chOff x="1248" y="1440"/>
            <a:chExt cx="3216" cy="350"/>
          </a:xfrm>
        </p:grpSpPr>
        <p:sp>
          <p:nvSpPr>
            <p:cNvPr id="5" name="Line 4"/>
            <p:cNvSpPr>
              <a:spLocks noChangeShapeType="1"/>
            </p:cNvSpPr>
            <p:nvPr/>
          </p:nvSpPr>
          <p:spPr bwMode="gray">
            <a:xfrm>
              <a:off x="1440" y="17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6" name="Rectangle 5"/>
            <p:cNvSpPr>
              <a:spLocks noChangeArrowheads="1"/>
            </p:cNvSpPr>
            <p:nvPr/>
          </p:nvSpPr>
          <p:spPr bwMode="gray">
            <a:xfrm rot="3419336">
              <a:off x="1261" y="1427"/>
              <a:ext cx="302" cy="328"/>
            </a:xfrm>
            <a:prstGeom prst="rect">
              <a:avLst/>
            </a:prstGeom>
            <a:gradFill rotWithShape="1">
              <a:gsLst>
                <a:gs pos="0">
                  <a:srgbClr val="FF7C80"/>
                </a:gs>
                <a:gs pos="100000">
                  <a:srgbClr val="76393B"/>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FF7C80"/>
              </a:extrusionClr>
            </a:sp3d>
          </p:spPr>
          <p:txBody>
            <a:bodyPr wrap="none" anchor="ctr">
              <a:flatTx/>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800">
                <a:solidFill>
                  <a:srgbClr val="000000"/>
                </a:solidFill>
              </a:endParaRPr>
            </a:p>
          </p:txBody>
        </p:sp>
        <p:sp>
          <p:nvSpPr>
            <p:cNvPr id="7" name="Text Box 6"/>
            <p:cNvSpPr txBox="1">
              <a:spLocks noChangeArrowheads="1"/>
            </p:cNvSpPr>
            <p:nvPr/>
          </p:nvSpPr>
          <p:spPr bwMode="gray">
            <a:xfrm>
              <a:off x="2413" y="1445"/>
              <a:ext cx="89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lang="zh-CN" altLang="en-US" sz="2400" b="1" dirty="0" smtClean="0">
                  <a:solidFill>
                    <a:srgbClr val="000000"/>
                  </a:solidFill>
                </a:rPr>
                <a:t>系统设计</a:t>
              </a:r>
              <a:endParaRPr lang="en-US" altLang="zh-CN" sz="2400" b="1" dirty="0">
                <a:solidFill>
                  <a:srgbClr val="000000"/>
                </a:solidFill>
              </a:endParaRPr>
            </a:p>
          </p:txBody>
        </p:sp>
        <p:sp>
          <p:nvSpPr>
            <p:cNvPr id="8" name="Text Box 7"/>
            <p:cNvSpPr txBox="1">
              <a:spLocks noChangeArrowheads="1"/>
            </p:cNvSpPr>
            <p:nvPr/>
          </p:nvSpPr>
          <p:spPr bwMode="gray">
            <a:xfrm>
              <a:off x="1296" y="145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a:spcBef>
                  <a:spcPct val="0"/>
                </a:spcBef>
                <a:buFontTx/>
                <a:buNone/>
              </a:pPr>
              <a:r>
                <a:rPr lang="en-US" altLang="zh-CN" sz="2400" b="1">
                  <a:solidFill>
                    <a:srgbClr val="FFFFFF"/>
                  </a:solidFill>
                </a:rPr>
                <a:t>4</a:t>
              </a:r>
            </a:p>
          </p:txBody>
        </p:sp>
      </p:grpSp>
      <p:grpSp>
        <p:nvGrpSpPr>
          <p:cNvPr id="9" name="Group 8"/>
          <p:cNvGrpSpPr>
            <a:grpSpLocks/>
          </p:cNvGrpSpPr>
          <p:nvPr/>
        </p:nvGrpSpPr>
        <p:grpSpPr bwMode="auto">
          <a:xfrm>
            <a:off x="2030506" y="1224056"/>
            <a:ext cx="5105400" cy="555625"/>
            <a:chOff x="1248" y="2030"/>
            <a:chExt cx="3216" cy="350"/>
          </a:xfrm>
        </p:grpSpPr>
        <p:sp>
          <p:nvSpPr>
            <p:cNvPr id="10" name="Line 9"/>
            <p:cNvSpPr>
              <a:spLocks noChangeShapeType="1"/>
            </p:cNvSpPr>
            <p:nvPr/>
          </p:nvSpPr>
          <p:spPr bwMode="gray">
            <a:xfrm>
              <a:off x="1440" y="238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11" name="Rectangle 10"/>
            <p:cNvSpPr>
              <a:spLocks noChangeArrowheads="1"/>
            </p:cNvSpPr>
            <p:nvPr/>
          </p:nvSpPr>
          <p:spPr bwMode="gray">
            <a:xfrm rot="3419336">
              <a:off x="1261" y="2017"/>
              <a:ext cx="302" cy="328"/>
            </a:xfrm>
            <a:prstGeom prst="rect">
              <a:avLst/>
            </a:prstGeom>
            <a:gradFill rotWithShape="1">
              <a:gsLst>
                <a:gs pos="0">
                  <a:srgbClr val="99CC00"/>
                </a:gs>
                <a:gs pos="100000">
                  <a:srgbClr val="475E00"/>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p:spPr>
          <p:txBody>
            <a:bodyPr wrap="none" anchor="ctr">
              <a:flatTx/>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800">
                <a:solidFill>
                  <a:srgbClr val="000000"/>
                </a:solidFill>
              </a:endParaRPr>
            </a:p>
          </p:txBody>
        </p:sp>
        <p:sp>
          <p:nvSpPr>
            <p:cNvPr id="12" name="Text Box 11"/>
            <p:cNvSpPr txBox="1">
              <a:spLocks noChangeArrowheads="1"/>
            </p:cNvSpPr>
            <p:nvPr/>
          </p:nvSpPr>
          <p:spPr bwMode="gray">
            <a:xfrm>
              <a:off x="2408" y="2062"/>
              <a:ext cx="89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lang="zh-CN" altLang="en-US" sz="2400" b="1" smtClean="0">
                  <a:solidFill>
                    <a:srgbClr val="000000"/>
                  </a:solidFill>
                </a:rPr>
                <a:t>研究背景</a:t>
              </a:r>
              <a:endParaRPr lang="en-US" altLang="zh-CN" sz="2400" b="1" dirty="0">
                <a:solidFill>
                  <a:srgbClr val="000000"/>
                </a:solidFill>
              </a:endParaRPr>
            </a:p>
          </p:txBody>
        </p:sp>
        <p:sp>
          <p:nvSpPr>
            <p:cNvPr id="13" name="Text Box 12"/>
            <p:cNvSpPr txBox="1">
              <a:spLocks noChangeArrowheads="1"/>
            </p:cNvSpPr>
            <p:nvPr/>
          </p:nvSpPr>
          <p:spPr bwMode="gray">
            <a:xfrm>
              <a:off x="1296" y="204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a:spcBef>
                  <a:spcPct val="0"/>
                </a:spcBef>
                <a:buFontTx/>
                <a:buNone/>
              </a:pPr>
              <a:r>
                <a:rPr lang="en-US" altLang="zh-CN" sz="2400" b="1">
                  <a:solidFill>
                    <a:srgbClr val="FFFFFF"/>
                  </a:solidFill>
                </a:rPr>
                <a:t>1</a:t>
              </a:r>
            </a:p>
          </p:txBody>
        </p:sp>
      </p:grpSp>
      <p:grpSp>
        <p:nvGrpSpPr>
          <p:cNvPr id="14" name="Group 13"/>
          <p:cNvGrpSpPr>
            <a:grpSpLocks/>
          </p:cNvGrpSpPr>
          <p:nvPr/>
        </p:nvGrpSpPr>
        <p:grpSpPr bwMode="auto">
          <a:xfrm>
            <a:off x="2030506" y="2062256"/>
            <a:ext cx="5105400" cy="555625"/>
            <a:chOff x="1248" y="2640"/>
            <a:chExt cx="3216" cy="350"/>
          </a:xfrm>
        </p:grpSpPr>
        <p:sp>
          <p:nvSpPr>
            <p:cNvPr id="15" name="Line 14"/>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16" name="Rectangle 15"/>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wrap="none" anchor="ctr">
              <a:flatTx/>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800">
                <a:solidFill>
                  <a:srgbClr val="000000"/>
                </a:solidFill>
              </a:endParaRPr>
            </a:p>
          </p:txBody>
        </p:sp>
        <p:sp>
          <p:nvSpPr>
            <p:cNvPr id="17" name="Text Box 16"/>
            <p:cNvSpPr txBox="1">
              <a:spLocks noChangeArrowheads="1"/>
            </p:cNvSpPr>
            <p:nvPr/>
          </p:nvSpPr>
          <p:spPr bwMode="gray">
            <a:xfrm>
              <a:off x="2410" y="2645"/>
              <a:ext cx="89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lang="zh-CN" altLang="en-US" sz="2400" b="1" dirty="0" smtClean="0">
                  <a:solidFill>
                    <a:srgbClr val="000000"/>
                  </a:solidFill>
                </a:rPr>
                <a:t>研究内容</a:t>
              </a:r>
              <a:endParaRPr lang="en-US" altLang="zh-CN" sz="2400" b="1" dirty="0">
                <a:solidFill>
                  <a:srgbClr val="000000"/>
                </a:solidFill>
              </a:endParaRPr>
            </a:p>
          </p:txBody>
        </p:sp>
        <p:sp>
          <p:nvSpPr>
            <p:cNvPr id="18" name="Text Box 17"/>
            <p:cNvSpPr txBox="1">
              <a:spLocks noChangeArrowheads="1"/>
            </p:cNvSpPr>
            <p:nvPr/>
          </p:nvSpPr>
          <p:spPr bwMode="gray">
            <a:xfrm>
              <a:off x="1296" y="265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a:spcBef>
                  <a:spcPct val="0"/>
                </a:spcBef>
                <a:buFontTx/>
                <a:buNone/>
              </a:pPr>
              <a:r>
                <a:rPr lang="en-US" altLang="zh-CN" sz="2400" b="1">
                  <a:solidFill>
                    <a:srgbClr val="FFFFFF"/>
                  </a:solidFill>
                </a:rPr>
                <a:t>2</a:t>
              </a:r>
            </a:p>
          </p:txBody>
        </p:sp>
      </p:grpSp>
      <p:grpSp>
        <p:nvGrpSpPr>
          <p:cNvPr id="19" name="Group 18"/>
          <p:cNvGrpSpPr>
            <a:grpSpLocks/>
          </p:cNvGrpSpPr>
          <p:nvPr/>
        </p:nvGrpSpPr>
        <p:grpSpPr bwMode="auto">
          <a:xfrm>
            <a:off x="2030506" y="2900456"/>
            <a:ext cx="5105400" cy="555625"/>
            <a:chOff x="1248" y="3230"/>
            <a:chExt cx="3216" cy="350"/>
          </a:xfrm>
        </p:grpSpPr>
        <p:sp>
          <p:nvSpPr>
            <p:cNvPr id="20" name="Line 19"/>
            <p:cNvSpPr>
              <a:spLocks noChangeShapeType="1"/>
            </p:cNvSpPr>
            <p:nvPr/>
          </p:nvSpPr>
          <p:spPr bwMode="gray">
            <a:xfrm>
              <a:off x="1441" y="3579"/>
              <a:ext cx="3023" cy="1"/>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21" name="Rectangle 20"/>
            <p:cNvSpPr>
              <a:spLocks noChangeArrowheads="1"/>
            </p:cNvSpPr>
            <p:nvPr/>
          </p:nvSpPr>
          <p:spPr bwMode="gray">
            <a:xfrm rot="3419336">
              <a:off x="1261" y="3217"/>
              <a:ext cx="302" cy="328"/>
            </a:xfrm>
            <a:prstGeom prst="rect">
              <a:avLst/>
            </a:prstGeom>
            <a:gradFill rotWithShape="1">
              <a:gsLst>
                <a:gs pos="0">
                  <a:srgbClr val="FF9933"/>
                </a:gs>
                <a:gs pos="100000">
                  <a:srgbClr val="764718"/>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FF9933"/>
              </a:extrusionClr>
            </a:sp3d>
          </p:spPr>
          <p:txBody>
            <a:bodyPr wrap="none" anchor="ctr">
              <a:flatTx/>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800">
                <a:solidFill>
                  <a:srgbClr val="000000"/>
                </a:solidFill>
              </a:endParaRPr>
            </a:p>
          </p:txBody>
        </p:sp>
        <p:sp>
          <p:nvSpPr>
            <p:cNvPr id="22" name="Text Box 21"/>
            <p:cNvSpPr txBox="1">
              <a:spLocks noChangeArrowheads="1"/>
            </p:cNvSpPr>
            <p:nvPr/>
          </p:nvSpPr>
          <p:spPr bwMode="gray">
            <a:xfrm>
              <a:off x="2418" y="3272"/>
              <a:ext cx="89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a:spcBef>
                  <a:spcPct val="0"/>
                </a:spcBef>
                <a:buFontTx/>
                <a:buNone/>
              </a:pPr>
              <a:r>
                <a:rPr lang="zh-CN" altLang="en-US" sz="2400" b="1" dirty="0" smtClean="0">
                  <a:solidFill>
                    <a:srgbClr val="000000"/>
                  </a:solidFill>
                </a:rPr>
                <a:t>关键问题</a:t>
              </a:r>
              <a:endParaRPr lang="en-US" altLang="zh-CN" sz="2400" b="1" dirty="0">
                <a:solidFill>
                  <a:srgbClr val="000000"/>
                </a:solidFill>
              </a:endParaRPr>
            </a:p>
          </p:txBody>
        </p:sp>
        <p:sp>
          <p:nvSpPr>
            <p:cNvPr id="23" name="Text Box 22"/>
            <p:cNvSpPr txBox="1">
              <a:spLocks noChangeArrowheads="1"/>
            </p:cNvSpPr>
            <p:nvPr/>
          </p:nvSpPr>
          <p:spPr bwMode="gray">
            <a:xfrm>
              <a:off x="1296" y="324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a:spcBef>
                  <a:spcPct val="0"/>
                </a:spcBef>
                <a:buFontTx/>
                <a:buNone/>
              </a:pPr>
              <a:r>
                <a:rPr lang="en-US" altLang="zh-CN" sz="2400" b="1">
                  <a:solidFill>
                    <a:srgbClr val="FFFFFF"/>
                  </a:solidFill>
                </a:rPr>
                <a:t>3</a:t>
              </a:r>
            </a:p>
          </p:txBody>
        </p:sp>
      </p:grpSp>
      <p:grpSp>
        <p:nvGrpSpPr>
          <p:cNvPr id="24" name="Group 23"/>
          <p:cNvGrpSpPr>
            <a:grpSpLocks/>
          </p:cNvGrpSpPr>
          <p:nvPr/>
        </p:nvGrpSpPr>
        <p:grpSpPr bwMode="auto">
          <a:xfrm>
            <a:off x="2030506" y="4580031"/>
            <a:ext cx="5105400" cy="574675"/>
            <a:chOff x="1248" y="3218"/>
            <a:chExt cx="3216" cy="362"/>
          </a:xfrm>
        </p:grpSpPr>
        <p:sp>
          <p:nvSpPr>
            <p:cNvPr id="25" name="Line 24"/>
            <p:cNvSpPr>
              <a:spLocks noChangeShapeType="1"/>
            </p:cNvSpPr>
            <p:nvPr/>
          </p:nvSpPr>
          <p:spPr bwMode="gray">
            <a:xfrm>
              <a:off x="1440" y="358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26" name="Rectangle 25"/>
            <p:cNvSpPr>
              <a:spLocks noChangeArrowheads="1"/>
            </p:cNvSpPr>
            <p:nvPr/>
          </p:nvSpPr>
          <p:spPr bwMode="gray">
            <a:xfrm rot="3419336">
              <a:off x="1261" y="3217"/>
              <a:ext cx="302" cy="328"/>
            </a:xfrm>
            <a:prstGeom prst="rect">
              <a:avLst/>
            </a:prstGeom>
            <a:gradFill rotWithShape="1">
              <a:gsLst>
                <a:gs pos="0">
                  <a:srgbClr val="990099"/>
                </a:gs>
                <a:gs pos="100000">
                  <a:srgbClr val="4700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990099"/>
              </a:extrusionClr>
            </a:sp3d>
          </p:spPr>
          <p:txBody>
            <a:bodyPr wrap="none" anchor="ctr">
              <a:flatTx/>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800">
                <a:solidFill>
                  <a:srgbClr val="000000"/>
                </a:solidFill>
              </a:endParaRPr>
            </a:p>
          </p:txBody>
        </p:sp>
        <p:sp>
          <p:nvSpPr>
            <p:cNvPr id="27" name="Text Box 26"/>
            <p:cNvSpPr txBox="1">
              <a:spLocks noChangeArrowheads="1"/>
            </p:cNvSpPr>
            <p:nvPr/>
          </p:nvSpPr>
          <p:spPr bwMode="gray">
            <a:xfrm>
              <a:off x="2416" y="3218"/>
              <a:ext cx="89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lang="zh-CN" altLang="en-US" sz="2400" b="1" dirty="0" smtClean="0">
                  <a:solidFill>
                    <a:srgbClr val="000000"/>
                  </a:solidFill>
                </a:rPr>
                <a:t>系统测试</a:t>
              </a:r>
              <a:endParaRPr lang="en-US" altLang="zh-CN" sz="2400" b="1" dirty="0">
                <a:solidFill>
                  <a:srgbClr val="000000"/>
                </a:solidFill>
              </a:endParaRPr>
            </a:p>
          </p:txBody>
        </p:sp>
        <p:sp>
          <p:nvSpPr>
            <p:cNvPr id="28" name="Text Box 27"/>
            <p:cNvSpPr txBox="1">
              <a:spLocks noChangeArrowheads="1"/>
            </p:cNvSpPr>
            <p:nvPr/>
          </p:nvSpPr>
          <p:spPr bwMode="gray">
            <a:xfrm>
              <a:off x="1296" y="324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a:spcBef>
                  <a:spcPct val="0"/>
                </a:spcBef>
                <a:buFontTx/>
                <a:buNone/>
              </a:pPr>
              <a:r>
                <a:rPr lang="en-US" altLang="zh-CN" sz="2400" b="1" dirty="0">
                  <a:solidFill>
                    <a:srgbClr val="FFFFFF"/>
                  </a:solidFill>
                </a:rPr>
                <a:t>5</a:t>
              </a:r>
            </a:p>
          </p:txBody>
        </p:sp>
      </p:grpSp>
      <p:grpSp>
        <p:nvGrpSpPr>
          <p:cNvPr id="29" name="Group 13"/>
          <p:cNvGrpSpPr>
            <a:grpSpLocks/>
          </p:cNvGrpSpPr>
          <p:nvPr/>
        </p:nvGrpSpPr>
        <p:grpSpPr bwMode="auto">
          <a:xfrm>
            <a:off x="2030506" y="5467397"/>
            <a:ext cx="5105400" cy="555625"/>
            <a:chOff x="1248" y="2640"/>
            <a:chExt cx="3216" cy="350"/>
          </a:xfrm>
        </p:grpSpPr>
        <p:sp>
          <p:nvSpPr>
            <p:cNvPr id="30" name="Line 14"/>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31" name="Rectangle 15"/>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wrap="none" anchor="ctr">
              <a:flatTx/>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1800">
                <a:solidFill>
                  <a:srgbClr val="000000"/>
                </a:solidFill>
              </a:endParaRPr>
            </a:p>
          </p:txBody>
        </p:sp>
        <p:sp>
          <p:nvSpPr>
            <p:cNvPr id="32" name="Text Box 16"/>
            <p:cNvSpPr txBox="1">
              <a:spLocks noChangeArrowheads="1"/>
            </p:cNvSpPr>
            <p:nvPr/>
          </p:nvSpPr>
          <p:spPr bwMode="gray">
            <a:xfrm>
              <a:off x="2408" y="2645"/>
              <a:ext cx="103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lang="zh-CN" altLang="en-US" sz="2400" b="1" dirty="0" smtClean="0">
                  <a:solidFill>
                    <a:srgbClr val="000000"/>
                  </a:solidFill>
                </a:rPr>
                <a:t>总结</a:t>
              </a:r>
              <a:r>
                <a:rPr lang="en-US" altLang="zh-CN" sz="2400" b="1" dirty="0" smtClean="0">
                  <a:solidFill>
                    <a:srgbClr val="000000"/>
                  </a:solidFill>
                </a:rPr>
                <a:t>&amp;</a:t>
              </a:r>
              <a:r>
                <a:rPr lang="zh-CN" altLang="en-US" sz="2400" b="1" dirty="0" smtClean="0">
                  <a:solidFill>
                    <a:srgbClr val="000000"/>
                  </a:solidFill>
                </a:rPr>
                <a:t>展望</a:t>
              </a:r>
              <a:endParaRPr lang="en-US" altLang="zh-CN" sz="2400" b="1" dirty="0">
                <a:solidFill>
                  <a:srgbClr val="000000"/>
                </a:solidFill>
              </a:endParaRPr>
            </a:p>
          </p:txBody>
        </p:sp>
        <p:sp>
          <p:nvSpPr>
            <p:cNvPr id="33" name="Text Box 17"/>
            <p:cNvSpPr txBox="1">
              <a:spLocks noChangeArrowheads="1"/>
            </p:cNvSpPr>
            <p:nvPr/>
          </p:nvSpPr>
          <p:spPr bwMode="gray">
            <a:xfrm>
              <a:off x="1295" y="2654"/>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a:spcBef>
                  <a:spcPct val="0"/>
                </a:spcBef>
                <a:buFontTx/>
                <a:buNone/>
              </a:pPr>
              <a:r>
                <a:rPr lang="en-US" altLang="zh-CN" sz="2400" b="1" dirty="0">
                  <a:solidFill>
                    <a:srgbClr val="FFFFFF"/>
                  </a:solidFill>
                </a:rPr>
                <a:t>6</a:t>
              </a:r>
            </a:p>
          </p:txBody>
        </p:sp>
      </p:grpSp>
      <p:sp>
        <p:nvSpPr>
          <p:cNvPr id="36" name="Text Box 9"/>
          <p:cNvSpPr txBox="1">
            <a:spLocks noChangeArrowheads="1"/>
          </p:cNvSpPr>
          <p:nvPr/>
        </p:nvSpPr>
        <p:spPr bwMode="auto">
          <a:xfrm>
            <a:off x="4572000" y="282575"/>
            <a:ext cx="4321175" cy="400110"/>
          </a:xfrm>
          <a:prstGeom prst="rect">
            <a:avLst/>
          </a:prstGeom>
          <a:noFill/>
          <a:ln w="9525">
            <a:noFill/>
            <a:miter lim="800000"/>
            <a:headEnd/>
            <a:tailEnd/>
          </a:ln>
          <a:effectLst/>
        </p:spPr>
        <p:txBody>
          <a:bodyPr>
            <a:spAutoFit/>
          </a:bodyPr>
          <a:lstStyle/>
          <a:p>
            <a:pPr algn="r"/>
            <a:r>
              <a:rPr lang="zh-CN" altLang="en-US" sz="2000" b="1" dirty="0" smtClean="0">
                <a:solidFill>
                  <a:schemeClr val="bg1"/>
                </a:solidFill>
                <a:latin typeface="微软雅黑" pitchFamily="34" charset="-122"/>
                <a:ea typeface="微软雅黑" pitchFamily="34" charset="-122"/>
              </a:rPr>
              <a:t>目录</a:t>
            </a:r>
            <a:endParaRPr lang="zh-CN" altLang="en-US" sz="2000" b="1" dirty="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
          <p:cNvSpPr txBox="1">
            <a:spLocks noChangeArrowheads="1"/>
          </p:cNvSpPr>
          <p:nvPr/>
        </p:nvSpPr>
        <p:spPr bwMode="auto">
          <a:xfrm>
            <a:off x="4572000" y="282575"/>
            <a:ext cx="4321175" cy="400110"/>
          </a:xfrm>
          <a:prstGeom prst="rect">
            <a:avLst/>
          </a:prstGeom>
          <a:noFill/>
          <a:ln w="9525">
            <a:noFill/>
            <a:miter lim="800000"/>
            <a:headEnd/>
            <a:tailEnd/>
          </a:ln>
          <a:effectLst/>
        </p:spPr>
        <p:txBody>
          <a:bodyPr>
            <a:spAutoFit/>
          </a:bodyPr>
          <a:lstStyle/>
          <a:p>
            <a:pPr algn="r"/>
            <a:r>
              <a:rPr lang="zh-CN" altLang="en-US" sz="2000" b="1" dirty="0" smtClean="0">
                <a:solidFill>
                  <a:schemeClr val="bg1"/>
                </a:solidFill>
                <a:latin typeface="微软雅黑" pitchFamily="34" charset="-122"/>
                <a:ea typeface="微软雅黑" pitchFamily="34" charset="-122"/>
              </a:rPr>
              <a:t>系统设计</a:t>
            </a:r>
            <a:endParaRPr lang="zh-CN" altLang="en-US" sz="2000" b="1" dirty="0">
              <a:solidFill>
                <a:schemeClr val="bg1"/>
              </a:solidFill>
              <a:latin typeface="微软雅黑" pitchFamily="34" charset="-122"/>
              <a:ea typeface="微软雅黑" pitchFamily="34" charset="-122"/>
            </a:endParaRPr>
          </a:p>
        </p:txBody>
      </p:sp>
      <p:sp>
        <p:nvSpPr>
          <p:cNvPr id="296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6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0" y="806387"/>
            <a:ext cx="7785848" cy="461665"/>
          </a:xfrm>
          <a:prstGeom prst="rect">
            <a:avLst/>
          </a:prstGeom>
        </p:spPr>
        <p:txBody>
          <a:bodyPr wrap="square">
            <a:spAutoFit/>
          </a:bodyPr>
          <a:lstStyle/>
          <a:p>
            <a:pPr>
              <a:buFont typeface="Wingdings" pitchFamily="2" charset="2"/>
              <a:buChar char="n"/>
            </a:pPr>
            <a:r>
              <a:rPr lang="en-US" sz="2400" dirty="0" smtClean="0"/>
              <a:t> </a:t>
            </a:r>
            <a:r>
              <a:rPr lang="zh-CN" altLang="en-US" sz="2400" dirty="0" smtClean="0"/>
              <a:t>主要流程说明</a:t>
            </a:r>
            <a:r>
              <a:rPr lang="en-US" altLang="zh-CN" sz="2400" dirty="0" smtClean="0"/>
              <a:t>— </a:t>
            </a:r>
            <a:r>
              <a:rPr lang="zh-CN" altLang="en-US" sz="2400" dirty="0" smtClean="0"/>
              <a:t>拓扑划分</a:t>
            </a:r>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01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 name="组合 5"/>
          <p:cNvGrpSpPr/>
          <p:nvPr/>
        </p:nvGrpSpPr>
        <p:grpSpPr>
          <a:xfrm>
            <a:off x="1010295" y="1243635"/>
            <a:ext cx="3117205" cy="5220699"/>
            <a:chOff x="1010295" y="1243635"/>
            <a:chExt cx="3117205" cy="5220699"/>
          </a:xfrm>
        </p:grpSpPr>
        <p:pic>
          <p:nvPicPr>
            <p:cNvPr id="2" name="图片 1"/>
            <p:cNvPicPr>
              <a:picLocks noChangeAspect="1"/>
            </p:cNvPicPr>
            <p:nvPr/>
          </p:nvPicPr>
          <p:blipFill>
            <a:blip r:embed="rId2"/>
            <a:stretch>
              <a:fillRect/>
            </a:stretch>
          </p:blipFill>
          <p:spPr>
            <a:xfrm>
              <a:off x="1136429" y="1243635"/>
              <a:ext cx="2991071" cy="4868065"/>
            </a:xfrm>
            <a:prstGeom prst="rect">
              <a:avLst/>
            </a:prstGeom>
          </p:spPr>
        </p:pic>
        <p:sp>
          <p:nvSpPr>
            <p:cNvPr id="10" name="文本框 13"/>
            <p:cNvSpPr txBox="1"/>
            <p:nvPr/>
          </p:nvSpPr>
          <p:spPr>
            <a:xfrm>
              <a:off x="1010295" y="6125780"/>
              <a:ext cx="2977505" cy="338554"/>
            </a:xfrm>
            <a:prstGeom prst="rect">
              <a:avLst/>
            </a:prstGeom>
            <a:noFill/>
          </p:spPr>
          <p:txBody>
            <a:bodyPr wrap="square" rtlCol="0">
              <a:spAutoFit/>
            </a:bodyPr>
            <a:lstStyle/>
            <a:p>
              <a:pPr algn="ctr"/>
              <a:r>
                <a:rPr lang="zh-CN" altLang="en-US" sz="1600" dirty="0">
                  <a:latin typeface="楷体" pitchFamily="49" charset="-122"/>
                  <a:ea typeface="楷体" pitchFamily="49" charset="-122"/>
                </a:rPr>
                <a:t>真实节点定位功能</a:t>
              </a:r>
              <a:r>
                <a:rPr lang="zh-CN" altLang="en-US" sz="1600" dirty="0" smtClean="0">
                  <a:latin typeface="楷体" pitchFamily="49" charset="-122"/>
                  <a:ea typeface="楷体" pitchFamily="49" charset="-122"/>
                </a:rPr>
                <a:t>流程图</a:t>
              </a:r>
              <a:endParaRPr lang="zh-CN" altLang="en-US" sz="1600" dirty="0">
                <a:latin typeface="楷体" pitchFamily="49" charset="-122"/>
                <a:ea typeface="楷体" pitchFamily="49" charset="-122"/>
              </a:endParaRPr>
            </a:p>
          </p:txBody>
        </p:sp>
      </p:grpSp>
      <p:grpSp>
        <p:nvGrpSpPr>
          <p:cNvPr id="7" name="组合 6"/>
          <p:cNvGrpSpPr/>
          <p:nvPr/>
        </p:nvGrpSpPr>
        <p:grpSpPr>
          <a:xfrm>
            <a:off x="4846223" y="1241687"/>
            <a:ext cx="3061353" cy="5222647"/>
            <a:chOff x="4477395" y="1241687"/>
            <a:chExt cx="3061353" cy="5222647"/>
          </a:xfrm>
        </p:grpSpPr>
        <p:pic>
          <p:nvPicPr>
            <p:cNvPr id="3" name="图片 2"/>
            <p:cNvPicPr>
              <a:picLocks noChangeAspect="1"/>
            </p:cNvPicPr>
            <p:nvPr/>
          </p:nvPicPr>
          <p:blipFill>
            <a:blip r:embed="rId3"/>
            <a:stretch>
              <a:fillRect/>
            </a:stretch>
          </p:blipFill>
          <p:spPr>
            <a:xfrm>
              <a:off x="4597400" y="1241687"/>
              <a:ext cx="2941348" cy="4884093"/>
            </a:xfrm>
            <a:prstGeom prst="rect">
              <a:avLst/>
            </a:prstGeom>
          </p:spPr>
        </p:pic>
        <p:sp>
          <p:nvSpPr>
            <p:cNvPr id="11" name="文本框 13"/>
            <p:cNvSpPr txBox="1"/>
            <p:nvPr/>
          </p:nvSpPr>
          <p:spPr>
            <a:xfrm>
              <a:off x="4477395" y="6125780"/>
              <a:ext cx="2977505" cy="338554"/>
            </a:xfrm>
            <a:prstGeom prst="rect">
              <a:avLst/>
            </a:prstGeom>
            <a:noFill/>
          </p:spPr>
          <p:txBody>
            <a:bodyPr wrap="square" rtlCol="0">
              <a:spAutoFit/>
            </a:bodyPr>
            <a:lstStyle/>
            <a:p>
              <a:pPr algn="ctr"/>
              <a:r>
                <a:rPr lang="zh-CN" altLang="en-US" sz="1600" dirty="0" smtClean="0">
                  <a:latin typeface="楷体" pitchFamily="49" charset="-122"/>
                  <a:ea typeface="楷体" pitchFamily="49" charset="-122"/>
                </a:rPr>
                <a:t>虚拟</a:t>
              </a:r>
              <a:r>
                <a:rPr lang="zh-CN" altLang="en-US" sz="1600" dirty="0">
                  <a:latin typeface="楷体" pitchFamily="49" charset="-122"/>
                  <a:ea typeface="楷体" pitchFamily="49" charset="-122"/>
                </a:rPr>
                <a:t>子网划分功能流程图</a:t>
              </a:r>
            </a:p>
          </p:txBody>
        </p:sp>
      </p:grpSp>
      <p:sp>
        <p:nvSpPr>
          <p:cNvPr id="8" name="文本框 7"/>
          <p:cNvSpPr txBox="1"/>
          <p:nvPr/>
        </p:nvSpPr>
        <p:spPr>
          <a:xfrm>
            <a:off x="870794" y="2243579"/>
            <a:ext cx="369332" cy="810705"/>
          </a:xfrm>
          <a:prstGeom prst="rect">
            <a:avLst/>
          </a:prstGeom>
          <a:noFill/>
        </p:spPr>
        <p:txBody>
          <a:bodyPr vert="eaVert" wrap="square" rtlCol="0">
            <a:spAutoFit/>
          </a:bodyPr>
          <a:lstStyle/>
          <a:p>
            <a:r>
              <a:rPr lang="zh-CN" altLang="en-US" sz="1200" dirty="0" smtClean="0">
                <a:solidFill>
                  <a:srgbClr val="FF0000"/>
                </a:solidFill>
                <a:latin typeface="+mn-ea"/>
                <a:ea typeface="+mn-ea"/>
              </a:rPr>
              <a:t>节点介数</a:t>
            </a:r>
            <a:endParaRPr lang="zh-CN" altLang="en-US" sz="1200" dirty="0">
              <a:solidFill>
                <a:srgbClr val="FF0000"/>
              </a:solidFill>
              <a:latin typeface="+mn-ea"/>
              <a:ea typeface="+mn-ea"/>
            </a:endParaRPr>
          </a:p>
        </p:txBody>
      </p:sp>
      <p:sp>
        <p:nvSpPr>
          <p:cNvPr id="15" name="文本框 14"/>
          <p:cNvSpPr txBox="1"/>
          <p:nvPr/>
        </p:nvSpPr>
        <p:spPr>
          <a:xfrm>
            <a:off x="3864643" y="2243579"/>
            <a:ext cx="369332" cy="810705"/>
          </a:xfrm>
          <a:prstGeom prst="rect">
            <a:avLst/>
          </a:prstGeom>
          <a:noFill/>
        </p:spPr>
        <p:txBody>
          <a:bodyPr vert="eaVert" wrap="square" rtlCol="0">
            <a:spAutoFit/>
          </a:bodyPr>
          <a:lstStyle/>
          <a:p>
            <a:r>
              <a:rPr lang="zh-CN" altLang="en-US" sz="1200" dirty="0" smtClean="0">
                <a:solidFill>
                  <a:srgbClr val="FF0000"/>
                </a:solidFill>
                <a:latin typeface="+mn-ea"/>
                <a:ea typeface="+mn-ea"/>
              </a:rPr>
              <a:t>重叠社区</a:t>
            </a:r>
            <a:endParaRPr lang="zh-CN" altLang="en-US" sz="1200" dirty="0">
              <a:solidFill>
                <a:srgbClr val="FF0000"/>
              </a:solidFill>
              <a:latin typeface="+mn-ea"/>
              <a:ea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
          <p:cNvSpPr txBox="1">
            <a:spLocks noChangeArrowheads="1"/>
          </p:cNvSpPr>
          <p:nvPr/>
        </p:nvSpPr>
        <p:spPr bwMode="auto">
          <a:xfrm>
            <a:off x="4572000" y="282575"/>
            <a:ext cx="4321175" cy="400110"/>
          </a:xfrm>
          <a:prstGeom prst="rect">
            <a:avLst/>
          </a:prstGeom>
          <a:noFill/>
          <a:ln w="9525">
            <a:noFill/>
            <a:miter lim="800000"/>
            <a:headEnd/>
            <a:tailEnd/>
          </a:ln>
          <a:effectLst/>
        </p:spPr>
        <p:txBody>
          <a:bodyPr>
            <a:spAutoFit/>
          </a:bodyPr>
          <a:lstStyle/>
          <a:p>
            <a:pPr algn="r"/>
            <a:r>
              <a:rPr lang="zh-CN" altLang="en-US" sz="2000" b="1" dirty="0" smtClean="0">
                <a:solidFill>
                  <a:schemeClr val="bg1"/>
                </a:solidFill>
                <a:latin typeface="微软雅黑" pitchFamily="34" charset="-122"/>
                <a:ea typeface="微软雅黑" pitchFamily="34" charset="-122"/>
              </a:rPr>
              <a:t>系统设计</a:t>
            </a:r>
            <a:endParaRPr lang="zh-CN" altLang="en-US" sz="2000" b="1" dirty="0">
              <a:solidFill>
                <a:schemeClr val="bg1"/>
              </a:solidFill>
              <a:latin typeface="微软雅黑" pitchFamily="34" charset="-122"/>
              <a:ea typeface="微软雅黑" pitchFamily="34" charset="-122"/>
            </a:endParaRPr>
          </a:p>
        </p:txBody>
      </p:sp>
      <p:sp>
        <p:nvSpPr>
          <p:cNvPr id="296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6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0" y="806387"/>
            <a:ext cx="7785848" cy="461665"/>
          </a:xfrm>
          <a:prstGeom prst="rect">
            <a:avLst/>
          </a:prstGeom>
        </p:spPr>
        <p:txBody>
          <a:bodyPr wrap="square">
            <a:spAutoFit/>
          </a:bodyPr>
          <a:lstStyle/>
          <a:p>
            <a:pPr>
              <a:buFont typeface="Wingdings" pitchFamily="2" charset="2"/>
              <a:buChar char="n"/>
            </a:pPr>
            <a:r>
              <a:rPr lang="en-US" sz="2400" dirty="0" smtClean="0"/>
              <a:t> </a:t>
            </a:r>
            <a:r>
              <a:rPr lang="zh-CN" altLang="en-US" sz="2400" dirty="0" smtClean="0"/>
              <a:t>主要流程说明</a:t>
            </a:r>
            <a:r>
              <a:rPr lang="en-US" altLang="zh-CN" sz="2400" dirty="0" smtClean="0"/>
              <a:t>— </a:t>
            </a:r>
            <a:r>
              <a:rPr lang="zh-CN" altLang="en-US" sz="2400" dirty="0" smtClean="0"/>
              <a:t>拓扑存储</a:t>
            </a:r>
          </a:p>
        </p:txBody>
      </p:sp>
      <p:grpSp>
        <p:nvGrpSpPr>
          <p:cNvPr id="3" name="组合 2"/>
          <p:cNvGrpSpPr/>
          <p:nvPr/>
        </p:nvGrpSpPr>
        <p:grpSpPr>
          <a:xfrm>
            <a:off x="4543192" y="1356953"/>
            <a:ext cx="3330808" cy="4726382"/>
            <a:chOff x="1241192" y="1846057"/>
            <a:chExt cx="3330808" cy="4338877"/>
          </a:xfrm>
        </p:grpSpPr>
        <p:pic>
          <p:nvPicPr>
            <p:cNvPr id="2" name="图片 1"/>
            <p:cNvPicPr>
              <a:picLocks noChangeAspect="1"/>
            </p:cNvPicPr>
            <p:nvPr/>
          </p:nvPicPr>
          <p:blipFill>
            <a:blip r:embed="rId3"/>
            <a:stretch>
              <a:fillRect/>
            </a:stretch>
          </p:blipFill>
          <p:spPr>
            <a:xfrm>
              <a:off x="1241192" y="1846057"/>
              <a:ext cx="3330808" cy="4010452"/>
            </a:xfrm>
            <a:prstGeom prst="rect">
              <a:avLst/>
            </a:prstGeom>
          </p:spPr>
        </p:pic>
        <p:sp>
          <p:nvSpPr>
            <p:cNvPr id="7" name="文本框 13"/>
            <p:cNvSpPr txBox="1"/>
            <p:nvPr/>
          </p:nvSpPr>
          <p:spPr>
            <a:xfrm>
              <a:off x="1429395" y="5846380"/>
              <a:ext cx="2977505" cy="338554"/>
            </a:xfrm>
            <a:prstGeom prst="rect">
              <a:avLst/>
            </a:prstGeom>
            <a:noFill/>
          </p:spPr>
          <p:txBody>
            <a:bodyPr wrap="square" rtlCol="0">
              <a:spAutoFit/>
            </a:bodyPr>
            <a:lstStyle/>
            <a:p>
              <a:pPr algn="ctr"/>
              <a:r>
                <a:rPr lang="zh-CN" altLang="en-US" sz="1600" dirty="0">
                  <a:latin typeface="楷体" pitchFamily="49" charset="-122"/>
                  <a:ea typeface="楷体" pitchFamily="49" charset="-122"/>
                </a:rPr>
                <a:t>拓扑存储功能</a:t>
              </a:r>
              <a:r>
                <a:rPr lang="zh-CN" altLang="en-US" sz="1600" dirty="0" smtClean="0">
                  <a:latin typeface="楷体" pitchFamily="49" charset="-122"/>
                  <a:ea typeface="楷体" pitchFamily="49" charset="-122"/>
                </a:rPr>
                <a:t>流程图</a:t>
              </a:r>
              <a:endParaRPr lang="zh-CN" altLang="en-US" sz="1600" dirty="0">
                <a:latin typeface="楷体" pitchFamily="49" charset="-122"/>
                <a:ea typeface="楷体" pitchFamily="49" charset="-122"/>
              </a:endParaRPr>
            </a:p>
          </p:txBody>
        </p:sp>
      </p:gr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9" name="组合 8"/>
          <p:cNvGrpSpPr/>
          <p:nvPr/>
        </p:nvGrpSpPr>
        <p:grpSpPr>
          <a:xfrm>
            <a:off x="978919" y="1807957"/>
            <a:ext cx="2977505" cy="4095006"/>
            <a:chOff x="915419" y="1909557"/>
            <a:chExt cx="2977505" cy="4095006"/>
          </a:xfrm>
        </p:grpSpPr>
        <p:graphicFrame>
          <p:nvGraphicFramePr>
            <p:cNvPr id="8" name="对象 7"/>
            <p:cNvGraphicFramePr>
              <a:graphicFrameLocks noChangeAspect="1"/>
            </p:cNvGraphicFramePr>
            <p:nvPr>
              <p:extLst>
                <p:ext uri="{D42A27DB-BD31-4B8C-83A1-F6EECF244321}">
                  <p14:modId xmlns:p14="http://schemas.microsoft.com/office/powerpoint/2010/main" val="2360401664"/>
                </p:ext>
              </p:extLst>
            </p:nvPr>
          </p:nvGraphicFramePr>
          <p:xfrm>
            <a:off x="952500" y="1909557"/>
            <a:ext cx="2832100" cy="3691143"/>
          </p:xfrm>
          <a:graphic>
            <a:graphicData uri="http://schemas.openxmlformats.org/presentationml/2006/ole">
              <mc:AlternateContent xmlns:mc="http://schemas.openxmlformats.org/markup-compatibility/2006">
                <mc:Choice xmlns:v="urn:schemas-microsoft-com:vml" Requires="v">
                  <p:oleObj spid="_x0000_s49274" r:id="rId4" imgW="2362152" imgH="3571730" progId="">
                    <p:embed/>
                  </p:oleObj>
                </mc:Choice>
                <mc:Fallback>
                  <p:oleObj r:id="rId4" imgW="2362152" imgH="3571730" progId="">
                    <p:embed/>
                    <p:pic>
                      <p:nvPicPr>
                        <p:cNvPr id="0"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500" y="1909557"/>
                          <a:ext cx="2832100" cy="36911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文本框 13"/>
            <p:cNvSpPr txBox="1"/>
            <p:nvPr/>
          </p:nvSpPr>
          <p:spPr>
            <a:xfrm>
              <a:off x="915419" y="5666009"/>
              <a:ext cx="2977505" cy="338554"/>
            </a:xfrm>
            <a:prstGeom prst="rect">
              <a:avLst/>
            </a:prstGeom>
            <a:noFill/>
          </p:spPr>
          <p:txBody>
            <a:bodyPr wrap="square" rtlCol="0">
              <a:spAutoFit/>
            </a:bodyPr>
            <a:lstStyle/>
            <a:p>
              <a:pPr algn="ctr"/>
              <a:r>
                <a:rPr lang="zh-CN" altLang="en-US" sz="1600" dirty="0">
                  <a:latin typeface="楷体" pitchFamily="49" charset="-122"/>
                  <a:ea typeface="楷体" pitchFamily="49" charset="-122"/>
                </a:rPr>
                <a:t>虚拟子网信息</a:t>
              </a:r>
              <a:r>
                <a:rPr lang="en-US" altLang="zh-CN" sz="1600" dirty="0" err="1" smtClean="0">
                  <a:latin typeface="Times New Roman" pitchFamily="18" charset="0"/>
                  <a:ea typeface="楷体" pitchFamily="49" charset="-122"/>
                  <a:cs typeface="Times New Roman" pitchFamily="18" charset="0"/>
                </a:rPr>
                <a:t>ArrayBean</a:t>
              </a:r>
              <a:r>
                <a:rPr lang="zh-CN" altLang="en-US" sz="1600" dirty="0">
                  <a:latin typeface="楷体" pitchFamily="49" charset="-122"/>
                  <a:ea typeface="楷体" pitchFamily="49" charset="-122"/>
                </a:rPr>
                <a:t>类图</a:t>
              </a: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
          <p:cNvSpPr txBox="1">
            <a:spLocks noChangeArrowheads="1"/>
          </p:cNvSpPr>
          <p:nvPr/>
        </p:nvSpPr>
        <p:spPr bwMode="auto">
          <a:xfrm>
            <a:off x="4572000" y="282575"/>
            <a:ext cx="4321175" cy="400110"/>
          </a:xfrm>
          <a:prstGeom prst="rect">
            <a:avLst/>
          </a:prstGeom>
          <a:noFill/>
          <a:ln w="9525">
            <a:noFill/>
            <a:miter lim="800000"/>
            <a:headEnd/>
            <a:tailEnd/>
          </a:ln>
          <a:effectLst/>
        </p:spPr>
        <p:txBody>
          <a:bodyPr>
            <a:spAutoFit/>
          </a:bodyPr>
          <a:lstStyle/>
          <a:p>
            <a:pPr algn="r"/>
            <a:r>
              <a:rPr lang="zh-CN" altLang="en-US" sz="2000" b="1" dirty="0" smtClean="0">
                <a:solidFill>
                  <a:schemeClr val="bg1"/>
                </a:solidFill>
                <a:latin typeface="微软雅黑" pitchFamily="34" charset="-122"/>
                <a:ea typeface="微软雅黑" pitchFamily="34" charset="-122"/>
              </a:rPr>
              <a:t>系统设计</a:t>
            </a:r>
            <a:endParaRPr lang="zh-CN" altLang="en-US" sz="2000" b="1" dirty="0">
              <a:solidFill>
                <a:schemeClr val="bg1"/>
              </a:solidFill>
              <a:latin typeface="微软雅黑" pitchFamily="34" charset="-122"/>
              <a:ea typeface="微软雅黑" pitchFamily="34" charset="-122"/>
            </a:endParaRPr>
          </a:p>
        </p:txBody>
      </p:sp>
      <p:sp>
        <p:nvSpPr>
          <p:cNvPr id="296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6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0" y="806387"/>
            <a:ext cx="7785848" cy="461665"/>
          </a:xfrm>
          <a:prstGeom prst="rect">
            <a:avLst/>
          </a:prstGeom>
        </p:spPr>
        <p:txBody>
          <a:bodyPr wrap="square">
            <a:spAutoFit/>
          </a:bodyPr>
          <a:lstStyle/>
          <a:p>
            <a:pPr>
              <a:buFont typeface="Wingdings" pitchFamily="2" charset="2"/>
              <a:buChar char="n"/>
            </a:pPr>
            <a:r>
              <a:rPr lang="en-US" sz="2400" dirty="0" smtClean="0"/>
              <a:t> </a:t>
            </a:r>
            <a:r>
              <a:rPr lang="zh-CN" altLang="en-US" sz="2400" dirty="0" smtClean="0"/>
              <a:t>主要流程说明</a:t>
            </a:r>
            <a:r>
              <a:rPr lang="en-US" altLang="zh-CN" sz="2400" dirty="0" smtClean="0"/>
              <a:t>— </a:t>
            </a:r>
            <a:r>
              <a:rPr lang="zh-CN" altLang="en-US" sz="2400" dirty="0" smtClean="0"/>
              <a:t>拓扑下发</a:t>
            </a:r>
          </a:p>
        </p:txBody>
      </p:sp>
      <p:sp>
        <p:nvSpPr>
          <p:cNvPr id="522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22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22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7" name="组合 6"/>
          <p:cNvGrpSpPr/>
          <p:nvPr/>
        </p:nvGrpSpPr>
        <p:grpSpPr>
          <a:xfrm>
            <a:off x="422475" y="1440612"/>
            <a:ext cx="3855975" cy="4602051"/>
            <a:chOff x="422475" y="1440612"/>
            <a:chExt cx="3855975" cy="4602051"/>
          </a:xfrm>
        </p:grpSpPr>
        <p:pic>
          <p:nvPicPr>
            <p:cNvPr id="2" name="图片 1"/>
            <p:cNvPicPr>
              <a:picLocks noChangeAspect="1"/>
            </p:cNvPicPr>
            <p:nvPr/>
          </p:nvPicPr>
          <p:blipFill>
            <a:blip r:embed="rId2"/>
            <a:stretch>
              <a:fillRect/>
            </a:stretch>
          </p:blipFill>
          <p:spPr>
            <a:xfrm>
              <a:off x="422475" y="1440612"/>
              <a:ext cx="3855975" cy="4261688"/>
            </a:xfrm>
            <a:prstGeom prst="rect">
              <a:avLst/>
            </a:prstGeom>
          </p:spPr>
        </p:pic>
        <p:sp>
          <p:nvSpPr>
            <p:cNvPr id="12" name="文本框 13"/>
            <p:cNvSpPr txBox="1"/>
            <p:nvPr/>
          </p:nvSpPr>
          <p:spPr>
            <a:xfrm>
              <a:off x="864619" y="5704109"/>
              <a:ext cx="2977505" cy="338554"/>
            </a:xfrm>
            <a:prstGeom prst="rect">
              <a:avLst/>
            </a:prstGeom>
            <a:noFill/>
          </p:spPr>
          <p:txBody>
            <a:bodyPr wrap="square" rtlCol="0">
              <a:spAutoFit/>
            </a:bodyPr>
            <a:lstStyle/>
            <a:p>
              <a:pPr algn="ctr"/>
              <a:r>
                <a:rPr lang="zh-CN" altLang="en-US" sz="1600" dirty="0">
                  <a:latin typeface="楷体" pitchFamily="49" charset="-122"/>
                  <a:ea typeface="楷体" pitchFamily="49" charset="-122"/>
                </a:rPr>
                <a:t>拓扑脚本生成功能</a:t>
              </a:r>
              <a:r>
                <a:rPr lang="zh-CN" altLang="en-US" sz="1600" dirty="0" smtClean="0">
                  <a:latin typeface="楷体" pitchFamily="49" charset="-122"/>
                  <a:ea typeface="楷体" pitchFamily="49" charset="-122"/>
                </a:rPr>
                <a:t>流程图</a:t>
              </a:r>
              <a:endParaRPr lang="zh-CN" altLang="en-US" sz="1600" dirty="0">
                <a:latin typeface="楷体" pitchFamily="49" charset="-122"/>
                <a:ea typeface="楷体" pitchFamily="49" charset="-122"/>
              </a:endParaRPr>
            </a:p>
          </p:txBody>
        </p:sp>
      </p:grpSp>
      <p:grpSp>
        <p:nvGrpSpPr>
          <p:cNvPr id="8" name="组合 7"/>
          <p:cNvGrpSpPr/>
          <p:nvPr/>
        </p:nvGrpSpPr>
        <p:grpSpPr>
          <a:xfrm>
            <a:off x="4026919" y="1438835"/>
            <a:ext cx="2977505" cy="4603828"/>
            <a:chOff x="4026919" y="1438835"/>
            <a:chExt cx="2977505" cy="4603828"/>
          </a:xfrm>
        </p:grpSpPr>
        <p:pic>
          <p:nvPicPr>
            <p:cNvPr id="3" name="图片 2"/>
            <p:cNvPicPr>
              <a:picLocks noChangeAspect="1"/>
            </p:cNvPicPr>
            <p:nvPr/>
          </p:nvPicPr>
          <p:blipFill>
            <a:blip r:embed="rId3"/>
            <a:stretch>
              <a:fillRect/>
            </a:stretch>
          </p:blipFill>
          <p:spPr>
            <a:xfrm>
              <a:off x="4380165" y="1438835"/>
              <a:ext cx="2261789" cy="4263465"/>
            </a:xfrm>
            <a:prstGeom prst="rect">
              <a:avLst/>
            </a:prstGeom>
          </p:spPr>
        </p:pic>
        <p:sp>
          <p:nvSpPr>
            <p:cNvPr id="13" name="文本框 13"/>
            <p:cNvSpPr txBox="1"/>
            <p:nvPr/>
          </p:nvSpPr>
          <p:spPr>
            <a:xfrm>
              <a:off x="4026919" y="5704109"/>
              <a:ext cx="2977505" cy="338554"/>
            </a:xfrm>
            <a:prstGeom prst="rect">
              <a:avLst/>
            </a:prstGeom>
            <a:noFill/>
          </p:spPr>
          <p:txBody>
            <a:bodyPr wrap="square" rtlCol="0">
              <a:spAutoFit/>
            </a:bodyPr>
            <a:lstStyle/>
            <a:p>
              <a:pPr algn="ctr"/>
              <a:r>
                <a:rPr lang="zh-CN" altLang="en-US" sz="1600" dirty="0" smtClean="0">
                  <a:latin typeface="楷体" pitchFamily="49" charset="-122"/>
                  <a:ea typeface="楷体" pitchFamily="49" charset="-122"/>
                </a:rPr>
                <a:t>脚本</a:t>
              </a:r>
              <a:r>
                <a:rPr lang="zh-CN" altLang="en-US" sz="1600" dirty="0">
                  <a:latin typeface="楷体" pitchFamily="49" charset="-122"/>
                  <a:ea typeface="楷体" pitchFamily="49" charset="-122"/>
                </a:rPr>
                <a:t>上传</a:t>
              </a:r>
              <a:r>
                <a:rPr lang="zh-CN" altLang="en-US" sz="1600" dirty="0" smtClean="0">
                  <a:latin typeface="楷体" pitchFamily="49" charset="-122"/>
                  <a:ea typeface="楷体" pitchFamily="49" charset="-122"/>
                </a:rPr>
                <a:t>功能流程图</a:t>
              </a:r>
              <a:endParaRPr lang="zh-CN" altLang="en-US" sz="1600" dirty="0">
                <a:latin typeface="楷体" pitchFamily="49" charset="-122"/>
                <a:ea typeface="楷体" pitchFamily="49" charset="-122"/>
              </a:endParaRPr>
            </a:p>
          </p:txBody>
        </p:sp>
      </p:grpSp>
      <p:grpSp>
        <p:nvGrpSpPr>
          <p:cNvPr id="9" name="组合 8"/>
          <p:cNvGrpSpPr/>
          <p:nvPr/>
        </p:nvGrpSpPr>
        <p:grpSpPr>
          <a:xfrm>
            <a:off x="6274819" y="1402090"/>
            <a:ext cx="2977505" cy="4640573"/>
            <a:chOff x="6274819" y="1402090"/>
            <a:chExt cx="2977505" cy="4640573"/>
          </a:xfrm>
        </p:grpSpPr>
        <p:pic>
          <p:nvPicPr>
            <p:cNvPr id="6" name="图片 5"/>
            <p:cNvPicPr>
              <a:picLocks noChangeAspect="1"/>
            </p:cNvPicPr>
            <p:nvPr/>
          </p:nvPicPr>
          <p:blipFill>
            <a:blip r:embed="rId4"/>
            <a:stretch>
              <a:fillRect/>
            </a:stretch>
          </p:blipFill>
          <p:spPr>
            <a:xfrm>
              <a:off x="6774093" y="1402090"/>
              <a:ext cx="1982240" cy="4300210"/>
            </a:xfrm>
            <a:prstGeom prst="rect">
              <a:avLst/>
            </a:prstGeom>
          </p:spPr>
        </p:pic>
        <p:sp>
          <p:nvSpPr>
            <p:cNvPr id="14" name="文本框 13"/>
            <p:cNvSpPr txBox="1"/>
            <p:nvPr/>
          </p:nvSpPr>
          <p:spPr>
            <a:xfrm>
              <a:off x="6274819" y="5704109"/>
              <a:ext cx="2977505" cy="338554"/>
            </a:xfrm>
            <a:prstGeom prst="rect">
              <a:avLst/>
            </a:prstGeom>
            <a:noFill/>
          </p:spPr>
          <p:txBody>
            <a:bodyPr wrap="square" rtlCol="0">
              <a:spAutoFit/>
            </a:bodyPr>
            <a:lstStyle/>
            <a:p>
              <a:pPr algn="ctr"/>
              <a:r>
                <a:rPr lang="zh-CN" altLang="en-US" sz="1600" dirty="0" smtClean="0">
                  <a:latin typeface="楷体" pitchFamily="49" charset="-122"/>
                  <a:ea typeface="楷体" pitchFamily="49" charset="-122"/>
                </a:rPr>
                <a:t>脚本</a:t>
              </a:r>
              <a:r>
                <a:rPr lang="zh-CN" altLang="en-US" sz="1600" dirty="0">
                  <a:latin typeface="楷体" pitchFamily="49" charset="-122"/>
                  <a:ea typeface="楷体" pitchFamily="49" charset="-122"/>
                </a:rPr>
                <a:t>执行</a:t>
              </a:r>
              <a:r>
                <a:rPr lang="zh-CN" altLang="en-US" sz="1600" dirty="0" smtClean="0">
                  <a:latin typeface="楷体" pitchFamily="49" charset="-122"/>
                  <a:ea typeface="楷体" pitchFamily="49" charset="-122"/>
                </a:rPr>
                <a:t>功能流程图</a:t>
              </a:r>
              <a:endParaRPr lang="zh-CN" altLang="en-US" sz="1600" dirty="0">
                <a:latin typeface="楷体" pitchFamily="49" charset="-122"/>
                <a:ea typeface="楷体" pitchFamily="49" charset="-122"/>
              </a:endParaRPr>
            </a:p>
          </p:txBody>
        </p:sp>
      </p:grpSp>
      <p:sp>
        <p:nvSpPr>
          <p:cNvPr id="10" name="椭圆 9"/>
          <p:cNvSpPr/>
          <p:nvPr/>
        </p:nvSpPr>
        <p:spPr>
          <a:xfrm>
            <a:off x="4555952" y="3183972"/>
            <a:ext cx="1901407" cy="405353"/>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6812867" y="3165214"/>
            <a:ext cx="1901407" cy="405353"/>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
          <p:cNvSpPr txBox="1">
            <a:spLocks noChangeArrowheads="1"/>
          </p:cNvSpPr>
          <p:nvPr/>
        </p:nvSpPr>
        <p:spPr bwMode="auto">
          <a:xfrm>
            <a:off x="4572000" y="282575"/>
            <a:ext cx="4321175" cy="400110"/>
          </a:xfrm>
          <a:prstGeom prst="rect">
            <a:avLst/>
          </a:prstGeom>
          <a:noFill/>
          <a:ln w="9525">
            <a:noFill/>
            <a:miter lim="800000"/>
            <a:headEnd/>
            <a:tailEnd/>
          </a:ln>
          <a:effectLst/>
        </p:spPr>
        <p:txBody>
          <a:bodyPr>
            <a:spAutoFit/>
          </a:bodyPr>
          <a:lstStyle/>
          <a:p>
            <a:pPr algn="r"/>
            <a:r>
              <a:rPr lang="zh-CN" altLang="en-US" sz="2000" b="1" dirty="0" smtClean="0">
                <a:solidFill>
                  <a:schemeClr val="bg1"/>
                </a:solidFill>
                <a:latin typeface="微软雅黑" pitchFamily="34" charset="-122"/>
                <a:ea typeface="微软雅黑" pitchFamily="34" charset="-122"/>
              </a:rPr>
              <a:t>系统测试</a:t>
            </a:r>
            <a:endParaRPr lang="zh-CN" altLang="en-US" sz="2000" b="1" dirty="0">
              <a:solidFill>
                <a:schemeClr val="bg1"/>
              </a:solidFill>
              <a:latin typeface="微软雅黑" pitchFamily="34" charset="-122"/>
              <a:ea typeface="微软雅黑" pitchFamily="34" charset="-122"/>
            </a:endParaRPr>
          </a:p>
        </p:txBody>
      </p:sp>
      <p:sp>
        <p:nvSpPr>
          <p:cNvPr id="3" name="矩形 2"/>
          <p:cNvSpPr/>
          <p:nvPr/>
        </p:nvSpPr>
        <p:spPr>
          <a:xfrm>
            <a:off x="0" y="806387"/>
            <a:ext cx="7785848" cy="461665"/>
          </a:xfrm>
          <a:prstGeom prst="rect">
            <a:avLst/>
          </a:prstGeom>
        </p:spPr>
        <p:txBody>
          <a:bodyPr wrap="square">
            <a:spAutoFit/>
          </a:bodyPr>
          <a:lstStyle/>
          <a:p>
            <a:pPr>
              <a:buFont typeface="Wingdings" pitchFamily="2" charset="2"/>
              <a:buChar char="n"/>
            </a:pPr>
            <a:r>
              <a:rPr lang="en-US" sz="2400" dirty="0" smtClean="0"/>
              <a:t> </a:t>
            </a:r>
            <a:r>
              <a:rPr lang="zh-CN" altLang="en-US" sz="2400" dirty="0" smtClean="0"/>
              <a:t>测试环境</a:t>
            </a:r>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7105" name="Object 1"/>
          <p:cNvGraphicFramePr>
            <a:graphicFrameLocks noChangeAspect="1"/>
          </p:cNvGraphicFramePr>
          <p:nvPr>
            <p:extLst>
              <p:ext uri="{D42A27DB-BD31-4B8C-83A1-F6EECF244321}">
                <p14:modId xmlns:p14="http://schemas.microsoft.com/office/powerpoint/2010/main" val="977777269"/>
              </p:ext>
            </p:extLst>
          </p:nvPr>
        </p:nvGraphicFramePr>
        <p:xfrm>
          <a:off x="1385046" y="3023347"/>
          <a:ext cx="6236057" cy="2770094"/>
        </p:xfrm>
        <a:graphic>
          <a:graphicData uri="http://schemas.openxmlformats.org/presentationml/2006/ole">
            <mc:AlternateContent xmlns:mc="http://schemas.openxmlformats.org/markup-compatibility/2006">
              <mc:Choice xmlns:v="urn:schemas-microsoft-com:vml" Requires="v">
                <p:oleObj spid="_x0000_s47281" r:id="rId3" imgW="7334250" imgH="3266962" progId="">
                  <p:embed/>
                </p:oleObj>
              </mc:Choice>
              <mc:Fallback>
                <p:oleObj r:id="rId3" imgW="7334250" imgH="3266962" progId="">
                  <p:embed/>
                  <p:pic>
                    <p:nvPicPr>
                      <p:cNvPr id="0" name="Picture 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5046" y="3023347"/>
                        <a:ext cx="6236057" cy="27700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584200" y="1351340"/>
            <a:ext cx="7886700" cy="1477328"/>
          </a:xfrm>
          <a:prstGeom prst="rect">
            <a:avLst/>
          </a:prstGeom>
        </p:spPr>
        <p:txBody>
          <a:bodyPr wrap="square">
            <a:spAutoFit/>
          </a:bodyPr>
          <a:lstStyle/>
          <a:p>
            <a:pPr indent="457200" algn="just"/>
            <a:r>
              <a:rPr lang="zh-CN" altLang="zh-CN" dirty="0">
                <a:latin typeface="Times New Roman" pitchFamily="18" charset="0"/>
                <a:ea typeface="+mn-ea"/>
                <a:cs typeface="Times New Roman" pitchFamily="18" charset="0"/>
              </a:rPr>
              <a:t>虚实结合的虚拟网络实验平台分为</a:t>
            </a:r>
            <a:r>
              <a:rPr lang="zh-CN" altLang="zh-CN" dirty="0">
                <a:solidFill>
                  <a:srgbClr val="FF0000"/>
                </a:solidFill>
                <a:latin typeface="Times New Roman" pitchFamily="18" charset="0"/>
                <a:ea typeface="+mn-ea"/>
                <a:cs typeface="Times New Roman" pitchFamily="18" charset="0"/>
              </a:rPr>
              <a:t>前端界面</a:t>
            </a:r>
            <a:r>
              <a:rPr lang="zh-CN" altLang="zh-CN" dirty="0">
                <a:latin typeface="Times New Roman" pitchFamily="18" charset="0"/>
                <a:ea typeface="+mn-ea"/>
                <a:cs typeface="Times New Roman" pitchFamily="18" charset="0"/>
              </a:rPr>
              <a:t>和</a:t>
            </a:r>
            <a:r>
              <a:rPr lang="zh-CN" altLang="zh-CN" dirty="0">
                <a:solidFill>
                  <a:srgbClr val="FF0000"/>
                </a:solidFill>
                <a:latin typeface="Times New Roman" pitchFamily="18" charset="0"/>
                <a:ea typeface="+mn-ea"/>
                <a:cs typeface="Times New Roman" pitchFamily="18" charset="0"/>
              </a:rPr>
              <a:t>后台服务</a:t>
            </a:r>
            <a:r>
              <a:rPr lang="zh-CN" altLang="zh-CN" dirty="0">
                <a:latin typeface="Times New Roman" pitchFamily="18" charset="0"/>
                <a:ea typeface="+mn-ea"/>
                <a:cs typeface="Times New Roman" pitchFamily="18" charset="0"/>
              </a:rPr>
              <a:t>两</a:t>
            </a:r>
            <a:r>
              <a:rPr lang="zh-CN" altLang="zh-CN" dirty="0" smtClean="0">
                <a:latin typeface="Times New Roman" pitchFamily="18" charset="0"/>
                <a:ea typeface="+mn-ea"/>
                <a:cs typeface="Times New Roman" pitchFamily="18" charset="0"/>
              </a:rPr>
              <a:t>部分</a:t>
            </a:r>
            <a:r>
              <a:rPr lang="zh-CN" altLang="en-US" dirty="0" smtClean="0">
                <a:latin typeface="Times New Roman" pitchFamily="18" charset="0"/>
                <a:ea typeface="+mn-ea"/>
                <a:cs typeface="Times New Roman" pitchFamily="18" charset="0"/>
              </a:rPr>
              <a:t>，</a:t>
            </a:r>
            <a:r>
              <a:rPr lang="zh-CN" altLang="zh-CN" dirty="0" smtClean="0">
                <a:latin typeface="Times New Roman" pitchFamily="18" charset="0"/>
                <a:ea typeface="+mn-ea"/>
                <a:cs typeface="Times New Roman" pitchFamily="18" charset="0"/>
              </a:rPr>
              <a:t>后台</a:t>
            </a:r>
            <a:r>
              <a:rPr lang="zh-CN" altLang="zh-CN" dirty="0">
                <a:latin typeface="Times New Roman" pitchFamily="18" charset="0"/>
                <a:ea typeface="+mn-ea"/>
                <a:cs typeface="Times New Roman" pitchFamily="18" charset="0"/>
              </a:rPr>
              <a:t>服务部署在</a:t>
            </a:r>
            <a:r>
              <a:rPr lang="en-US" altLang="zh-CN" dirty="0">
                <a:latin typeface="Times New Roman" pitchFamily="18" charset="0"/>
                <a:ea typeface="+mn-ea"/>
                <a:cs typeface="Times New Roman" pitchFamily="18" charset="0"/>
              </a:rPr>
              <a:t>Tomcat</a:t>
            </a:r>
            <a:r>
              <a:rPr lang="zh-CN" altLang="zh-CN" dirty="0">
                <a:latin typeface="Times New Roman" pitchFamily="18" charset="0"/>
                <a:ea typeface="+mn-ea"/>
                <a:cs typeface="Times New Roman" pitchFamily="18" charset="0"/>
              </a:rPr>
              <a:t>服务器</a:t>
            </a:r>
            <a:r>
              <a:rPr lang="zh-CN" altLang="zh-CN" dirty="0" smtClean="0">
                <a:latin typeface="Times New Roman" pitchFamily="18" charset="0"/>
                <a:ea typeface="+mn-ea"/>
                <a:cs typeface="Times New Roman" pitchFamily="18" charset="0"/>
              </a:rPr>
              <a:t>上。</a:t>
            </a:r>
            <a:endParaRPr lang="en-US" altLang="zh-CN" dirty="0" smtClean="0">
              <a:latin typeface="Times New Roman" pitchFamily="18" charset="0"/>
              <a:ea typeface="+mn-ea"/>
              <a:cs typeface="Times New Roman" pitchFamily="18" charset="0"/>
            </a:endParaRPr>
          </a:p>
          <a:p>
            <a:pPr indent="457200" algn="just"/>
            <a:r>
              <a:rPr lang="zh-CN" altLang="zh-CN" dirty="0" smtClean="0">
                <a:latin typeface="Times New Roman" pitchFamily="18" charset="0"/>
                <a:ea typeface="+mn-ea"/>
                <a:cs typeface="Times New Roman" pitchFamily="18" charset="0"/>
              </a:rPr>
              <a:t>实验</a:t>
            </a:r>
            <a:r>
              <a:rPr lang="zh-CN" altLang="zh-CN" dirty="0">
                <a:latin typeface="Times New Roman" pitchFamily="18" charset="0"/>
                <a:ea typeface="+mn-ea"/>
                <a:cs typeface="Times New Roman" pitchFamily="18" charset="0"/>
              </a:rPr>
              <a:t>平台通过</a:t>
            </a:r>
            <a:r>
              <a:rPr lang="en-US" altLang="zh-CN" dirty="0">
                <a:latin typeface="Times New Roman" pitchFamily="18" charset="0"/>
                <a:ea typeface="+mn-ea"/>
                <a:cs typeface="Times New Roman" pitchFamily="18" charset="0"/>
              </a:rPr>
              <a:t>SSH2</a:t>
            </a:r>
            <a:r>
              <a:rPr lang="zh-CN" altLang="zh-CN" dirty="0">
                <a:latin typeface="Times New Roman" pitchFamily="18" charset="0"/>
                <a:ea typeface="+mn-ea"/>
                <a:cs typeface="Times New Roman" pitchFamily="18" charset="0"/>
              </a:rPr>
              <a:t>协议，将生成的虚实结合</a:t>
            </a:r>
            <a:r>
              <a:rPr lang="en-US" altLang="zh-CN" dirty="0">
                <a:latin typeface="Times New Roman" pitchFamily="18" charset="0"/>
                <a:ea typeface="+mn-ea"/>
                <a:cs typeface="Times New Roman" pitchFamily="18" charset="0"/>
              </a:rPr>
              <a:t>SDN</a:t>
            </a:r>
            <a:r>
              <a:rPr lang="zh-CN" altLang="zh-CN" dirty="0">
                <a:latin typeface="Times New Roman" pitchFamily="18" charset="0"/>
                <a:ea typeface="+mn-ea"/>
                <a:cs typeface="Times New Roman" pitchFamily="18" charset="0"/>
              </a:rPr>
              <a:t>网络下发到资源服务器上。资源服务器的</a:t>
            </a:r>
            <a:r>
              <a:rPr lang="en-US" altLang="zh-CN" dirty="0">
                <a:latin typeface="Times New Roman" pitchFamily="18" charset="0"/>
                <a:ea typeface="+mn-ea"/>
                <a:cs typeface="Times New Roman" pitchFamily="18" charset="0"/>
              </a:rPr>
              <a:t>IP</a:t>
            </a:r>
            <a:r>
              <a:rPr lang="zh-CN" altLang="zh-CN" dirty="0">
                <a:latin typeface="Times New Roman" pitchFamily="18" charset="0"/>
                <a:ea typeface="+mn-ea"/>
                <a:cs typeface="Times New Roman" pitchFamily="18" charset="0"/>
              </a:rPr>
              <a:t>地址为</a:t>
            </a:r>
            <a:r>
              <a:rPr lang="en-US" altLang="zh-CN" dirty="0">
                <a:latin typeface="Times New Roman" pitchFamily="18" charset="0"/>
                <a:ea typeface="+mn-ea"/>
                <a:cs typeface="Times New Roman" pitchFamily="18" charset="0"/>
              </a:rPr>
              <a:t>10.109.247.171</a:t>
            </a:r>
            <a:r>
              <a:rPr lang="zh-CN" altLang="zh-CN" dirty="0">
                <a:latin typeface="Times New Roman" pitchFamily="18" charset="0"/>
                <a:ea typeface="+mn-ea"/>
                <a:cs typeface="Times New Roman" pitchFamily="18" charset="0"/>
              </a:rPr>
              <a:t>，</a:t>
            </a:r>
            <a:r>
              <a:rPr lang="zh-CN" altLang="zh-CN" dirty="0" smtClean="0">
                <a:latin typeface="Times New Roman" pitchFamily="18" charset="0"/>
                <a:ea typeface="+mn-ea"/>
                <a:cs typeface="Times New Roman" pitchFamily="18" charset="0"/>
              </a:rPr>
              <a:t>服务器</a:t>
            </a:r>
            <a:r>
              <a:rPr lang="zh-CN" altLang="en-US" dirty="0" smtClean="0">
                <a:latin typeface="Times New Roman" pitchFamily="18" charset="0"/>
                <a:ea typeface="+mn-ea"/>
                <a:cs typeface="Times New Roman" pitchFamily="18" charset="0"/>
              </a:rPr>
              <a:t>上</a:t>
            </a:r>
            <a:r>
              <a:rPr lang="zh-CN" altLang="zh-CN" dirty="0" smtClean="0">
                <a:latin typeface="Times New Roman" pitchFamily="18" charset="0"/>
                <a:ea typeface="+mn-ea"/>
                <a:cs typeface="Times New Roman" pitchFamily="18" charset="0"/>
              </a:rPr>
              <a:t>启动</a:t>
            </a:r>
            <a:r>
              <a:rPr lang="zh-CN" altLang="zh-CN" dirty="0">
                <a:latin typeface="Times New Roman" pitchFamily="18" charset="0"/>
                <a:ea typeface="+mn-ea"/>
                <a:cs typeface="Times New Roman" pitchFamily="18" charset="0"/>
              </a:rPr>
              <a:t>了多台</a:t>
            </a:r>
            <a:r>
              <a:rPr lang="en-US" altLang="zh-CN" dirty="0">
                <a:latin typeface="Times New Roman" pitchFamily="18" charset="0"/>
                <a:ea typeface="+mn-ea"/>
                <a:cs typeface="Times New Roman" pitchFamily="18" charset="0"/>
              </a:rPr>
              <a:t>KVM</a:t>
            </a:r>
            <a:r>
              <a:rPr lang="zh-CN" altLang="zh-CN" dirty="0">
                <a:latin typeface="Times New Roman" pitchFamily="18" charset="0"/>
                <a:ea typeface="+mn-ea"/>
                <a:cs typeface="Times New Roman" pitchFamily="18" charset="0"/>
              </a:rPr>
              <a:t>虚拟机，分别安装了</a:t>
            </a:r>
            <a:r>
              <a:rPr lang="en-US" altLang="zh-CN" dirty="0" err="1">
                <a:latin typeface="Times New Roman" pitchFamily="18" charset="0"/>
                <a:ea typeface="+mn-ea"/>
                <a:cs typeface="Times New Roman" pitchFamily="18" charset="0"/>
              </a:rPr>
              <a:t>Mininet</a:t>
            </a:r>
            <a:r>
              <a:rPr lang="zh-CN" altLang="zh-CN" dirty="0">
                <a:latin typeface="Times New Roman" pitchFamily="18" charset="0"/>
                <a:ea typeface="+mn-ea"/>
                <a:cs typeface="Times New Roman" pitchFamily="18" charset="0"/>
              </a:rPr>
              <a:t>和</a:t>
            </a:r>
            <a:r>
              <a:rPr lang="en-US" altLang="zh-CN" dirty="0" err="1">
                <a:latin typeface="Times New Roman" pitchFamily="18" charset="0"/>
                <a:ea typeface="+mn-ea"/>
                <a:cs typeface="Times New Roman" pitchFamily="18" charset="0"/>
              </a:rPr>
              <a:t>Openvswitch</a:t>
            </a:r>
            <a:r>
              <a:rPr lang="zh-CN" altLang="zh-CN" dirty="0">
                <a:latin typeface="Times New Roman" pitchFamily="18" charset="0"/>
                <a:ea typeface="+mn-ea"/>
                <a:cs typeface="Times New Roman" pitchFamily="18" charset="0"/>
              </a:rPr>
              <a:t>，用于承载实验平台生成的</a:t>
            </a:r>
            <a:r>
              <a:rPr lang="en-US" altLang="zh-CN" dirty="0">
                <a:latin typeface="Times New Roman" pitchFamily="18" charset="0"/>
                <a:ea typeface="+mn-ea"/>
                <a:cs typeface="Times New Roman" pitchFamily="18" charset="0"/>
              </a:rPr>
              <a:t>SDN</a:t>
            </a:r>
            <a:r>
              <a:rPr lang="zh-CN" altLang="zh-CN" dirty="0">
                <a:latin typeface="Times New Roman" pitchFamily="18" charset="0"/>
                <a:ea typeface="+mn-ea"/>
                <a:cs typeface="Times New Roman" pitchFamily="18" charset="0"/>
              </a:rPr>
              <a:t>转发层网络。</a:t>
            </a:r>
            <a:endParaRPr lang="zh-CN" altLang="en-US" dirty="0">
              <a:latin typeface="Times New Roman" pitchFamily="18" charset="0"/>
              <a:ea typeface="+mn-ea"/>
              <a:cs typeface="Times New Roman" pitchFamily="18" charset="0"/>
            </a:endParaRPr>
          </a:p>
        </p:txBody>
      </p:sp>
      <p:sp>
        <p:nvSpPr>
          <p:cNvPr id="7" name="文本框 13"/>
          <p:cNvSpPr txBox="1"/>
          <p:nvPr/>
        </p:nvSpPr>
        <p:spPr>
          <a:xfrm>
            <a:off x="2528174" y="5869172"/>
            <a:ext cx="3998752" cy="338554"/>
          </a:xfrm>
          <a:prstGeom prst="rect">
            <a:avLst/>
          </a:prstGeom>
          <a:noFill/>
        </p:spPr>
        <p:txBody>
          <a:bodyPr wrap="square" rtlCol="0">
            <a:spAutoFit/>
          </a:bodyPr>
          <a:lstStyle/>
          <a:p>
            <a:pPr algn="ctr"/>
            <a:r>
              <a:rPr lang="zh-CN" altLang="en-US" sz="1600" dirty="0" smtClean="0">
                <a:latin typeface="楷体" pitchFamily="49" charset="-122"/>
                <a:ea typeface="楷体" pitchFamily="49" charset="-122"/>
              </a:rPr>
              <a:t>虚实结合的虚拟网络实验平台测试</a:t>
            </a:r>
            <a:r>
              <a:rPr lang="zh-CN" altLang="en-US" sz="1600" dirty="0">
                <a:latin typeface="楷体" pitchFamily="49" charset="-122"/>
                <a:ea typeface="楷体" pitchFamily="49" charset="-122"/>
              </a:rPr>
              <a:t>环境</a:t>
            </a:r>
            <a:r>
              <a:rPr lang="zh-CN" altLang="en-US" sz="1600" dirty="0" smtClean="0">
                <a:latin typeface="楷体" pitchFamily="49" charset="-122"/>
                <a:ea typeface="楷体" pitchFamily="49" charset="-122"/>
              </a:rPr>
              <a:t>图</a:t>
            </a:r>
            <a:endParaRPr lang="zh-CN" altLang="en-US" sz="16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
          <p:cNvSpPr txBox="1">
            <a:spLocks noChangeArrowheads="1"/>
          </p:cNvSpPr>
          <p:nvPr/>
        </p:nvSpPr>
        <p:spPr bwMode="auto">
          <a:xfrm>
            <a:off x="4572000" y="282575"/>
            <a:ext cx="4321175" cy="400110"/>
          </a:xfrm>
          <a:prstGeom prst="rect">
            <a:avLst/>
          </a:prstGeom>
          <a:noFill/>
          <a:ln w="9525">
            <a:noFill/>
            <a:miter lim="800000"/>
            <a:headEnd/>
            <a:tailEnd/>
          </a:ln>
          <a:effectLst/>
        </p:spPr>
        <p:txBody>
          <a:bodyPr>
            <a:spAutoFit/>
          </a:bodyPr>
          <a:lstStyle/>
          <a:p>
            <a:pPr algn="r"/>
            <a:r>
              <a:rPr lang="zh-CN" altLang="en-US" sz="2000" b="1" dirty="0" smtClean="0">
                <a:solidFill>
                  <a:schemeClr val="bg1"/>
                </a:solidFill>
                <a:latin typeface="微软雅黑" pitchFamily="34" charset="-122"/>
                <a:ea typeface="微软雅黑" pitchFamily="34" charset="-122"/>
              </a:rPr>
              <a:t>系统测试</a:t>
            </a:r>
            <a:endParaRPr lang="zh-CN" altLang="en-US" sz="2000" b="1" dirty="0">
              <a:solidFill>
                <a:schemeClr val="bg1"/>
              </a:solidFill>
              <a:latin typeface="微软雅黑" pitchFamily="34" charset="-122"/>
              <a:ea typeface="微软雅黑" pitchFamily="34" charset="-122"/>
            </a:endParaRPr>
          </a:p>
        </p:txBody>
      </p:sp>
      <p:sp>
        <p:nvSpPr>
          <p:cNvPr id="3" name="矩形 2"/>
          <p:cNvSpPr/>
          <p:nvPr/>
        </p:nvSpPr>
        <p:spPr>
          <a:xfrm>
            <a:off x="0" y="806387"/>
            <a:ext cx="7785848" cy="461665"/>
          </a:xfrm>
          <a:prstGeom prst="rect">
            <a:avLst/>
          </a:prstGeom>
        </p:spPr>
        <p:txBody>
          <a:bodyPr wrap="square">
            <a:spAutoFit/>
          </a:bodyPr>
          <a:lstStyle/>
          <a:p>
            <a:pPr>
              <a:buFont typeface="Wingdings" pitchFamily="2" charset="2"/>
              <a:buChar char="n"/>
            </a:pPr>
            <a:r>
              <a:rPr lang="en-US" sz="2400" dirty="0" smtClean="0"/>
              <a:t> </a:t>
            </a:r>
            <a:r>
              <a:rPr lang="zh-CN" altLang="en-US" sz="2400" dirty="0" smtClean="0"/>
              <a:t>功能测试</a:t>
            </a:r>
            <a:r>
              <a:rPr lang="en-US" altLang="zh-CN" sz="2400" dirty="0" smtClean="0"/>
              <a:t>— </a:t>
            </a:r>
            <a:r>
              <a:rPr lang="zh-CN" altLang="en-US" sz="2400" dirty="0" smtClean="0"/>
              <a:t>拓扑划分功能</a:t>
            </a:r>
          </a:p>
        </p:txBody>
      </p:sp>
      <p:graphicFrame>
        <p:nvGraphicFramePr>
          <p:cNvPr id="6" name="表格 5"/>
          <p:cNvGraphicFramePr>
            <a:graphicFrameLocks noGrp="1"/>
          </p:cNvGraphicFramePr>
          <p:nvPr>
            <p:extLst>
              <p:ext uri="{D42A27DB-BD31-4B8C-83A1-F6EECF244321}">
                <p14:modId xmlns:p14="http://schemas.microsoft.com/office/powerpoint/2010/main" val="2890085216"/>
              </p:ext>
            </p:extLst>
          </p:nvPr>
        </p:nvGraphicFramePr>
        <p:xfrm>
          <a:off x="4164816" y="1236732"/>
          <a:ext cx="4481015" cy="3657600"/>
        </p:xfrm>
        <a:graphic>
          <a:graphicData uri="http://schemas.openxmlformats.org/drawingml/2006/table">
            <a:tbl>
              <a:tblPr/>
              <a:tblGrid>
                <a:gridCol w="996288">
                  <a:extLst>
                    <a:ext uri="{9D8B030D-6E8A-4147-A177-3AD203B41FA5}">
                      <a16:colId xmlns:a16="http://schemas.microsoft.com/office/drawing/2014/main" val="20000"/>
                    </a:ext>
                  </a:extLst>
                </a:gridCol>
                <a:gridCol w="627797">
                  <a:extLst>
                    <a:ext uri="{9D8B030D-6E8A-4147-A177-3AD203B41FA5}">
                      <a16:colId xmlns:a16="http://schemas.microsoft.com/office/drawing/2014/main" val="20001"/>
                    </a:ext>
                  </a:extLst>
                </a:gridCol>
                <a:gridCol w="2856930">
                  <a:extLst>
                    <a:ext uri="{9D8B030D-6E8A-4147-A177-3AD203B41FA5}">
                      <a16:colId xmlns:a16="http://schemas.microsoft.com/office/drawing/2014/main" val="20002"/>
                    </a:ext>
                  </a:extLst>
                </a:gridCol>
              </a:tblGrid>
              <a:tr h="203200">
                <a:tc>
                  <a:txBody>
                    <a:bodyPr/>
                    <a:lstStyle/>
                    <a:p>
                      <a:pPr algn="ctr">
                        <a:spcAft>
                          <a:spcPts val="0"/>
                        </a:spcAft>
                      </a:pPr>
                      <a:r>
                        <a:rPr lang="zh-CN" sz="1050" kern="100" dirty="0">
                          <a:latin typeface="Times New Roman" pitchFamily="18" charset="0"/>
                          <a:ea typeface="宋体"/>
                          <a:cs typeface="Times New Roman" pitchFamily="18" charset="0"/>
                        </a:rPr>
                        <a:t>真实节点</a:t>
                      </a:r>
                    </a:p>
                  </a:txBody>
                  <a:tcPr marL="61158" marR="61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en-US" sz="1050" kern="100">
                          <a:latin typeface="Times New Roman" pitchFamily="18" charset="0"/>
                          <a:ea typeface="宋体"/>
                          <a:cs typeface="Times New Roman" pitchFamily="18" charset="0"/>
                        </a:rPr>
                        <a:t>91</a:t>
                      </a:r>
                      <a:r>
                        <a:rPr lang="zh-CN" sz="1050" kern="100">
                          <a:latin typeface="Times New Roman" pitchFamily="18" charset="0"/>
                          <a:ea typeface="宋体"/>
                          <a:cs typeface="Times New Roman" pitchFamily="18" charset="0"/>
                        </a:rPr>
                        <a:t>、</a:t>
                      </a:r>
                      <a:r>
                        <a:rPr lang="en-US" sz="1050" kern="100">
                          <a:latin typeface="Times New Roman" pitchFamily="18" charset="0"/>
                          <a:ea typeface="宋体"/>
                          <a:cs typeface="Times New Roman" pitchFamily="18" charset="0"/>
                        </a:rPr>
                        <a:t>53</a:t>
                      </a:r>
                      <a:r>
                        <a:rPr lang="zh-CN" sz="1050" kern="100">
                          <a:latin typeface="Times New Roman" pitchFamily="18" charset="0"/>
                          <a:ea typeface="宋体"/>
                          <a:cs typeface="Times New Roman" pitchFamily="18" charset="0"/>
                        </a:rPr>
                        <a:t>、</a:t>
                      </a:r>
                      <a:r>
                        <a:rPr lang="en-US" sz="1050" kern="100">
                          <a:latin typeface="Times New Roman" pitchFamily="18" charset="0"/>
                          <a:ea typeface="宋体"/>
                          <a:cs typeface="Times New Roman" pitchFamily="18" charset="0"/>
                        </a:rPr>
                        <a:t>25</a:t>
                      </a:r>
                      <a:r>
                        <a:rPr lang="zh-CN" sz="1050" kern="100">
                          <a:latin typeface="Times New Roman" pitchFamily="18" charset="0"/>
                          <a:ea typeface="宋体"/>
                          <a:cs typeface="Times New Roman" pitchFamily="18" charset="0"/>
                        </a:rPr>
                        <a:t>、</a:t>
                      </a:r>
                      <a:r>
                        <a:rPr lang="en-US" sz="1050" kern="100">
                          <a:latin typeface="Times New Roman" pitchFamily="18" charset="0"/>
                          <a:ea typeface="宋体"/>
                          <a:cs typeface="Times New Roman" pitchFamily="18" charset="0"/>
                        </a:rPr>
                        <a:t>65</a:t>
                      </a:r>
                      <a:r>
                        <a:rPr lang="zh-CN" sz="1050" kern="100">
                          <a:latin typeface="Times New Roman" pitchFamily="18" charset="0"/>
                          <a:ea typeface="宋体"/>
                          <a:cs typeface="Times New Roman" pitchFamily="18" charset="0"/>
                        </a:rPr>
                        <a:t>、</a:t>
                      </a:r>
                      <a:r>
                        <a:rPr lang="en-US" sz="1050" kern="100">
                          <a:latin typeface="Times New Roman" pitchFamily="18" charset="0"/>
                          <a:ea typeface="宋体"/>
                          <a:cs typeface="Times New Roman" pitchFamily="18" charset="0"/>
                        </a:rPr>
                        <a:t>74</a:t>
                      </a:r>
                      <a:r>
                        <a:rPr lang="zh-CN" sz="1050" kern="100">
                          <a:latin typeface="Times New Roman" pitchFamily="18" charset="0"/>
                          <a:ea typeface="宋体"/>
                          <a:cs typeface="Times New Roman" pitchFamily="18" charset="0"/>
                        </a:rPr>
                        <a:t>、</a:t>
                      </a:r>
                      <a:r>
                        <a:rPr lang="en-US" sz="1050" kern="100">
                          <a:latin typeface="Times New Roman" pitchFamily="18" charset="0"/>
                          <a:ea typeface="宋体"/>
                          <a:cs typeface="Times New Roman" pitchFamily="18" charset="0"/>
                        </a:rPr>
                        <a:t>41</a:t>
                      </a:r>
                      <a:r>
                        <a:rPr lang="zh-CN" sz="1050" kern="100">
                          <a:latin typeface="Times New Roman" pitchFamily="18" charset="0"/>
                          <a:ea typeface="宋体"/>
                          <a:cs typeface="Times New Roman" pitchFamily="18" charset="0"/>
                        </a:rPr>
                        <a:t>、</a:t>
                      </a:r>
                      <a:r>
                        <a:rPr lang="en-US" sz="1050" kern="100">
                          <a:latin typeface="Times New Roman" pitchFamily="18" charset="0"/>
                          <a:ea typeface="宋体"/>
                          <a:cs typeface="Times New Roman" pitchFamily="18" charset="0"/>
                        </a:rPr>
                        <a:t>71</a:t>
                      </a:r>
                      <a:r>
                        <a:rPr lang="zh-CN" sz="1050" kern="100">
                          <a:latin typeface="Times New Roman" pitchFamily="18" charset="0"/>
                          <a:ea typeface="宋体"/>
                          <a:cs typeface="Times New Roman" pitchFamily="18" charset="0"/>
                        </a:rPr>
                        <a:t>、</a:t>
                      </a:r>
                      <a:r>
                        <a:rPr lang="en-US" sz="1050" kern="100">
                          <a:latin typeface="Times New Roman" pitchFamily="18" charset="0"/>
                          <a:ea typeface="宋体"/>
                          <a:cs typeface="Times New Roman" pitchFamily="18" charset="0"/>
                        </a:rPr>
                        <a:t>79</a:t>
                      </a:r>
                      <a:r>
                        <a:rPr lang="zh-CN" sz="1050" kern="100">
                          <a:latin typeface="Times New Roman" pitchFamily="18" charset="0"/>
                          <a:ea typeface="宋体"/>
                          <a:cs typeface="Times New Roman" pitchFamily="18" charset="0"/>
                        </a:rPr>
                        <a:t>、</a:t>
                      </a:r>
                      <a:r>
                        <a:rPr lang="en-US" sz="1050" kern="100">
                          <a:latin typeface="Times New Roman" pitchFamily="18" charset="0"/>
                          <a:ea typeface="宋体"/>
                          <a:cs typeface="Times New Roman" pitchFamily="18" charset="0"/>
                        </a:rPr>
                        <a:t>55</a:t>
                      </a:r>
                      <a:r>
                        <a:rPr lang="zh-CN" sz="1050" kern="100">
                          <a:latin typeface="Times New Roman" pitchFamily="18" charset="0"/>
                          <a:ea typeface="宋体"/>
                          <a:cs typeface="Times New Roman" pitchFamily="18" charset="0"/>
                        </a:rPr>
                        <a:t>、</a:t>
                      </a:r>
                      <a:r>
                        <a:rPr lang="en-US" sz="1050" kern="100">
                          <a:latin typeface="Times New Roman" pitchFamily="18" charset="0"/>
                          <a:ea typeface="宋体"/>
                          <a:cs typeface="Times New Roman" pitchFamily="18" charset="0"/>
                        </a:rPr>
                        <a:t>12</a:t>
                      </a:r>
                      <a:endParaRPr lang="zh-CN" sz="1050" kern="100">
                        <a:latin typeface="Times New Roman" pitchFamily="18" charset="0"/>
                        <a:ea typeface="宋体"/>
                        <a:cs typeface="Times New Roman" pitchFamily="18" charset="0"/>
                      </a:endParaRPr>
                    </a:p>
                  </a:txBody>
                  <a:tcPr marL="61158" marR="61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0"/>
                  </a:ext>
                </a:extLst>
              </a:tr>
              <a:tr h="203200">
                <a:tc rowSpan="17">
                  <a:txBody>
                    <a:bodyPr/>
                    <a:lstStyle/>
                    <a:p>
                      <a:pPr algn="ctr">
                        <a:spcAft>
                          <a:spcPts val="0"/>
                        </a:spcAft>
                      </a:pPr>
                      <a:r>
                        <a:rPr lang="zh-CN" sz="1050" kern="100" dirty="0">
                          <a:latin typeface="Times New Roman" pitchFamily="18" charset="0"/>
                          <a:ea typeface="宋体"/>
                          <a:cs typeface="Times New Roman" pitchFamily="18" charset="0"/>
                        </a:rPr>
                        <a:t>虚拟子网</a:t>
                      </a:r>
                    </a:p>
                  </a:txBody>
                  <a:tcPr marL="61158" marR="611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latin typeface="Times New Roman" pitchFamily="18" charset="0"/>
                          <a:ea typeface="宋体"/>
                          <a:cs typeface="Times New Roman" pitchFamily="18" charset="0"/>
                        </a:rPr>
                        <a:t>1</a:t>
                      </a:r>
                      <a:endParaRPr lang="zh-CN" sz="1050" kern="100">
                        <a:latin typeface="Times New Roman" pitchFamily="18" charset="0"/>
                        <a:ea typeface="宋体"/>
                        <a:cs typeface="Times New Roman" pitchFamily="18" charset="0"/>
                      </a:endParaRPr>
                    </a:p>
                  </a:txBody>
                  <a:tcPr marL="61158" marR="61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050" kern="100">
                          <a:latin typeface="Times New Roman" pitchFamily="18" charset="0"/>
                          <a:ea typeface="宋体"/>
                          <a:cs typeface="Times New Roman" pitchFamily="18" charset="0"/>
                        </a:rPr>
                        <a:t>4</a:t>
                      </a:r>
                      <a:r>
                        <a:rPr lang="zh-CN" sz="1050" kern="100">
                          <a:latin typeface="Times New Roman" pitchFamily="18" charset="0"/>
                          <a:ea typeface="宋体"/>
                          <a:cs typeface="Times New Roman" pitchFamily="18" charset="0"/>
                        </a:rPr>
                        <a:t>、</a:t>
                      </a:r>
                      <a:r>
                        <a:rPr lang="en-US" sz="1050" kern="100">
                          <a:latin typeface="Times New Roman" pitchFamily="18" charset="0"/>
                          <a:ea typeface="宋体"/>
                          <a:cs typeface="Times New Roman" pitchFamily="18" charset="0"/>
                        </a:rPr>
                        <a:t>10</a:t>
                      </a:r>
                      <a:r>
                        <a:rPr lang="zh-CN" sz="1050" kern="100">
                          <a:latin typeface="Times New Roman" pitchFamily="18" charset="0"/>
                          <a:ea typeface="宋体"/>
                          <a:cs typeface="Times New Roman" pitchFamily="18" charset="0"/>
                        </a:rPr>
                        <a:t>、</a:t>
                      </a:r>
                      <a:r>
                        <a:rPr lang="en-US" sz="1050" kern="100">
                          <a:latin typeface="Times New Roman" pitchFamily="18" charset="0"/>
                          <a:ea typeface="宋体"/>
                          <a:cs typeface="Times New Roman" pitchFamily="18" charset="0"/>
                        </a:rPr>
                        <a:t>73</a:t>
                      </a:r>
                      <a:r>
                        <a:rPr lang="zh-CN" sz="1050" kern="100">
                          <a:latin typeface="Times New Roman" pitchFamily="18" charset="0"/>
                          <a:ea typeface="宋体"/>
                          <a:cs typeface="Times New Roman" pitchFamily="18" charset="0"/>
                        </a:rPr>
                        <a:t>、</a:t>
                      </a:r>
                      <a:r>
                        <a:rPr lang="en-US" sz="1050" kern="100">
                          <a:latin typeface="Times New Roman" pitchFamily="18" charset="0"/>
                          <a:ea typeface="宋体"/>
                          <a:cs typeface="Times New Roman" pitchFamily="18" charset="0"/>
                        </a:rPr>
                        <a:t>5</a:t>
                      </a:r>
                      <a:r>
                        <a:rPr lang="zh-CN" sz="1050" kern="100">
                          <a:latin typeface="Times New Roman" pitchFamily="18" charset="0"/>
                          <a:ea typeface="宋体"/>
                          <a:cs typeface="Times New Roman" pitchFamily="18" charset="0"/>
                        </a:rPr>
                        <a:t>、</a:t>
                      </a:r>
                      <a:r>
                        <a:rPr lang="en-US" sz="1050" kern="100">
                          <a:latin typeface="Times New Roman" pitchFamily="18" charset="0"/>
                          <a:ea typeface="宋体"/>
                          <a:cs typeface="Times New Roman" pitchFamily="18" charset="0"/>
                        </a:rPr>
                        <a:t>11</a:t>
                      </a:r>
                      <a:r>
                        <a:rPr lang="zh-CN" sz="1050" kern="100">
                          <a:latin typeface="Times New Roman" pitchFamily="18" charset="0"/>
                          <a:ea typeface="宋体"/>
                          <a:cs typeface="Times New Roman" pitchFamily="18" charset="0"/>
                        </a:rPr>
                        <a:t>、</a:t>
                      </a:r>
                      <a:r>
                        <a:rPr lang="en-US" sz="1050" kern="100">
                          <a:latin typeface="Times New Roman" pitchFamily="18" charset="0"/>
                          <a:ea typeface="宋体"/>
                          <a:cs typeface="Times New Roman" pitchFamily="18" charset="0"/>
                        </a:rPr>
                        <a:t>60</a:t>
                      </a:r>
                      <a:r>
                        <a:rPr lang="zh-CN" sz="1050" kern="100">
                          <a:latin typeface="Times New Roman" pitchFamily="18" charset="0"/>
                          <a:ea typeface="宋体"/>
                          <a:cs typeface="Times New Roman" pitchFamily="18" charset="0"/>
                        </a:rPr>
                        <a:t>、</a:t>
                      </a:r>
                      <a:r>
                        <a:rPr lang="en-US" sz="1050" kern="100">
                          <a:latin typeface="Times New Roman" pitchFamily="18" charset="0"/>
                          <a:ea typeface="宋体"/>
                          <a:cs typeface="Times New Roman" pitchFamily="18" charset="0"/>
                        </a:rPr>
                        <a:t>77</a:t>
                      </a:r>
                      <a:r>
                        <a:rPr lang="zh-CN" sz="1050" kern="100">
                          <a:latin typeface="Times New Roman" pitchFamily="18" charset="0"/>
                          <a:ea typeface="宋体"/>
                          <a:cs typeface="Times New Roman" pitchFamily="18" charset="0"/>
                        </a:rPr>
                        <a:t>、</a:t>
                      </a:r>
                      <a:r>
                        <a:rPr lang="en-US" sz="1050" kern="100">
                          <a:latin typeface="Times New Roman" pitchFamily="18" charset="0"/>
                          <a:ea typeface="宋体"/>
                          <a:cs typeface="Times New Roman" pitchFamily="18" charset="0"/>
                        </a:rPr>
                        <a:t>78</a:t>
                      </a:r>
                      <a:r>
                        <a:rPr lang="zh-CN" sz="1050" kern="100">
                          <a:latin typeface="Times New Roman" pitchFamily="18" charset="0"/>
                          <a:ea typeface="宋体"/>
                          <a:cs typeface="Times New Roman" pitchFamily="18" charset="0"/>
                        </a:rPr>
                        <a:t>、</a:t>
                      </a:r>
                      <a:r>
                        <a:rPr lang="en-US" sz="1050" kern="100">
                          <a:latin typeface="Times New Roman" pitchFamily="18" charset="0"/>
                          <a:ea typeface="宋体"/>
                          <a:cs typeface="Times New Roman" pitchFamily="18" charset="0"/>
                        </a:rPr>
                        <a:t>90</a:t>
                      </a:r>
                      <a:r>
                        <a:rPr lang="zh-CN" sz="1050" kern="100">
                          <a:latin typeface="Times New Roman" pitchFamily="18" charset="0"/>
                          <a:ea typeface="宋体"/>
                          <a:cs typeface="Times New Roman" pitchFamily="18" charset="0"/>
                        </a:rPr>
                        <a:t>、</a:t>
                      </a:r>
                      <a:r>
                        <a:rPr lang="en-US" sz="1050" kern="100">
                          <a:latin typeface="Times New Roman" pitchFamily="18" charset="0"/>
                          <a:ea typeface="宋体"/>
                          <a:cs typeface="Times New Roman" pitchFamily="18" charset="0"/>
                        </a:rPr>
                        <a:t>93</a:t>
                      </a:r>
                      <a:r>
                        <a:rPr lang="zh-CN" sz="1050" kern="100">
                          <a:latin typeface="Times New Roman" pitchFamily="18" charset="0"/>
                          <a:ea typeface="宋体"/>
                          <a:cs typeface="Times New Roman" pitchFamily="18" charset="0"/>
                        </a:rPr>
                        <a:t>、</a:t>
                      </a:r>
                      <a:r>
                        <a:rPr lang="en-US" sz="1050" kern="100">
                          <a:latin typeface="Times New Roman" pitchFamily="18" charset="0"/>
                          <a:ea typeface="宋体"/>
                          <a:cs typeface="Times New Roman" pitchFamily="18" charset="0"/>
                        </a:rPr>
                        <a:t>99</a:t>
                      </a:r>
                      <a:endParaRPr lang="zh-CN" sz="1050" kern="100">
                        <a:latin typeface="Times New Roman" pitchFamily="18" charset="0"/>
                        <a:ea typeface="宋体"/>
                        <a:cs typeface="Times New Roman" pitchFamily="18" charset="0"/>
                      </a:endParaRPr>
                    </a:p>
                  </a:txBody>
                  <a:tcPr marL="61158" marR="61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3200">
                <a:tc vMerge="1">
                  <a:txBody>
                    <a:bodyPr/>
                    <a:lstStyle/>
                    <a:p>
                      <a:endParaRPr lang="zh-CN" altLang="en-US"/>
                    </a:p>
                  </a:txBody>
                  <a:tcPr/>
                </a:tc>
                <a:tc>
                  <a:txBody>
                    <a:bodyPr/>
                    <a:lstStyle/>
                    <a:p>
                      <a:pPr algn="ctr">
                        <a:spcAft>
                          <a:spcPts val="0"/>
                        </a:spcAft>
                      </a:pPr>
                      <a:r>
                        <a:rPr lang="en-US" sz="1050" kern="100" dirty="0">
                          <a:latin typeface="Times New Roman" pitchFamily="18" charset="0"/>
                          <a:ea typeface="宋体"/>
                          <a:cs typeface="Times New Roman" pitchFamily="18" charset="0"/>
                        </a:rPr>
                        <a:t>2</a:t>
                      </a:r>
                      <a:endParaRPr lang="zh-CN" sz="1050" kern="100" dirty="0">
                        <a:latin typeface="Times New Roman" pitchFamily="18" charset="0"/>
                        <a:ea typeface="宋体"/>
                        <a:cs typeface="Times New Roman" pitchFamily="18" charset="0"/>
                      </a:endParaRPr>
                    </a:p>
                  </a:txBody>
                  <a:tcPr marL="61158" marR="61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050" kern="100" dirty="0">
                          <a:latin typeface="Times New Roman" pitchFamily="18" charset="0"/>
                          <a:ea typeface="宋体"/>
                          <a:cs typeface="Times New Roman" pitchFamily="18" charset="0"/>
                        </a:rPr>
                        <a:t>17</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66</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67</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38</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18</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44</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52</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72</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76</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81</a:t>
                      </a:r>
                      <a:endParaRPr lang="zh-CN" sz="1050" kern="100" dirty="0">
                        <a:latin typeface="Times New Roman" pitchFamily="18" charset="0"/>
                        <a:ea typeface="宋体"/>
                        <a:cs typeface="Times New Roman" pitchFamily="18" charset="0"/>
                      </a:endParaRPr>
                    </a:p>
                  </a:txBody>
                  <a:tcPr marL="61158" marR="61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3200">
                <a:tc vMerge="1">
                  <a:txBody>
                    <a:bodyPr/>
                    <a:lstStyle/>
                    <a:p>
                      <a:endParaRPr lang="zh-CN" altLang="en-US"/>
                    </a:p>
                  </a:txBody>
                  <a:tcPr/>
                </a:tc>
                <a:tc>
                  <a:txBody>
                    <a:bodyPr/>
                    <a:lstStyle/>
                    <a:p>
                      <a:pPr algn="ctr">
                        <a:spcAft>
                          <a:spcPts val="0"/>
                        </a:spcAft>
                      </a:pPr>
                      <a:r>
                        <a:rPr lang="en-US" sz="1050" kern="100">
                          <a:latin typeface="Times New Roman" pitchFamily="18" charset="0"/>
                          <a:ea typeface="宋体"/>
                          <a:cs typeface="Times New Roman" pitchFamily="18" charset="0"/>
                        </a:rPr>
                        <a:t>3</a:t>
                      </a:r>
                      <a:endParaRPr lang="zh-CN" sz="1050" kern="100">
                        <a:latin typeface="Times New Roman" pitchFamily="18" charset="0"/>
                        <a:ea typeface="宋体"/>
                        <a:cs typeface="Times New Roman" pitchFamily="18" charset="0"/>
                      </a:endParaRPr>
                    </a:p>
                  </a:txBody>
                  <a:tcPr marL="61158" marR="61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050" kern="100" dirty="0">
                          <a:latin typeface="Times New Roman" pitchFamily="18" charset="0"/>
                          <a:ea typeface="宋体"/>
                          <a:cs typeface="Times New Roman" pitchFamily="18" charset="0"/>
                        </a:rPr>
                        <a:t>16</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57</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48</a:t>
                      </a:r>
                      <a:endParaRPr lang="zh-CN" sz="1050" kern="100" dirty="0">
                        <a:latin typeface="Times New Roman" pitchFamily="18" charset="0"/>
                        <a:ea typeface="宋体"/>
                        <a:cs typeface="Times New Roman" pitchFamily="18" charset="0"/>
                      </a:endParaRPr>
                    </a:p>
                  </a:txBody>
                  <a:tcPr marL="61158" marR="61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3200">
                <a:tc vMerge="1">
                  <a:txBody>
                    <a:bodyPr/>
                    <a:lstStyle/>
                    <a:p>
                      <a:endParaRPr lang="zh-CN" altLang="en-US"/>
                    </a:p>
                  </a:txBody>
                  <a:tcPr/>
                </a:tc>
                <a:tc>
                  <a:txBody>
                    <a:bodyPr/>
                    <a:lstStyle/>
                    <a:p>
                      <a:pPr algn="ctr">
                        <a:spcAft>
                          <a:spcPts val="0"/>
                        </a:spcAft>
                      </a:pPr>
                      <a:r>
                        <a:rPr lang="en-US" sz="1050" kern="100" dirty="0">
                          <a:latin typeface="Times New Roman" pitchFamily="18" charset="0"/>
                          <a:ea typeface="宋体"/>
                          <a:cs typeface="Times New Roman" pitchFamily="18" charset="0"/>
                        </a:rPr>
                        <a:t>4</a:t>
                      </a:r>
                      <a:endParaRPr lang="zh-CN" sz="1050" kern="100" dirty="0">
                        <a:latin typeface="Times New Roman" pitchFamily="18" charset="0"/>
                        <a:ea typeface="宋体"/>
                        <a:cs typeface="Times New Roman" pitchFamily="18" charset="0"/>
                      </a:endParaRPr>
                    </a:p>
                  </a:txBody>
                  <a:tcPr marL="61158" marR="61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050" kern="100" dirty="0">
                          <a:latin typeface="Times New Roman" pitchFamily="18" charset="0"/>
                          <a:ea typeface="宋体"/>
                          <a:cs typeface="Times New Roman" pitchFamily="18" charset="0"/>
                        </a:rPr>
                        <a:t>35</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98</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62</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49</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37</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20</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63</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88</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95</a:t>
                      </a:r>
                      <a:endParaRPr lang="zh-CN" sz="1050" kern="100" dirty="0">
                        <a:latin typeface="Times New Roman" pitchFamily="18" charset="0"/>
                        <a:ea typeface="宋体"/>
                        <a:cs typeface="Times New Roman" pitchFamily="18" charset="0"/>
                      </a:endParaRPr>
                    </a:p>
                  </a:txBody>
                  <a:tcPr marL="61158" marR="61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03200">
                <a:tc vMerge="1">
                  <a:txBody>
                    <a:bodyPr/>
                    <a:lstStyle/>
                    <a:p>
                      <a:endParaRPr lang="zh-CN" altLang="en-US"/>
                    </a:p>
                  </a:txBody>
                  <a:tcPr/>
                </a:tc>
                <a:tc>
                  <a:txBody>
                    <a:bodyPr/>
                    <a:lstStyle/>
                    <a:p>
                      <a:pPr algn="ctr">
                        <a:spcAft>
                          <a:spcPts val="0"/>
                        </a:spcAft>
                      </a:pPr>
                      <a:r>
                        <a:rPr lang="en-US" sz="1050" kern="100" dirty="0">
                          <a:latin typeface="Times New Roman" pitchFamily="18" charset="0"/>
                          <a:ea typeface="宋体"/>
                          <a:cs typeface="Times New Roman" pitchFamily="18" charset="0"/>
                        </a:rPr>
                        <a:t>5</a:t>
                      </a:r>
                      <a:endParaRPr lang="zh-CN" sz="1050" kern="100" dirty="0">
                        <a:latin typeface="Times New Roman" pitchFamily="18" charset="0"/>
                        <a:ea typeface="宋体"/>
                        <a:cs typeface="Times New Roman" pitchFamily="18" charset="0"/>
                      </a:endParaRPr>
                    </a:p>
                  </a:txBody>
                  <a:tcPr marL="61158" marR="61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050" kern="100" dirty="0">
                          <a:latin typeface="Times New Roman" pitchFamily="18" charset="0"/>
                          <a:ea typeface="宋体"/>
                          <a:cs typeface="Times New Roman" pitchFamily="18" charset="0"/>
                        </a:rPr>
                        <a:t>22</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50</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94</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61</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64</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32</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84</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92</a:t>
                      </a:r>
                      <a:endParaRPr lang="zh-CN" sz="1050" kern="100" dirty="0">
                        <a:latin typeface="Times New Roman" pitchFamily="18" charset="0"/>
                        <a:ea typeface="宋体"/>
                        <a:cs typeface="Times New Roman" pitchFamily="18" charset="0"/>
                      </a:endParaRPr>
                    </a:p>
                  </a:txBody>
                  <a:tcPr marL="61158" marR="61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03200">
                <a:tc vMerge="1">
                  <a:txBody>
                    <a:bodyPr/>
                    <a:lstStyle/>
                    <a:p>
                      <a:endParaRPr lang="zh-CN" altLang="en-US"/>
                    </a:p>
                  </a:txBody>
                  <a:tcPr/>
                </a:tc>
                <a:tc>
                  <a:txBody>
                    <a:bodyPr/>
                    <a:lstStyle/>
                    <a:p>
                      <a:pPr algn="ctr">
                        <a:spcAft>
                          <a:spcPts val="0"/>
                        </a:spcAft>
                      </a:pPr>
                      <a:r>
                        <a:rPr lang="en-US" sz="1050" kern="100" dirty="0">
                          <a:latin typeface="Times New Roman" pitchFamily="18" charset="0"/>
                          <a:ea typeface="宋体"/>
                          <a:cs typeface="Times New Roman" pitchFamily="18" charset="0"/>
                        </a:rPr>
                        <a:t>6</a:t>
                      </a:r>
                      <a:endParaRPr lang="zh-CN" sz="1050" kern="100" dirty="0">
                        <a:latin typeface="Times New Roman" pitchFamily="18" charset="0"/>
                        <a:ea typeface="宋体"/>
                        <a:cs typeface="Times New Roman" pitchFamily="18" charset="0"/>
                      </a:endParaRPr>
                    </a:p>
                  </a:txBody>
                  <a:tcPr marL="61158" marR="61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050" kern="100">
                          <a:latin typeface="Times New Roman" pitchFamily="18" charset="0"/>
                          <a:ea typeface="宋体"/>
                          <a:cs typeface="Times New Roman" pitchFamily="18" charset="0"/>
                        </a:rPr>
                        <a:t>87</a:t>
                      </a:r>
                      <a:r>
                        <a:rPr lang="zh-CN" sz="1050" kern="100">
                          <a:latin typeface="Times New Roman" pitchFamily="18" charset="0"/>
                          <a:ea typeface="宋体"/>
                          <a:cs typeface="Times New Roman" pitchFamily="18" charset="0"/>
                        </a:rPr>
                        <a:t>、</a:t>
                      </a:r>
                      <a:r>
                        <a:rPr lang="en-US" sz="1050" kern="100">
                          <a:latin typeface="Times New Roman" pitchFamily="18" charset="0"/>
                          <a:ea typeface="宋体"/>
                          <a:cs typeface="Times New Roman" pitchFamily="18" charset="0"/>
                        </a:rPr>
                        <a:t>26</a:t>
                      </a:r>
                      <a:r>
                        <a:rPr lang="zh-CN" sz="1050" kern="100">
                          <a:latin typeface="Times New Roman" pitchFamily="18" charset="0"/>
                          <a:ea typeface="宋体"/>
                          <a:cs typeface="Times New Roman" pitchFamily="18" charset="0"/>
                        </a:rPr>
                        <a:t>、</a:t>
                      </a:r>
                      <a:r>
                        <a:rPr lang="en-US" sz="1050" kern="100">
                          <a:latin typeface="Times New Roman" pitchFamily="18" charset="0"/>
                          <a:ea typeface="宋体"/>
                          <a:cs typeface="Times New Roman" pitchFamily="18" charset="0"/>
                        </a:rPr>
                        <a:t>8</a:t>
                      </a:r>
                      <a:r>
                        <a:rPr lang="zh-CN" sz="1050" kern="100">
                          <a:latin typeface="Times New Roman" pitchFamily="18" charset="0"/>
                          <a:ea typeface="宋体"/>
                          <a:cs typeface="Times New Roman" pitchFamily="18" charset="0"/>
                        </a:rPr>
                        <a:t>、</a:t>
                      </a:r>
                      <a:r>
                        <a:rPr lang="en-US" sz="1050" kern="100">
                          <a:latin typeface="Times New Roman" pitchFamily="18" charset="0"/>
                          <a:ea typeface="宋体"/>
                          <a:cs typeface="Times New Roman" pitchFamily="18" charset="0"/>
                        </a:rPr>
                        <a:t>75</a:t>
                      </a:r>
                      <a:endParaRPr lang="zh-CN" sz="1050" kern="100">
                        <a:latin typeface="Times New Roman" pitchFamily="18" charset="0"/>
                        <a:ea typeface="宋体"/>
                        <a:cs typeface="Times New Roman" pitchFamily="18" charset="0"/>
                      </a:endParaRPr>
                    </a:p>
                  </a:txBody>
                  <a:tcPr marL="61158" marR="61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03200">
                <a:tc vMerge="1">
                  <a:txBody>
                    <a:bodyPr/>
                    <a:lstStyle/>
                    <a:p>
                      <a:endParaRPr lang="zh-CN" altLang="en-US"/>
                    </a:p>
                  </a:txBody>
                  <a:tcPr/>
                </a:tc>
                <a:tc>
                  <a:txBody>
                    <a:bodyPr/>
                    <a:lstStyle/>
                    <a:p>
                      <a:pPr algn="ctr">
                        <a:spcAft>
                          <a:spcPts val="0"/>
                        </a:spcAft>
                      </a:pPr>
                      <a:r>
                        <a:rPr lang="en-US" sz="1050" kern="100" dirty="0">
                          <a:latin typeface="Times New Roman" pitchFamily="18" charset="0"/>
                          <a:ea typeface="宋体"/>
                          <a:cs typeface="Times New Roman" pitchFamily="18" charset="0"/>
                        </a:rPr>
                        <a:t>7</a:t>
                      </a:r>
                      <a:endParaRPr lang="zh-CN" sz="1050" kern="100" dirty="0">
                        <a:latin typeface="Times New Roman" pitchFamily="18" charset="0"/>
                        <a:ea typeface="宋体"/>
                        <a:cs typeface="Times New Roman" pitchFamily="18" charset="0"/>
                      </a:endParaRPr>
                    </a:p>
                  </a:txBody>
                  <a:tcPr marL="61158" marR="61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050" kern="100" dirty="0">
                          <a:latin typeface="Times New Roman" pitchFamily="18" charset="0"/>
                          <a:ea typeface="宋体"/>
                          <a:cs typeface="Times New Roman" pitchFamily="18" charset="0"/>
                        </a:rPr>
                        <a:t>33</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51</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28</a:t>
                      </a:r>
                      <a:endParaRPr lang="zh-CN" sz="1050" kern="100" dirty="0">
                        <a:latin typeface="Times New Roman" pitchFamily="18" charset="0"/>
                        <a:ea typeface="宋体"/>
                        <a:cs typeface="Times New Roman" pitchFamily="18" charset="0"/>
                      </a:endParaRPr>
                    </a:p>
                  </a:txBody>
                  <a:tcPr marL="61158" marR="61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03200">
                <a:tc vMerge="1">
                  <a:txBody>
                    <a:bodyPr/>
                    <a:lstStyle/>
                    <a:p>
                      <a:endParaRPr lang="zh-CN" altLang="en-US"/>
                    </a:p>
                  </a:txBody>
                  <a:tcPr/>
                </a:tc>
                <a:tc>
                  <a:txBody>
                    <a:bodyPr/>
                    <a:lstStyle/>
                    <a:p>
                      <a:pPr algn="ctr">
                        <a:spcAft>
                          <a:spcPts val="0"/>
                        </a:spcAft>
                      </a:pPr>
                      <a:r>
                        <a:rPr lang="en-US" sz="1050" kern="100">
                          <a:latin typeface="Times New Roman" pitchFamily="18" charset="0"/>
                          <a:ea typeface="宋体"/>
                          <a:cs typeface="Times New Roman" pitchFamily="18" charset="0"/>
                        </a:rPr>
                        <a:t>8</a:t>
                      </a:r>
                      <a:endParaRPr lang="zh-CN" sz="1050" kern="100">
                        <a:latin typeface="Times New Roman" pitchFamily="18" charset="0"/>
                        <a:ea typeface="宋体"/>
                        <a:cs typeface="Times New Roman" pitchFamily="18" charset="0"/>
                      </a:endParaRPr>
                    </a:p>
                  </a:txBody>
                  <a:tcPr marL="61158" marR="61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050" kern="100" dirty="0">
                          <a:latin typeface="Times New Roman" pitchFamily="18" charset="0"/>
                          <a:ea typeface="宋体"/>
                          <a:cs typeface="Times New Roman" pitchFamily="18" charset="0"/>
                        </a:rPr>
                        <a:t>31</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69</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96</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68</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3</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13</a:t>
                      </a:r>
                      <a:endParaRPr lang="zh-CN" sz="1050" kern="100" dirty="0">
                        <a:latin typeface="Times New Roman" pitchFamily="18" charset="0"/>
                        <a:ea typeface="宋体"/>
                        <a:cs typeface="Times New Roman" pitchFamily="18" charset="0"/>
                      </a:endParaRPr>
                    </a:p>
                  </a:txBody>
                  <a:tcPr marL="61158" marR="61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03200">
                <a:tc vMerge="1">
                  <a:txBody>
                    <a:bodyPr/>
                    <a:lstStyle/>
                    <a:p>
                      <a:endParaRPr lang="zh-CN" altLang="en-US"/>
                    </a:p>
                  </a:txBody>
                  <a:tcPr/>
                </a:tc>
                <a:tc>
                  <a:txBody>
                    <a:bodyPr/>
                    <a:lstStyle/>
                    <a:p>
                      <a:pPr algn="ctr">
                        <a:spcAft>
                          <a:spcPts val="0"/>
                        </a:spcAft>
                      </a:pPr>
                      <a:r>
                        <a:rPr lang="en-US" sz="1050" kern="100">
                          <a:latin typeface="Times New Roman" pitchFamily="18" charset="0"/>
                          <a:ea typeface="宋体"/>
                          <a:cs typeface="Times New Roman" pitchFamily="18" charset="0"/>
                        </a:rPr>
                        <a:t>9</a:t>
                      </a:r>
                      <a:endParaRPr lang="zh-CN" sz="1050" kern="100">
                        <a:latin typeface="Times New Roman" pitchFamily="18" charset="0"/>
                        <a:ea typeface="宋体"/>
                        <a:cs typeface="Times New Roman" pitchFamily="18" charset="0"/>
                      </a:endParaRPr>
                    </a:p>
                  </a:txBody>
                  <a:tcPr marL="61158" marR="61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050" kern="100" dirty="0">
                          <a:latin typeface="Times New Roman" pitchFamily="18" charset="0"/>
                          <a:ea typeface="宋体"/>
                          <a:cs typeface="Times New Roman" pitchFamily="18" charset="0"/>
                        </a:rPr>
                        <a:t>9</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86</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56</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7</a:t>
                      </a:r>
                      <a:endParaRPr lang="zh-CN" sz="1050" kern="100" dirty="0">
                        <a:latin typeface="Times New Roman" pitchFamily="18" charset="0"/>
                        <a:ea typeface="宋体"/>
                        <a:cs typeface="Times New Roman" pitchFamily="18" charset="0"/>
                      </a:endParaRPr>
                    </a:p>
                  </a:txBody>
                  <a:tcPr marL="61158" marR="61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03200">
                <a:tc vMerge="1">
                  <a:txBody>
                    <a:bodyPr/>
                    <a:lstStyle/>
                    <a:p>
                      <a:endParaRPr lang="zh-CN" altLang="en-US"/>
                    </a:p>
                  </a:txBody>
                  <a:tcPr/>
                </a:tc>
                <a:tc>
                  <a:txBody>
                    <a:bodyPr/>
                    <a:lstStyle/>
                    <a:p>
                      <a:pPr algn="ctr">
                        <a:spcAft>
                          <a:spcPts val="0"/>
                        </a:spcAft>
                      </a:pPr>
                      <a:r>
                        <a:rPr lang="en-US" sz="1050" kern="100">
                          <a:latin typeface="Times New Roman" pitchFamily="18" charset="0"/>
                          <a:ea typeface="宋体"/>
                          <a:cs typeface="Times New Roman" pitchFamily="18" charset="0"/>
                        </a:rPr>
                        <a:t>10</a:t>
                      </a:r>
                      <a:endParaRPr lang="zh-CN" sz="1050" kern="100">
                        <a:latin typeface="Times New Roman" pitchFamily="18" charset="0"/>
                        <a:ea typeface="宋体"/>
                        <a:cs typeface="Times New Roman" pitchFamily="18" charset="0"/>
                      </a:endParaRPr>
                    </a:p>
                  </a:txBody>
                  <a:tcPr marL="61158" marR="61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050" kern="100" dirty="0">
                          <a:latin typeface="Times New Roman" pitchFamily="18" charset="0"/>
                          <a:ea typeface="宋体"/>
                          <a:cs typeface="Times New Roman" pitchFamily="18" charset="0"/>
                        </a:rPr>
                        <a:t>2</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39</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100</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46</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14</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42</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59</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85</a:t>
                      </a:r>
                      <a:endParaRPr lang="zh-CN" sz="1050" kern="100" dirty="0">
                        <a:latin typeface="Times New Roman" pitchFamily="18" charset="0"/>
                        <a:ea typeface="宋体"/>
                        <a:cs typeface="Times New Roman" pitchFamily="18" charset="0"/>
                      </a:endParaRPr>
                    </a:p>
                  </a:txBody>
                  <a:tcPr marL="61158" marR="61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03200">
                <a:tc vMerge="1">
                  <a:txBody>
                    <a:bodyPr/>
                    <a:lstStyle/>
                    <a:p>
                      <a:endParaRPr lang="zh-CN" altLang="en-US"/>
                    </a:p>
                  </a:txBody>
                  <a:tcPr/>
                </a:tc>
                <a:tc>
                  <a:txBody>
                    <a:bodyPr/>
                    <a:lstStyle/>
                    <a:p>
                      <a:pPr algn="ctr">
                        <a:spcAft>
                          <a:spcPts val="0"/>
                        </a:spcAft>
                      </a:pPr>
                      <a:r>
                        <a:rPr lang="en-US" sz="1050" kern="100">
                          <a:latin typeface="Times New Roman" pitchFamily="18" charset="0"/>
                          <a:ea typeface="宋体"/>
                          <a:cs typeface="Times New Roman" pitchFamily="18" charset="0"/>
                        </a:rPr>
                        <a:t>11</a:t>
                      </a:r>
                      <a:endParaRPr lang="zh-CN" sz="1050" kern="100">
                        <a:latin typeface="Times New Roman" pitchFamily="18" charset="0"/>
                        <a:ea typeface="宋体"/>
                        <a:cs typeface="Times New Roman" pitchFamily="18" charset="0"/>
                      </a:endParaRPr>
                    </a:p>
                  </a:txBody>
                  <a:tcPr marL="61158" marR="61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050" kern="100" dirty="0">
                          <a:latin typeface="Times New Roman" pitchFamily="18" charset="0"/>
                          <a:ea typeface="宋体"/>
                          <a:cs typeface="Times New Roman" pitchFamily="18" charset="0"/>
                        </a:rPr>
                        <a:t>19</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89</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40</a:t>
                      </a:r>
                      <a:endParaRPr lang="zh-CN" sz="1050" kern="100" dirty="0">
                        <a:latin typeface="Times New Roman" pitchFamily="18" charset="0"/>
                        <a:ea typeface="宋体"/>
                        <a:cs typeface="Times New Roman" pitchFamily="18" charset="0"/>
                      </a:endParaRPr>
                    </a:p>
                  </a:txBody>
                  <a:tcPr marL="61158" marR="61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03200">
                <a:tc vMerge="1">
                  <a:txBody>
                    <a:bodyPr/>
                    <a:lstStyle/>
                    <a:p>
                      <a:endParaRPr lang="zh-CN" altLang="en-US"/>
                    </a:p>
                  </a:txBody>
                  <a:tcPr/>
                </a:tc>
                <a:tc>
                  <a:txBody>
                    <a:bodyPr/>
                    <a:lstStyle/>
                    <a:p>
                      <a:pPr algn="ctr">
                        <a:spcAft>
                          <a:spcPts val="0"/>
                        </a:spcAft>
                      </a:pPr>
                      <a:r>
                        <a:rPr lang="en-US" sz="1050" kern="100">
                          <a:latin typeface="Times New Roman" pitchFamily="18" charset="0"/>
                          <a:ea typeface="宋体"/>
                          <a:cs typeface="Times New Roman" pitchFamily="18" charset="0"/>
                        </a:rPr>
                        <a:t>12</a:t>
                      </a:r>
                      <a:endParaRPr lang="zh-CN" sz="1050" kern="100">
                        <a:latin typeface="Times New Roman" pitchFamily="18" charset="0"/>
                        <a:ea typeface="宋体"/>
                        <a:cs typeface="Times New Roman" pitchFamily="18" charset="0"/>
                      </a:endParaRPr>
                    </a:p>
                  </a:txBody>
                  <a:tcPr marL="61158" marR="61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050" kern="100" dirty="0">
                          <a:latin typeface="Times New Roman" pitchFamily="18" charset="0"/>
                          <a:ea typeface="宋体"/>
                          <a:cs typeface="Times New Roman" pitchFamily="18" charset="0"/>
                        </a:rPr>
                        <a:t>23</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80</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83</a:t>
                      </a:r>
                      <a:endParaRPr lang="zh-CN" sz="1050" kern="100" dirty="0">
                        <a:latin typeface="Times New Roman" pitchFamily="18" charset="0"/>
                        <a:ea typeface="宋体"/>
                        <a:cs typeface="Times New Roman" pitchFamily="18" charset="0"/>
                      </a:endParaRPr>
                    </a:p>
                  </a:txBody>
                  <a:tcPr marL="61158" marR="61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03200">
                <a:tc vMerge="1">
                  <a:txBody>
                    <a:bodyPr/>
                    <a:lstStyle/>
                    <a:p>
                      <a:endParaRPr lang="zh-CN" altLang="en-US"/>
                    </a:p>
                  </a:txBody>
                  <a:tcPr/>
                </a:tc>
                <a:tc>
                  <a:txBody>
                    <a:bodyPr/>
                    <a:lstStyle/>
                    <a:p>
                      <a:pPr algn="ctr">
                        <a:spcAft>
                          <a:spcPts val="0"/>
                        </a:spcAft>
                      </a:pPr>
                      <a:r>
                        <a:rPr lang="en-US" sz="1050" kern="100">
                          <a:latin typeface="Times New Roman" pitchFamily="18" charset="0"/>
                          <a:ea typeface="宋体"/>
                          <a:cs typeface="Times New Roman" pitchFamily="18" charset="0"/>
                        </a:rPr>
                        <a:t>13</a:t>
                      </a:r>
                      <a:endParaRPr lang="zh-CN" sz="1050" kern="100">
                        <a:latin typeface="Times New Roman" pitchFamily="18" charset="0"/>
                        <a:ea typeface="宋体"/>
                        <a:cs typeface="Times New Roman" pitchFamily="18" charset="0"/>
                      </a:endParaRPr>
                    </a:p>
                  </a:txBody>
                  <a:tcPr marL="61158" marR="61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050" kern="100" dirty="0">
                          <a:latin typeface="Times New Roman" pitchFamily="18" charset="0"/>
                          <a:ea typeface="宋体"/>
                          <a:cs typeface="Times New Roman" pitchFamily="18" charset="0"/>
                        </a:rPr>
                        <a:t>6</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29</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45</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97</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1</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70</a:t>
                      </a:r>
                      <a:endParaRPr lang="zh-CN" sz="1050" kern="100" dirty="0">
                        <a:latin typeface="Times New Roman" pitchFamily="18" charset="0"/>
                        <a:ea typeface="宋体"/>
                        <a:cs typeface="Times New Roman" pitchFamily="18" charset="0"/>
                      </a:endParaRPr>
                    </a:p>
                  </a:txBody>
                  <a:tcPr marL="61158" marR="61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03200">
                <a:tc vMerge="1">
                  <a:txBody>
                    <a:bodyPr/>
                    <a:lstStyle/>
                    <a:p>
                      <a:endParaRPr lang="zh-CN" altLang="en-US"/>
                    </a:p>
                  </a:txBody>
                  <a:tcPr/>
                </a:tc>
                <a:tc>
                  <a:txBody>
                    <a:bodyPr/>
                    <a:lstStyle/>
                    <a:p>
                      <a:pPr algn="ctr">
                        <a:spcAft>
                          <a:spcPts val="0"/>
                        </a:spcAft>
                      </a:pPr>
                      <a:r>
                        <a:rPr lang="en-US" sz="1050" kern="100">
                          <a:latin typeface="Times New Roman" pitchFamily="18" charset="0"/>
                          <a:ea typeface="宋体"/>
                          <a:cs typeface="Times New Roman" pitchFamily="18" charset="0"/>
                        </a:rPr>
                        <a:t>14</a:t>
                      </a:r>
                      <a:endParaRPr lang="zh-CN" sz="1050" kern="100">
                        <a:latin typeface="Times New Roman" pitchFamily="18" charset="0"/>
                        <a:ea typeface="宋体"/>
                        <a:cs typeface="Times New Roman" pitchFamily="18" charset="0"/>
                      </a:endParaRPr>
                    </a:p>
                  </a:txBody>
                  <a:tcPr marL="61158" marR="61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050" kern="100" dirty="0">
                          <a:latin typeface="Times New Roman" pitchFamily="18" charset="0"/>
                          <a:ea typeface="宋体"/>
                          <a:cs typeface="Times New Roman" pitchFamily="18" charset="0"/>
                        </a:rPr>
                        <a:t>27</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34</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30</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82</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43</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54</a:t>
                      </a:r>
                      <a:endParaRPr lang="zh-CN" sz="1050" kern="100" dirty="0">
                        <a:latin typeface="Times New Roman" pitchFamily="18" charset="0"/>
                        <a:ea typeface="宋体"/>
                        <a:cs typeface="Times New Roman" pitchFamily="18" charset="0"/>
                      </a:endParaRPr>
                    </a:p>
                  </a:txBody>
                  <a:tcPr marL="61158" marR="61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03200">
                <a:tc vMerge="1">
                  <a:txBody>
                    <a:bodyPr/>
                    <a:lstStyle/>
                    <a:p>
                      <a:endParaRPr lang="zh-CN" altLang="en-US"/>
                    </a:p>
                  </a:txBody>
                  <a:tcPr/>
                </a:tc>
                <a:tc>
                  <a:txBody>
                    <a:bodyPr/>
                    <a:lstStyle/>
                    <a:p>
                      <a:pPr algn="ctr">
                        <a:spcAft>
                          <a:spcPts val="0"/>
                        </a:spcAft>
                      </a:pPr>
                      <a:r>
                        <a:rPr lang="en-US" sz="1050" kern="100">
                          <a:latin typeface="Times New Roman" pitchFamily="18" charset="0"/>
                          <a:ea typeface="宋体"/>
                          <a:cs typeface="Times New Roman" pitchFamily="18" charset="0"/>
                        </a:rPr>
                        <a:t>15</a:t>
                      </a:r>
                      <a:endParaRPr lang="zh-CN" sz="1050" kern="100">
                        <a:latin typeface="Times New Roman" pitchFamily="18" charset="0"/>
                        <a:ea typeface="宋体"/>
                        <a:cs typeface="Times New Roman" pitchFamily="18" charset="0"/>
                      </a:endParaRPr>
                    </a:p>
                  </a:txBody>
                  <a:tcPr marL="61158" marR="61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050" kern="100" dirty="0">
                          <a:latin typeface="Times New Roman" pitchFamily="18" charset="0"/>
                          <a:ea typeface="宋体"/>
                          <a:cs typeface="Times New Roman" pitchFamily="18" charset="0"/>
                        </a:rPr>
                        <a:t>21</a:t>
                      </a:r>
                      <a:endParaRPr lang="zh-CN" sz="1050" kern="100" dirty="0">
                        <a:latin typeface="Times New Roman" pitchFamily="18" charset="0"/>
                        <a:ea typeface="宋体"/>
                        <a:cs typeface="Times New Roman" pitchFamily="18" charset="0"/>
                      </a:endParaRPr>
                    </a:p>
                  </a:txBody>
                  <a:tcPr marL="61158" marR="61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03200">
                <a:tc vMerge="1">
                  <a:txBody>
                    <a:bodyPr/>
                    <a:lstStyle/>
                    <a:p>
                      <a:endParaRPr lang="zh-CN" altLang="en-US"/>
                    </a:p>
                  </a:txBody>
                  <a:tcPr/>
                </a:tc>
                <a:tc>
                  <a:txBody>
                    <a:bodyPr/>
                    <a:lstStyle/>
                    <a:p>
                      <a:pPr algn="ctr">
                        <a:spcAft>
                          <a:spcPts val="0"/>
                        </a:spcAft>
                      </a:pPr>
                      <a:r>
                        <a:rPr lang="en-US" sz="1050" kern="100">
                          <a:latin typeface="Times New Roman" pitchFamily="18" charset="0"/>
                          <a:ea typeface="宋体"/>
                          <a:cs typeface="Times New Roman" pitchFamily="18" charset="0"/>
                        </a:rPr>
                        <a:t>16</a:t>
                      </a:r>
                      <a:endParaRPr lang="zh-CN" sz="1050" kern="100">
                        <a:latin typeface="Times New Roman" pitchFamily="18" charset="0"/>
                        <a:ea typeface="宋体"/>
                        <a:cs typeface="Times New Roman" pitchFamily="18" charset="0"/>
                      </a:endParaRPr>
                    </a:p>
                  </a:txBody>
                  <a:tcPr marL="61158" marR="61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050" kern="100" dirty="0">
                          <a:latin typeface="Times New Roman" pitchFamily="18" charset="0"/>
                          <a:ea typeface="宋体"/>
                          <a:cs typeface="Times New Roman" pitchFamily="18" charset="0"/>
                        </a:rPr>
                        <a:t>15</a:t>
                      </a:r>
                      <a:endParaRPr lang="zh-CN" sz="1050" kern="100" dirty="0">
                        <a:latin typeface="Times New Roman" pitchFamily="18" charset="0"/>
                        <a:ea typeface="宋体"/>
                        <a:cs typeface="Times New Roman" pitchFamily="18" charset="0"/>
                      </a:endParaRPr>
                    </a:p>
                  </a:txBody>
                  <a:tcPr marL="61158" marR="61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03200">
                <a:tc vMerge="1">
                  <a:txBody>
                    <a:bodyPr/>
                    <a:lstStyle/>
                    <a:p>
                      <a:endParaRPr lang="zh-CN" altLang="en-US"/>
                    </a:p>
                  </a:txBody>
                  <a:tcPr/>
                </a:tc>
                <a:tc>
                  <a:txBody>
                    <a:bodyPr/>
                    <a:lstStyle/>
                    <a:p>
                      <a:pPr algn="ctr">
                        <a:spcAft>
                          <a:spcPts val="0"/>
                        </a:spcAft>
                      </a:pPr>
                      <a:r>
                        <a:rPr lang="en-US" sz="1050" kern="100">
                          <a:latin typeface="Times New Roman" pitchFamily="18" charset="0"/>
                          <a:ea typeface="宋体"/>
                          <a:cs typeface="Times New Roman" pitchFamily="18" charset="0"/>
                        </a:rPr>
                        <a:t>17</a:t>
                      </a:r>
                      <a:endParaRPr lang="zh-CN" sz="1050" kern="100">
                        <a:latin typeface="Times New Roman" pitchFamily="18" charset="0"/>
                        <a:ea typeface="宋体"/>
                        <a:cs typeface="Times New Roman" pitchFamily="18" charset="0"/>
                      </a:endParaRPr>
                    </a:p>
                  </a:txBody>
                  <a:tcPr marL="61158" marR="61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050" kern="100" dirty="0">
                          <a:latin typeface="Times New Roman" pitchFamily="18" charset="0"/>
                          <a:ea typeface="宋体"/>
                          <a:cs typeface="Times New Roman" pitchFamily="18" charset="0"/>
                        </a:rPr>
                        <a:t>24</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36</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47</a:t>
                      </a:r>
                      <a:r>
                        <a:rPr lang="zh-CN" sz="1050" kern="100" dirty="0">
                          <a:latin typeface="Times New Roman" pitchFamily="18" charset="0"/>
                          <a:ea typeface="宋体"/>
                          <a:cs typeface="Times New Roman" pitchFamily="18" charset="0"/>
                        </a:rPr>
                        <a:t>、</a:t>
                      </a:r>
                      <a:r>
                        <a:rPr lang="en-US" sz="1050" kern="100" dirty="0">
                          <a:latin typeface="Times New Roman" pitchFamily="18" charset="0"/>
                          <a:ea typeface="宋体"/>
                          <a:cs typeface="Times New Roman" pitchFamily="18" charset="0"/>
                        </a:rPr>
                        <a:t>58</a:t>
                      </a:r>
                      <a:endParaRPr lang="zh-CN" sz="1050" kern="100" dirty="0">
                        <a:latin typeface="Times New Roman" pitchFamily="18" charset="0"/>
                        <a:ea typeface="宋体"/>
                        <a:cs typeface="Times New Roman" pitchFamily="18" charset="0"/>
                      </a:endParaRPr>
                    </a:p>
                  </a:txBody>
                  <a:tcPr marL="61158" marR="611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bl>
          </a:graphicData>
        </a:graphic>
      </p:graphicFrame>
      <p:sp>
        <p:nvSpPr>
          <p:cNvPr id="7" name="矩形 6"/>
          <p:cNvSpPr/>
          <p:nvPr/>
        </p:nvSpPr>
        <p:spPr>
          <a:xfrm>
            <a:off x="696036" y="5155553"/>
            <a:ext cx="8134066" cy="1077218"/>
          </a:xfrm>
          <a:prstGeom prst="rect">
            <a:avLst/>
          </a:prstGeom>
        </p:spPr>
        <p:txBody>
          <a:bodyPr wrap="square">
            <a:spAutoFit/>
          </a:bodyPr>
          <a:lstStyle/>
          <a:p>
            <a:pPr indent="457200"/>
            <a:r>
              <a:rPr lang="zh-CN" altLang="en-US" sz="1600" dirty="0" smtClean="0">
                <a:latin typeface="Times New Roman" pitchFamily="18" charset="0"/>
                <a:ea typeface="+mn-ea"/>
                <a:cs typeface="Times New Roman" pitchFamily="18" charset="0"/>
              </a:rPr>
              <a:t>网络共</a:t>
            </a:r>
            <a:r>
              <a:rPr lang="en-US" sz="1600" dirty="0" smtClean="0">
                <a:latin typeface="Times New Roman" pitchFamily="18" charset="0"/>
                <a:ea typeface="+mn-ea"/>
                <a:cs typeface="Times New Roman" pitchFamily="18" charset="0"/>
              </a:rPr>
              <a:t>100</a:t>
            </a:r>
            <a:r>
              <a:rPr lang="zh-CN" altLang="en-US" sz="1600" dirty="0" smtClean="0">
                <a:latin typeface="Times New Roman" pitchFamily="18" charset="0"/>
                <a:ea typeface="+mn-ea"/>
                <a:cs typeface="Times New Roman" pitchFamily="18" charset="0"/>
              </a:rPr>
              <a:t>个节点，</a:t>
            </a:r>
            <a:r>
              <a:rPr lang="en-US" sz="1600" dirty="0" smtClean="0">
                <a:latin typeface="Times New Roman" pitchFamily="18" charset="0"/>
                <a:ea typeface="+mn-ea"/>
                <a:cs typeface="Times New Roman" pitchFamily="18" charset="0"/>
              </a:rPr>
              <a:t>130</a:t>
            </a:r>
            <a:r>
              <a:rPr lang="zh-CN" altLang="en-US" sz="1600" dirty="0" smtClean="0">
                <a:latin typeface="Times New Roman" pitchFamily="18" charset="0"/>
                <a:ea typeface="+mn-ea"/>
                <a:cs typeface="Times New Roman" pitchFamily="18" charset="0"/>
              </a:rPr>
              <a:t>条边。其中，节点</a:t>
            </a:r>
            <a:r>
              <a:rPr lang="en-US" sz="1600" dirty="0" smtClean="0">
                <a:latin typeface="Times New Roman" pitchFamily="18" charset="0"/>
                <a:ea typeface="+mn-ea"/>
                <a:cs typeface="Times New Roman" pitchFamily="18" charset="0"/>
              </a:rPr>
              <a:t>1-35</a:t>
            </a:r>
            <a:r>
              <a:rPr lang="zh-CN" altLang="en-US" sz="1600" dirty="0" smtClean="0">
                <a:latin typeface="Times New Roman" pitchFamily="18" charset="0"/>
                <a:ea typeface="+mn-ea"/>
                <a:cs typeface="Times New Roman" pitchFamily="18" charset="0"/>
              </a:rPr>
              <a:t>为边缘节点。设真实节点个数为</a:t>
            </a:r>
            <a:r>
              <a:rPr lang="en-US" sz="1600" dirty="0" smtClean="0">
                <a:latin typeface="Times New Roman" pitchFamily="18" charset="0"/>
                <a:ea typeface="+mn-ea"/>
                <a:cs typeface="Times New Roman" pitchFamily="18" charset="0"/>
              </a:rPr>
              <a:t>10</a:t>
            </a:r>
            <a:r>
              <a:rPr lang="zh-CN" altLang="en-US" sz="1600" dirty="0" smtClean="0">
                <a:latin typeface="Times New Roman" pitchFamily="18" charset="0"/>
                <a:ea typeface="+mn-ea"/>
                <a:cs typeface="Times New Roman" pitchFamily="18" charset="0"/>
              </a:rPr>
              <a:t>，实验平台计算出的真实节点和虚拟子网如表所示。拓扑图的每个节点都被划分为真实节点或者虚拟子网中的虚拟节点，且每个节点仅出现一次，上表中真实节点和所有虚拟子网节点个数和为</a:t>
            </a:r>
            <a:r>
              <a:rPr lang="en-US" sz="1600" dirty="0" smtClean="0">
                <a:latin typeface="Times New Roman" pitchFamily="18" charset="0"/>
                <a:ea typeface="+mn-ea"/>
                <a:cs typeface="Times New Roman" pitchFamily="18" charset="0"/>
              </a:rPr>
              <a:t>100</a:t>
            </a:r>
            <a:r>
              <a:rPr lang="zh-CN" altLang="en-US" sz="1600" dirty="0" smtClean="0">
                <a:latin typeface="Times New Roman" pitchFamily="18" charset="0"/>
                <a:ea typeface="+mn-ea"/>
                <a:cs typeface="Times New Roman" pitchFamily="18" charset="0"/>
              </a:rPr>
              <a:t>。</a:t>
            </a:r>
            <a:endParaRPr lang="zh-CN" altLang="en-US" sz="1600" dirty="0">
              <a:latin typeface="Times New Roman" pitchFamily="18" charset="0"/>
              <a:ea typeface="+mn-ea"/>
              <a:cs typeface="Times New Roman" pitchFamily="18" charset="0"/>
            </a:endParaRPr>
          </a:p>
        </p:txBody>
      </p:sp>
      <p:grpSp>
        <p:nvGrpSpPr>
          <p:cNvPr id="10" name="组合 9"/>
          <p:cNvGrpSpPr/>
          <p:nvPr/>
        </p:nvGrpSpPr>
        <p:grpSpPr>
          <a:xfrm>
            <a:off x="444757" y="4714511"/>
            <a:ext cx="8429564" cy="1546545"/>
            <a:chOff x="376518" y="4714508"/>
            <a:chExt cx="8264903" cy="1698496"/>
          </a:xfrm>
        </p:grpSpPr>
        <p:sp>
          <p:nvSpPr>
            <p:cNvPr id="8" name="矩形 7"/>
            <p:cNvSpPr/>
            <p:nvPr/>
          </p:nvSpPr>
          <p:spPr>
            <a:xfrm>
              <a:off x="514814" y="5148980"/>
              <a:ext cx="8126607" cy="1264024"/>
            </a:xfrm>
            <a:prstGeom prst="rect">
              <a:avLst/>
            </a:prstGeom>
            <a:noFill/>
            <a:ln>
              <a:solidFill>
                <a:srgbClr val="0070C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solidFill>
                  <a:schemeClr val="tx1"/>
                </a:solidFill>
              </a:endParaRPr>
            </a:p>
          </p:txBody>
        </p:sp>
        <p:sp>
          <p:nvSpPr>
            <p:cNvPr id="9" name="TextBox 8"/>
            <p:cNvSpPr txBox="1"/>
            <p:nvPr/>
          </p:nvSpPr>
          <p:spPr>
            <a:xfrm>
              <a:off x="376518" y="4714508"/>
              <a:ext cx="1317811" cy="400110"/>
            </a:xfrm>
            <a:prstGeom prst="rect">
              <a:avLst/>
            </a:prstGeom>
            <a:noFill/>
          </p:spPr>
          <p:txBody>
            <a:bodyPr wrap="square" rtlCol="0">
              <a:spAutoFit/>
            </a:bodyPr>
            <a:lstStyle/>
            <a:p>
              <a:r>
                <a:rPr lang="zh-CN" altLang="en-US" sz="2000" b="1" dirty="0" smtClean="0">
                  <a:solidFill>
                    <a:srgbClr val="336699"/>
                  </a:solidFill>
                </a:rPr>
                <a:t>测试结论：</a:t>
              </a:r>
              <a:endParaRPr lang="zh-CN" altLang="en-US" sz="2000" b="1" dirty="0">
                <a:solidFill>
                  <a:srgbClr val="336699"/>
                </a:solidFill>
              </a:endParaRPr>
            </a:p>
          </p:txBody>
        </p:sp>
      </p:grpSp>
      <p:grpSp>
        <p:nvGrpSpPr>
          <p:cNvPr id="2" name="组合 1"/>
          <p:cNvGrpSpPr/>
          <p:nvPr/>
        </p:nvGrpSpPr>
        <p:grpSpPr>
          <a:xfrm>
            <a:off x="650933" y="1619064"/>
            <a:ext cx="2947793" cy="2986464"/>
            <a:chOff x="641506" y="1675626"/>
            <a:chExt cx="2947793" cy="2986464"/>
          </a:xfrm>
        </p:grpSpPr>
        <p:pic>
          <p:nvPicPr>
            <p:cNvPr id="5" name="图片 4"/>
            <p:cNvPicPr/>
            <p:nvPr/>
          </p:nvPicPr>
          <p:blipFill>
            <a:blip r:embed="rId2" cstate="print"/>
            <a:stretch>
              <a:fillRect/>
            </a:stretch>
          </p:blipFill>
          <p:spPr>
            <a:xfrm>
              <a:off x="641506" y="1675626"/>
              <a:ext cx="2947793" cy="2631307"/>
            </a:xfrm>
            <a:prstGeom prst="rect">
              <a:avLst/>
            </a:prstGeom>
            <a:ln w="19050">
              <a:solidFill>
                <a:schemeClr val="tx1"/>
              </a:solidFill>
            </a:ln>
          </p:spPr>
        </p:pic>
        <p:sp>
          <p:nvSpPr>
            <p:cNvPr id="11" name="文本框 13"/>
            <p:cNvSpPr txBox="1"/>
            <p:nvPr/>
          </p:nvSpPr>
          <p:spPr>
            <a:xfrm>
              <a:off x="1373610" y="4323536"/>
              <a:ext cx="1483586" cy="338554"/>
            </a:xfrm>
            <a:prstGeom prst="rect">
              <a:avLst/>
            </a:prstGeom>
            <a:noFill/>
          </p:spPr>
          <p:txBody>
            <a:bodyPr wrap="square" rtlCol="0">
              <a:spAutoFit/>
            </a:bodyPr>
            <a:lstStyle/>
            <a:p>
              <a:pPr algn="ctr"/>
              <a:r>
                <a:rPr lang="zh-CN" altLang="en-US" sz="1600" dirty="0" smtClean="0">
                  <a:latin typeface="楷体" pitchFamily="49" charset="-122"/>
                  <a:ea typeface="楷体" pitchFamily="49" charset="-122"/>
                </a:rPr>
                <a:t>输入拓扑图</a:t>
              </a:r>
              <a:endParaRPr lang="zh-CN" altLang="en-US" sz="1600" dirty="0">
                <a:latin typeface="楷体" pitchFamily="49" charset="-122"/>
                <a:ea typeface="楷体" pitchFamily="49" charset="-122"/>
              </a:endParaRP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
          <p:cNvSpPr txBox="1">
            <a:spLocks noChangeArrowheads="1"/>
          </p:cNvSpPr>
          <p:nvPr/>
        </p:nvSpPr>
        <p:spPr bwMode="auto">
          <a:xfrm>
            <a:off x="4572000" y="282575"/>
            <a:ext cx="4321175" cy="400110"/>
          </a:xfrm>
          <a:prstGeom prst="rect">
            <a:avLst/>
          </a:prstGeom>
          <a:noFill/>
          <a:ln w="9525">
            <a:noFill/>
            <a:miter lim="800000"/>
            <a:headEnd/>
            <a:tailEnd/>
          </a:ln>
          <a:effectLst/>
        </p:spPr>
        <p:txBody>
          <a:bodyPr>
            <a:spAutoFit/>
          </a:bodyPr>
          <a:lstStyle/>
          <a:p>
            <a:pPr algn="r"/>
            <a:r>
              <a:rPr lang="zh-CN" altLang="en-US" sz="2000" b="1" dirty="0" smtClean="0">
                <a:solidFill>
                  <a:schemeClr val="bg1"/>
                </a:solidFill>
                <a:latin typeface="微软雅黑" pitchFamily="34" charset="-122"/>
                <a:ea typeface="微软雅黑" pitchFamily="34" charset="-122"/>
              </a:rPr>
              <a:t>系统测试</a:t>
            </a:r>
            <a:endParaRPr lang="zh-CN" altLang="en-US" sz="2000" b="1" dirty="0">
              <a:solidFill>
                <a:schemeClr val="bg1"/>
              </a:solidFill>
              <a:latin typeface="微软雅黑" pitchFamily="34" charset="-122"/>
              <a:ea typeface="微软雅黑" pitchFamily="34" charset="-122"/>
            </a:endParaRPr>
          </a:p>
        </p:txBody>
      </p:sp>
      <p:sp>
        <p:nvSpPr>
          <p:cNvPr id="3" name="矩形 2"/>
          <p:cNvSpPr/>
          <p:nvPr/>
        </p:nvSpPr>
        <p:spPr>
          <a:xfrm>
            <a:off x="0" y="806387"/>
            <a:ext cx="7785848" cy="461665"/>
          </a:xfrm>
          <a:prstGeom prst="rect">
            <a:avLst/>
          </a:prstGeom>
        </p:spPr>
        <p:txBody>
          <a:bodyPr wrap="square">
            <a:spAutoFit/>
          </a:bodyPr>
          <a:lstStyle/>
          <a:p>
            <a:pPr>
              <a:buFont typeface="Wingdings" pitchFamily="2" charset="2"/>
              <a:buChar char="n"/>
            </a:pPr>
            <a:r>
              <a:rPr lang="en-US" sz="2400" dirty="0" smtClean="0"/>
              <a:t> </a:t>
            </a:r>
            <a:r>
              <a:rPr lang="zh-CN" altLang="en-US" sz="2400" dirty="0" smtClean="0"/>
              <a:t>功能测试</a:t>
            </a:r>
            <a:r>
              <a:rPr lang="en-US" altLang="zh-CN" sz="2400" dirty="0" smtClean="0"/>
              <a:t>— </a:t>
            </a:r>
            <a:r>
              <a:rPr lang="zh-CN" altLang="en-US" sz="2400" dirty="0" smtClean="0"/>
              <a:t>拓扑下发功能</a:t>
            </a:r>
          </a:p>
        </p:txBody>
      </p:sp>
      <p:pic>
        <p:nvPicPr>
          <p:cNvPr id="7" name="图片 6"/>
          <p:cNvPicPr/>
          <p:nvPr/>
        </p:nvPicPr>
        <p:blipFill>
          <a:blip r:embed="rId3"/>
          <a:stretch>
            <a:fillRect/>
          </a:stretch>
        </p:blipFill>
        <p:spPr>
          <a:xfrm>
            <a:off x="761999" y="2960016"/>
            <a:ext cx="3225539" cy="1606612"/>
          </a:xfrm>
          <a:prstGeom prst="rect">
            <a:avLst/>
          </a:prstGeom>
        </p:spPr>
      </p:pic>
      <p:pic>
        <p:nvPicPr>
          <p:cNvPr id="8" name="图片 7"/>
          <p:cNvPicPr/>
          <p:nvPr/>
        </p:nvPicPr>
        <p:blipFill>
          <a:blip r:embed="rId4"/>
          <a:stretch>
            <a:fillRect/>
          </a:stretch>
        </p:blipFill>
        <p:spPr>
          <a:xfrm>
            <a:off x="761998" y="4728734"/>
            <a:ext cx="3225539" cy="1561008"/>
          </a:xfrm>
          <a:prstGeom prst="rect">
            <a:avLst/>
          </a:prstGeom>
        </p:spPr>
      </p:pic>
      <p:pic>
        <p:nvPicPr>
          <p:cNvPr id="9" name="图片 8"/>
          <p:cNvPicPr/>
          <p:nvPr/>
        </p:nvPicPr>
        <p:blipFill>
          <a:blip r:embed="rId5"/>
          <a:stretch>
            <a:fillRect/>
          </a:stretch>
        </p:blipFill>
        <p:spPr>
          <a:xfrm>
            <a:off x="4538684" y="3531845"/>
            <a:ext cx="3771044" cy="1139191"/>
          </a:xfrm>
          <a:prstGeom prst="rect">
            <a:avLst/>
          </a:prstGeom>
        </p:spPr>
      </p:pic>
      <p:pic>
        <p:nvPicPr>
          <p:cNvPr id="10" name="图片 9"/>
          <p:cNvPicPr/>
          <p:nvPr/>
        </p:nvPicPr>
        <p:blipFill>
          <a:blip r:embed="rId6"/>
          <a:stretch>
            <a:fillRect/>
          </a:stretch>
        </p:blipFill>
        <p:spPr>
          <a:xfrm>
            <a:off x="4531106" y="4908875"/>
            <a:ext cx="3771044" cy="1200726"/>
          </a:xfrm>
          <a:prstGeom prst="rect">
            <a:avLst/>
          </a:prstGeom>
        </p:spPr>
      </p:pic>
      <p:grpSp>
        <p:nvGrpSpPr>
          <p:cNvPr id="13" name="组合 12"/>
          <p:cNvGrpSpPr/>
          <p:nvPr/>
        </p:nvGrpSpPr>
        <p:grpSpPr>
          <a:xfrm>
            <a:off x="1134845" y="1430158"/>
            <a:ext cx="2298357" cy="1338139"/>
            <a:chOff x="1134845" y="1430158"/>
            <a:chExt cx="2298357" cy="1338139"/>
          </a:xfrm>
        </p:grpSpPr>
        <p:pic>
          <p:nvPicPr>
            <p:cNvPr id="5" name="图片 4"/>
            <p:cNvPicPr/>
            <p:nvPr/>
          </p:nvPicPr>
          <p:blipFill>
            <a:blip r:embed="rId7"/>
            <a:stretch>
              <a:fillRect/>
            </a:stretch>
          </p:blipFill>
          <p:spPr>
            <a:xfrm>
              <a:off x="1134845" y="1430158"/>
              <a:ext cx="2298357" cy="999585"/>
            </a:xfrm>
            <a:prstGeom prst="rect">
              <a:avLst/>
            </a:prstGeom>
            <a:ln w="19050">
              <a:solidFill>
                <a:schemeClr val="tx1"/>
              </a:solidFill>
            </a:ln>
          </p:spPr>
        </p:pic>
        <p:sp>
          <p:nvSpPr>
            <p:cNvPr id="11" name="文本框 13"/>
            <p:cNvSpPr txBox="1"/>
            <p:nvPr/>
          </p:nvSpPr>
          <p:spPr>
            <a:xfrm>
              <a:off x="1542230" y="2429743"/>
              <a:ext cx="1483586" cy="338554"/>
            </a:xfrm>
            <a:prstGeom prst="rect">
              <a:avLst/>
            </a:prstGeom>
            <a:noFill/>
          </p:spPr>
          <p:txBody>
            <a:bodyPr wrap="square" rtlCol="0">
              <a:spAutoFit/>
            </a:bodyPr>
            <a:lstStyle/>
            <a:p>
              <a:pPr algn="ctr"/>
              <a:r>
                <a:rPr lang="zh-CN" altLang="en-US" sz="1600" dirty="0" smtClean="0">
                  <a:latin typeface="楷体" pitchFamily="49" charset="-122"/>
                  <a:ea typeface="楷体" pitchFamily="49" charset="-122"/>
                </a:rPr>
                <a:t>输入拓扑图</a:t>
              </a:r>
              <a:endParaRPr lang="zh-CN" altLang="en-US" sz="1600" dirty="0">
                <a:latin typeface="楷体" pitchFamily="49" charset="-122"/>
                <a:ea typeface="楷体" pitchFamily="49" charset="-122"/>
              </a:endParaRPr>
            </a:p>
          </p:txBody>
        </p:sp>
      </p:grpSp>
      <p:grpSp>
        <p:nvGrpSpPr>
          <p:cNvPr id="14" name="组合 13"/>
          <p:cNvGrpSpPr/>
          <p:nvPr/>
        </p:nvGrpSpPr>
        <p:grpSpPr>
          <a:xfrm>
            <a:off x="4816775" y="1127649"/>
            <a:ext cx="3214862" cy="2358088"/>
            <a:chOff x="4816775" y="1127649"/>
            <a:chExt cx="3214862" cy="2358088"/>
          </a:xfrm>
        </p:grpSpPr>
        <p:pic>
          <p:nvPicPr>
            <p:cNvPr id="6" name="图片 5"/>
            <p:cNvPicPr/>
            <p:nvPr/>
          </p:nvPicPr>
          <p:blipFill>
            <a:blip r:embed="rId8" cstate="print"/>
            <a:stretch>
              <a:fillRect/>
            </a:stretch>
          </p:blipFill>
          <p:spPr>
            <a:xfrm>
              <a:off x="4816775" y="1127649"/>
              <a:ext cx="3214862" cy="2036826"/>
            </a:xfrm>
            <a:prstGeom prst="rect">
              <a:avLst/>
            </a:prstGeom>
            <a:ln>
              <a:solidFill>
                <a:schemeClr val="tx1"/>
              </a:solidFill>
            </a:ln>
          </p:spPr>
        </p:pic>
        <p:sp>
          <p:nvSpPr>
            <p:cNvPr id="12" name="文本框 13"/>
            <p:cNvSpPr txBox="1"/>
            <p:nvPr/>
          </p:nvSpPr>
          <p:spPr>
            <a:xfrm>
              <a:off x="5682413" y="3147183"/>
              <a:ext cx="1483586" cy="338554"/>
            </a:xfrm>
            <a:prstGeom prst="rect">
              <a:avLst/>
            </a:prstGeom>
            <a:noFill/>
          </p:spPr>
          <p:txBody>
            <a:bodyPr wrap="square" rtlCol="0">
              <a:spAutoFit/>
            </a:bodyPr>
            <a:lstStyle/>
            <a:p>
              <a:pPr algn="ctr"/>
              <a:r>
                <a:rPr lang="zh-CN" altLang="en-US" sz="1600" dirty="0">
                  <a:latin typeface="楷体" pitchFamily="49" charset="-122"/>
                  <a:ea typeface="楷体" pitchFamily="49" charset="-122"/>
                </a:rPr>
                <a:t>展示</a:t>
              </a:r>
              <a:r>
                <a:rPr lang="zh-CN" altLang="en-US" sz="1600" dirty="0" smtClean="0">
                  <a:latin typeface="楷体" pitchFamily="49" charset="-122"/>
                  <a:ea typeface="楷体" pitchFamily="49" charset="-122"/>
                </a:rPr>
                <a:t>拓扑图</a:t>
              </a:r>
              <a:endParaRPr lang="zh-CN" altLang="en-US" sz="1600" dirty="0">
                <a:latin typeface="楷体" pitchFamily="49" charset="-122"/>
                <a:ea typeface="楷体"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
          <p:cNvSpPr txBox="1">
            <a:spLocks noChangeArrowheads="1"/>
          </p:cNvSpPr>
          <p:nvPr/>
        </p:nvSpPr>
        <p:spPr bwMode="auto">
          <a:xfrm>
            <a:off x="4572000" y="282575"/>
            <a:ext cx="4321175" cy="400110"/>
          </a:xfrm>
          <a:prstGeom prst="rect">
            <a:avLst/>
          </a:prstGeom>
          <a:noFill/>
          <a:ln w="9525">
            <a:noFill/>
            <a:miter lim="800000"/>
            <a:headEnd/>
            <a:tailEnd/>
          </a:ln>
          <a:effectLst/>
        </p:spPr>
        <p:txBody>
          <a:bodyPr>
            <a:spAutoFit/>
          </a:bodyPr>
          <a:lstStyle/>
          <a:p>
            <a:pPr algn="r"/>
            <a:r>
              <a:rPr lang="zh-CN" altLang="en-US" sz="2000" b="1" dirty="0" smtClean="0">
                <a:solidFill>
                  <a:schemeClr val="bg1"/>
                </a:solidFill>
                <a:latin typeface="微软雅黑" pitchFamily="34" charset="-122"/>
                <a:ea typeface="微软雅黑" pitchFamily="34" charset="-122"/>
              </a:rPr>
              <a:t>系统测试</a:t>
            </a:r>
            <a:endParaRPr lang="zh-CN" altLang="en-US" sz="2000" b="1" dirty="0">
              <a:solidFill>
                <a:schemeClr val="bg1"/>
              </a:solidFill>
              <a:latin typeface="微软雅黑" pitchFamily="34" charset="-122"/>
              <a:ea typeface="微软雅黑" pitchFamily="34" charset="-122"/>
            </a:endParaRPr>
          </a:p>
        </p:txBody>
      </p:sp>
      <p:sp>
        <p:nvSpPr>
          <p:cNvPr id="3" name="矩形 2"/>
          <p:cNvSpPr/>
          <p:nvPr/>
        </p:nvSpPr>
        <p:spPr>
          <a:xfrm>
            <a:off x="0" y="806387"/>
            <a:ext cx="7785848" cy="461665"/>
          </a:xfrm>
          <a:prstGeom prst="rect">
            <a:avLst/>
          </a:prstGeom>
        </p:spPr>
        <p:txBody>
          <a:bodyPr wrap="square">
            <a:spAutoFit/>
          </a:bodyPr>
          <a:lstStyle/>
          <a:p>
            <a:pPr>
              <a:buFont typeface="Wingdings" pitchFamily="2" charset="2"/>
              <a:buChar char="n"/>
            </a:pPr>
            <a:r>
              <a:rPr lang="en-US" sz="2400" dirty="0" smtClean="0"/>
              <a:t> </a:t>
            </a:r>
            <a:r>
              <a:rPr lang="zh-CN" altLang="en-US" sz="2400" dirty="0" smtClean="0"/>
              <a:t>功能测试</a:t>
            </a:r>
            <a:r>
              <a:rPr lang="en-US" altLang="zh-CN" sz="2400" dirty="0" smtClean="0"/>
              <a:t>— </a:t>
            </a:r>
            <a:r>
              <a:rPr lang="zh-CN" altLang="en-US" sz="2400" dirty="0" smtClean="0"/>
              <a:t>背景流量设置功能</a:t>
            </a:r>
          </a:p>
        </p:txBody>
      </p:sp>
      <p:grpSp>
        <p:nvGrpSpPr>
          <p:cNvPr id="2" name="组合 1"/>
          <p:cNvGrpSpPr/>
          <p:nvPr/>
        </p:nvGrpSpPr>
        <p:grpSpPr>
          <a:xfrm>
            <a:off x="1057504" y="1601419"/>
            <a:ext cx="2157036" cy="1518041"/>
            <a:chOff x="1057504" y="1601419"/>
            <a:chExt cx="2157036" cy="1518041"/>
          </a:xfrm>
        </p:grpSpPr>
        <p:pic>
          <p:nvPicPr>
            <p:cNvPr id="5" name="图片 4"/>
            <p:cNvPicPr/>
            <p:nvPr/>
          </p:nvPicPr>
          <p:blipFill>
            <a:blip r:embed="rId3"/>
            <a:stretch>
              <a:fillRect/>
            </a:stretch>
          </p:blipFill>
          <p:spPr>
            <a:xfrm>
              <a:off x="1057504" y="1601419"/>
              <a:ext cx="2157036" cy="1179487"/>
            </a:xfrm>
            <a:prstGeom prst="rect">
              <a:avLst/>
            </a:prstGeom>
            <a:ln w="19050">
              <a:solidFill>
                <a:schemeClr val="tx1"/>
              </a:solidFill>
            </a:ln>
          </p:spPr>
        </p:pic>
        <p:sp>
          <p:nvSpPr>
            <p:cNvPr id="9" name="文本框 13"/>
            <p:cNvSpPr txBox="1"/>
            <p:nvPr/>
          </p:nvSpPr>
          <p:spPr>
            <a:xfrm>
              <a:off x="1394229" y="2780906"/>
              <a:ext cx="1483586" cy="338554"/>
            </a:xfrm>
            <a:prstGeom prst="rect">
              <a:avLst/>
            </a:prstGeom>
            <a:noFill/>
          </p:spPr>
          <p:txBody>
            <a:bodyPr wrap="square" rtlCol="0">
              <a:spAutoFit/>
            </a:bodyPr>
            <a:lstStyle/>
            <a:p>
              <a:pPr algn="ctr"/>
              <a:r>
                <a:rPr lang="zh-CN" altLang="en-US" sz="1600" dirty="0" smtClean="0">
                  <a:latin typeface="楷体" pitchFamily="49" charset="-122"/>
                  <a:ea typeface="楷体" pitchFamily="49" charset="-122"/>
                </a:rPr>
                <a:t>输入拓扑图</a:t>
              </a:r>
              <a:endParaRPr lang="zh-CN" altLang="en-US" sz="1600" dirty="0">
                <a:latin typeface="楷体" pitchFamily="49" charset="-122"/>
                <a:ea typeface="楷体" pitchFamily="49" charset="-122"/>
              </a:endParaRPr>
            </a:p>
          </p:txBody>
        </p:sp>
      </p:grpSp>
      <p:grpSp>
        <p:nvGrpSpPr>
          <p:cNvPr id="15" name="组合 14"/>
          <p:cNvGrpSpPr/>
          <p:nvPr/>
        </p:nvGrpSpPr>
        <p:grpSpPr>
          <a:xfrm>
            <a:off x="4062607" y="1640442"/>
            <a:ext cx="4327249" cy="1479018"/>
            <a:chOff x="4062607" y="1640442"/>
            <a:chExt cx="4327249" cy="1479018"/>
          </a:xfrm>
        </p:grpSpPr>
        <p:pic>
          <p:nvPicPr>
            <p:cNvPr id="6" name="图片 5"/>
            <p:cNvPicPr/>
            <p:nvPr/>
          </p:nvPicPr>
          <p:blipFill>
            <a:blip r:embed="rId4"/>
            <a:stretch>
              <a:fillRect/>
            </a:stretch>
          </p:blipFill>
          <p:spPr>
            <a:xfrm>
              <a:off x="4062607" y="1640442"/>
              <a:ext cx="4327249" cy="1101439"/>
            </a:xfrm>
            <a:prstGeom prst="rect">
              <a:avLst/>
            </a:prstGeom>
          </p:spPr>
        </p:pic>
        <p:sp>
          <p:nvSpPr>
            <p:cNvPr id="10" name="文本框 13"/>
            <p:cNvSpPr txBox="1"/>
            <p:nvPr/>
          </p:nvSpPr>
          <p:spPr>
            <a:xfrm>
              <a:off x="5164734" y="2780906"/>
              <a:ext cx="2122993" cy="338554"/>
            </a:xfrm>
            <a:prstGeom prst="rect">
              <a:avLst/>
            </a:prstGeom>
            <a:noFill/>
          </p:spPr>
          <p:txBody>
            <a:bodyPr wrap="square" rtlCol="0">
              <a:spAutoFit/>
            </a:bodyPr>
            <a:lstStyle/>
            <a:p>
              <a:pPr algn="ctr"/>
              <a:r>
                <a:rPr lang="en-US" altLang="zh-CN" sz="1600" dirty="0" smtClean="0">
                  <a:latin typeface="Times New Roman" panose="02020603050405020304" pitchFamily="18" charset="0"/>
                  <a:ea typeface="楷体" pitchFamily="49" charset="-122"/>
                  <a:cs typeface="Times New Roman" panose="02020603050405020304" pitchFamily="18" charset="0"/>
                </a:rPr>
                <a:t>s5</a:t>
              </a:r>
              <a:r>
                <a:rPr lang="zh-CN" altLang="en-US" sz="1600" dirty="0" smtClean="0">
                  <a:latin typeface="Times New Roman" panose="02020603050405020304" pitchFamily="18" charset="0"/>
                  <a:ea typeface="楷体" pitchFamily="49" charset="-122"/>
                  <a:cs typeface="Times New Roman" panose="02020603050405020304" pitchFamily="18" charset="0"/>
                </a:rPr>
                <a:t>抓包结果图</a:t>
              </a:r>
              <a:endParaRPr lang="zh-CN" altLang="en-US" sz="1600" dirty="0">
                <a:latin typeface="Times New Roman" panose="02020603050405020304" pitchFamily="18" charset="0"/>
                <a:ea typeface="楷体" pitchFamily="49" charset="-122"/>
                <a:cs typeface="Times New Roman" panose="02020603050405020304" pitchFamily="18" charset="0"/>
              </a:endParaRPr>
            </a:p>
          </p:txBody>
        </p:sp>
      </p:grpSp>
      <p:grpSp>
        <p:nvGrpSpPr>
          <p:cNvPr id="13" name="组合 12"/>
          <p:cNvGrpSpPr/>
          <p:nvPr/>
        </p:nvGrpSpPr>
        <p:grpSpPr>
          <a:xfrm>
            <a:off x="334791" y="3382213"/>
            <a:ext cx="4020394" cy="2727527"/>
            <a:chOff x="334791" y="3382213"/>
            <a:chExt cx="4020394" cy="2727527"/>
          </a:xfrm>
        </p:grpSpPr>
        <p:pic>
          <p:nvPicPr>
            <p:cNvPr id="7" name="图片 6"/>
            <p:cNvPicPr/>
            <p:nvPr/>
          </p:nvPicPr>
          <p:blipFill>
            <a:blip r:embed="rId5"/>
            <a:stretch>
              <a:fillRect/>
            </a:stretch>
          </p:blipFill>
          <p:spPr>
            <a:xfrm>
              <a:off x="334791" y="3382213"/>
              <a:ext cx="4020394" cy="2388973"/>
            </a:xfrm>
            <a:prstGeom prst="rect">
              <a:avLst/>
            </a:prstGeom>
          </p:spPr>
        </p:pic>
        <p:sp>
          <p:nvSpPr>
            <p:cNvPr id="11" name="文本框 13"/>
            <p:cNvSpPr txBox="1"/>
            <p:nvPr/>
          </p:nvSpPr>
          <p:spPr>
            <a:xfrm>
              <a:off x="1317367" y="5771186"/>
              <a:ext cx="2055241" cy="338554"/>
            </a:xfrm>
            <a:prstGeom prst="rect">
              <a:avLst/>
            </a:prstGeom>
            <a:noFill/>
          </p:spPr>
          <p:txBody>
            <a:bodyPr wrap="square" rtlCol="0">
              <a:spAutoFit/>
            </a:bodyPr>
            <a:lstStyle/>
            <a:p>
              <a:pPr algn="ctr"/>
              <a:r>
                <a:rPr lang="en-US" altLang="zh-CN" sz="1600" dirty="0" smtClean="0">
                  <a:latin typeface="楷体" pitchFamily="49" charset="-122"/>
                  <a:ea typeface="楷体" pitchFamily="49" charset="-122"/>
                </a:rPr>
                <a:t>s3</a:t>
              </a:r>
              <a:r>
                <a:rPr lang="zh-CN" altLang="en-US" sz="1600" dirty="0" smtClean="0">
                  <a:latin typeface="楷体" pitchFamily="49" charset="-122"/>
                  <a:ea typeface="楷体" pitchFamily="49" charset="-122"/>
                </a:rPr>
                <a:t>和</a:t>
              </a:r>
              <a:r>
                <a:rPr lang="en-US" altLang="zh-CN" sz="1600" dirty="0" smtClean="0">
                  <a:latin typeface="楷体" pitchFamily="49" charset="-122"/>
                  <a:ea typeface="楷体" pitchFamily="49" charset="-122"/>
                </a:rPr>
                <a:t>s4</a:t>
              </a:r>
              <a:r>
                <a:rPr lang="zh-CN" altLang="en-US" sz="1600" dirty="0" smtClean="0">
                  <a:latin typeface="楷体" pitchFamily="49" charset="-122"/>
                  <a:ea typeface="楷体" pitchFamily="49" charset="-122"/>
                </a:rPr>
                <a:t>抓包结果图</a:t>
              </a:r>
              <a:endParaRPr lang="zh-CN" altLang="en-US" sz="1600" dirty="0">
                <a:latin typeface="楷体" pitchFamily="49" charset="-122"/>
                <a:ea typeface="楷体" pitchFamily="49" charset="-122"/>
              </a:endParaRPr>
            </a:p>
          </p:txBody>
        </p:sp>
      </p:grpSp>
      <p:grpSp>
        <p:nvGrpSpPr>
          <p:cNvPr id="14" name="组合 13"/>
          <p:cNvGrpSpPr/>
          <p:nvPr/>
        </p:nvGrpSpPr>
        <p:grpSpPr>
          <a:xfrm>
            <a:off x="4725780" y="3382213"/>
            <a:ext cx="4013613" cy="2727527"/>
            <a:chOff x="4725780" y="3382213"/>
            <a:chExt cx="4013613" cy="2727527"/>
          </a:xfrm>
        </p:grpSpPr>
        <p:pic>
          <p:nvPicPr>
            <p:cNvPr id="8" name="图片 7"/>
            <p:cNvPicPr/>
            <p:nvPr/>
          </p:nvPicPr>
          <p:blipFill>
            <a:blip r:embed="rId6"/>
            <a:stretch>
              <a:fillRect/>
            </a:stretch>
          </p:blipFill>
          <p:spPr>
            <a:xfrm>
              <a:off x="4725780" y="3382213"/>
              <a:ext cx="4013613" cy="2388973"/>
            </a:xfrm>
            <a:prstGeom prst="rect">
              <a:avLst/>
            </a:prstGeom>
          </p:spPr>
        </p:pic>
        <p:sp>
          <p:nvSpPr>
            <p:cNvPr id="12" name="文本框 13"/>
            <p:cNvSpPr txBox="1"/>
            <p:nvPr/>
          </p:nvSpPr>
          <p:spPr>
            <a:xfrm>
              <a:off x="5827932" y="5771186"/>
              <a:ext cx="1809308" cy="338554"/>
            </a:xfrm>
            <a:prstGeom prst="rect">
              <a:avLst/>
            </a:prstGeom>
            <a:noFill/>
          </p:spPr>
          <p:txBody>
            <a:bodyPr wrap="square" rtlCol="0">
              <a:spAutoFit/>
            </a:bodyPr>
            <a:lstStyle/>
            <a:p>
              <a:pPr algn="ctr"/>
              <a:r>
                <a:rPr lang="en-US" altLang="zh-CN" sz="1600" dirty="0" smtClean="0">
                  <a:latin typeface="楷体" pitchFamily="49" charset="-122"/>
                  <a:ea typeface="楷体" pitchFamily="49" charset="-122"/>
                </a:rPr>
                <a:t>s7</a:t>
              </a:r>
              <a:r>
                <a:rPr lang="zh-CN" altLang="en-US" sz="1600" dirty="0" smtClean="0">
                  <a:latin typeface="楷体" pitchFamily="49" charset="-122"/>
                  <a:ea typeface="楷体" pitchFamily="49" charset="-122"/>
                </a:rPr>
                <a:t>抓包结果图</a:t>
              </a:r>
              <a:endParaRPr lang="zh-CN" altLang="en-US" sz="1600" dirty="0">
                <a:latin typeface="楷体" pitchFamily="49" charset="-122"/>
                <a:ea typeface="楷体"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
          <p:cNvSpPr txBox="1">
            <a:spLocks noChangeArrowheads="1"/>
          </p:cNvSpPr>
          <p:nvPr/>
        </p:nvSpPr>
        <p:spPr bwMode="auto">
          <a:xfrm>
            <a:off x="4572000" y="282575"/>
            <a:ext cx="4321175" cy="400110"/>
          </a:xfrm>
          <a:prstGeom prst="rect">
            <a:avLst/>
          </a:prstGeom>
          <a:noFill/>
          <a:ln w="9525">
            <a:noFill/>
            <a:miter lim="800000"/>
            <a:headEnd/>
            <a:tailEnd/>
          </a:ln>
          <a:effectLst/>
        </p:spPr>
        <p:txBody>
          <a:bodyPr>
            <a:spAutoFit/>
          </a:bodyPr>
          <a:lstStyle/>
          <a:p>
            <a:pPr algn="r"/>
            <a:r>
              <a:rPr lang="zh-CN" altLang="en-US" sz="2000" b="1" dirty="0" smtClean="0">
                <a:solidFill>
                  <a:schemeClr val="bg1"/>
                </a:solidFill>
                <a:latin typeface="微软雅黑" pitchFamily="34" charset="-122"/>
                <a:ea typeface="微软雅黑" pitchFamily="34" charset="-122"/>
              </a:rPr>
              <a:t>系统测试</a:t>
            </a:r>
            <a:endParaRPr lang="zh-CN" altLang="en-US" sz="2000" b="1" dirty="0">
              <a:solidFill>
                <a:schemeClr val="bg1"/>
              </a:solidFill>
              <a:latin typeface="微软雅黑" pitchFamily="34" charset="-122"/>
              <a:ea typeface="微软雅黑" pitchFamily="34" charset="-122"/>
            </a:endParaRPr>
          </a:p>
        </p:txBody>
      </p:sp>
      <p:sp>
        <p:nvSpPr>
          <p:cNvPr id="3" name="矩形 2"/>
          <p:cNvSpPr/>
          <p:nvPr/>
        </p:nvSpPr>
        <p:spPr>
          <a:xfrm>
            <a:off x="0" y="806387"/>
            <a:ext cx="7785848" cy="461665"/>
          </a:xfrm>
          <a:prstGeom prst="rect">
            <a:avLst/>
          </a:prstGeom>
        </p:spPr>
        <p:txBody>
          <a:bodyPr wrap="square">
            <a:spAutoFit/>
          </a:bodyPr>
          <a:lstStyle/>
          <a:p>
            <a:pPr>
              <a:buFont typeface="Wingdings" pitchFamily="2" charset="2"/>
              <a:buChar char="n"/>
            </a:pPr>
            <a:r>
              <a:rPr lang="en-US" sz="2400" dirty="0" smtClean="0"/>
              <a:t> </a:t>
            </a:r>
            <a:r>
              <a:rPr lang="zh-CN" altLang="en-US" sz="2400" dirty="0" smtClean="0"/>
              <a:t>功能测试</a:t>
            </a:r>
            <a:r>
              <a:rPr lang="en-US" altLang="zh-CN" sz="2400" dirty="0" smtClean="0"/>
              <a:t>— </a:t>
            </a:r>
            <a:r>
              <a:rPr lang="zh-CN" altLang="en-US" sz="2400" dirty="0" smtClean="0"/>
              <a:t>多用户请求功能</a:t>
            </a:r>
          </a:p>
        </p:txBody>
      </p:sp>
      <p:sp>
        <p:nvSpPr>
          <p:cNvPr id="2" name="Rectangle 2"/>
          <p:cNvSpPr>
            <a:spLocks noChangeArrowheads="1"/>
          </p:cNvSpPr>
          <p:nvPr/>
        </p:nvSpPr>
        <p:spPr bwMode="auto">
          <a:xfrm>
            <a:off x="631596" y="139175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306863647"/>
              </p:ext>
            </p:extLst>
          </p:nvPr>
        </p:nvGraphicFramePr>
        <p:xfrm>
          <a:off x="791852" y="1820846"/>
          <a:ext cx="3028950" cy="3371850"/>
        </p:xfrm>
        <a:graphic>
          <a:graphicData uri="http://schemas.openxmlformats.org/presentationml/2006/ole">
            <mc:AlternateContent xmlns:mc="http://schemas.openxmlformats.org/markup-compatibility/2006">
              <mc:Choice xmlns:v="urn:schemas-microsoft-com:vml" Requires="v">
                <p:oleObj spid="_x0000_s50267" name="Visio" r:id="rId4" imgW="4667250" imgH="6438980" progId="Visio.Drawing.15">
                  <p:embed/>
                </p:oleObj>
              </mc:Choice>
              <mc:Fallback>
                <p:oleObj name="Visio" r:id="rId4" imgW="4667250" imgH="643898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852" y="1820846"/>
                        <a:ext cx="3028950" cy="3371850"/>
                      </a:xfrm>
                      <a:prstGeom prst="rect">
                        <a:avLst/>
                      </a:prstGeom>
                      <a:noFill/>
                      <a:ln w="12700">
                        <a:solidFill>
                          <a:schemeClr val="tx1"/>
                        </a:solidFill>
                      </a:ln>
                    </p:spPr>
                  </p:pic>
                </p:oleObj>
              </mc:Fallback>
            </mc:AlternateContent>
          </a:graphicData>
        </a:graphic>
      </p:graphicFrame>
      <p:sp>
        <p:nvSpPr>
          <p:cNvPr id="8" name="文本框 13"/>
          <p:cNvSpPr txBox="1"/>
          <p:nvPr/>
        </p:nvSpPr>
        <p:spPr>
          <a:xfrm>
            <a:off x="1137245" y="5192696"/>
            <a:ext cx="2338163" cy="338554"/>
          </a:xfrm>
          <a:prstGeom prst="rect">
            <a:avLst/>
          </a:prstGeom>
          <a:noFill/>
        </p:spPr>
        <p:txBody>
          <a:bodyPr wrap="square" rtlCol="0">
            <a:spAutoFit/>
          </a:bodyPr>
          <a:lstStyle/>
          <a:p>
            <a:pPr algn="ctr"/>
            <a:r>
              <a:rPr lang="zh-CN" altLang="en-US" sz="1600" dirty="0" smtClean="0">
                <a:latin typeface="楷体" pitchFamily="49" charset="-122"/>
                <a:ea typeface="楷体" pitchFamily="49" charset="-122"/>
              </a:rPr>
              <a:t>多用户请求应用场景图</a:t>
            </a:r>
            <a:endParaRPr lang="zh-CN" altLang="en-US" sz="1600" dirty="0">
              <a:latin typeface="楷体" pitchFamily="49" charset="-122"/>
              <a:ea typeface="楷体" pitchFamily="49" charset="-122"/>
            </a:endParaRPr>
          </a:p>
        </p:txBody>
      </p:sp>
      <p:grpSp>
        <p:nvGrpSpPr>
          <p:cNvPr id="10" name="组合 9"/>
          <p:cNvGrpSpPr/>
          <p:nvPr/>
        </p:nvGrpSpPr>
        <p:grpSpPr>
          <a:xfrm>
            <a:off x="4492021" y="1325765"/>
            <a:ext cx="3577715" cy="2447687"/>
            <a:chOff x="4492021" y="1391754"/>
            <a:chExt cx="3577715" cy="2447687"/>
          </a:xfrm>
        </p:grpSpPr>
        <p:pic>
          <p:nvPicPr>
            <p:cNvPr id="5" name="图片 4"/>
            <p:cNvPicPr/>
            <p:nvPr/>
          </p:nvPicPr>
          <p:blipFill>
            <a:blip r:embed="rId6" cstate="print"/>
            <a:stretch>
              <a:fillRect/>
            </a:stretch>
          </p:blipFill>
          <p:spPr>
            <a:xfrm>
              <a:off x="4492021" y="1391754"/>
              <a:ext cx="3577715" cy="2115017"/>
            </a:xfrm>
            <a:prstGeom prst="rect">
              <a:avLst/>
            </a:prstGeom>
            <a:ln>
              <a:solidFill>
                <a:schemeClr val="tx1"/>
              </a:solidFill>
            </a:ln>
          </p:spPr>
        </p:pic>
        <p:sp>
          <p:nvSpPr>
            <p:cNvPr id="9" name="文本框 13"/>
            <p:cNvSpPr txBox="1"/>
            <p:nvPr/>
          </p:nvSpPr>
          <p:spPr>
            <a:xfrm>
              <a:off x="4540198" y="3500887"/>
              <a:ext cx="3481359" cy="338554"/>
            </a:xfrm>
            <a:prstGeom prst="rect">
              <a:avLst/>
            </a:prstGeom>
            <a:noFill/>
          </p:spPr>
          <p:txBody>
            <a:bodyPr wrap="square" rtlCol="0">
              <a:spAutoFit/>
            </a:bodyPr>
            <a:lstStyle/>
            <a:p>
              <a:pPr algn="ctr"/>
              <a:r>
                <a:rPr lang="zh-CN" altLang="en-US" sz="1600" dirty="0" smtClean="0">
                  <a:latin typeface="楷体" pitchFamily="49" charset="-122"/>
                  <a:ea typeface="楷体" pitchFamily="49" charset="-122"/>
                </a:rPr>
                <a:t>用户</a:t>
              </a:r>
              <a:r>
                <a:rPr lang="en-US" altLang="zh-CN" sz="1600" dirty="0" smtClean="0">
                  <a:latin typeface="楷体" pitchFamily="49" charset="-122"/>
                  <a:ea typeface="楷体" pitchFamily="49" charset="-122"/>
                </a:rPr>
                <a:t>1</a:t>
              </a:r>
              <a:r>
                <a:rPr lang="zh-CN" altLang="en-US" sz="1600" dirty="0" smtClean="0">
                  <a:latin typeface="楷体" pitchFamily="49" charset="-122"/>
                  <a:ea typeface="楷体" pitchFamily="49" charset="-122"/>
                </a:rPr>
                <a:t>拓扑展示</a:t>
              </a:r>
              <a:r>
                <a:rPr lang="zh-CN" altLang="en-US" sz="1600" dirty="0" smtClean="0">
                  <a:latin typeface="楷体" pitchFamily="49" charset="-122"/>
                  <a:ea typeface="楷体" pitchFamily="49" charset="-122"/>
                </a:rPr>
                <a:t>图（</a:t>
              </a:r>
              <a:r>
                <a:rPr lang="en-US" altLang="zh-CN" sz="1600" dirty="0" smtClean="0">
                  <a:latin typeface="楷体" pitchFamily="49" charset="-122"/>
                  <a:ea typeface="楷体" pitchFamily="49" charset="-122"/>
                </a:rPr>
                <a:t>10.109.247.200</a:t>
              </a:r>
              <a:r>
                <a:rPr lang="zh-CN" altLang="en-US" sz="1600" dirty="0" smtClean="0">
                  <a:latin typeface="楷体" pitchFamily="49" charset="-122"/>
                  <a:ea typeface="楷体" pitchFamily="49" charset="-122"/>
                </a:rPr>
                <a:t>）</a:t>
              </a:r>
              <a:endParaRPr lang="zh-CN" altLang="en-US" sz="1600" dirty="0">
                <a:latin typeface="楷体" pitchFamily="49" charset="-122"/>
                <a:ea typeface="楷体" pitchFamily="49" charset="-122"/>
              </a:endParaRPr>
            </a:p>
          </p:txBody>
        </p:sp>
      </p:grpSp>
      <p:grpSp>
        <p:nvGrpSpPr>
          <p:cNvPr id="12" name="组合 11"/>
          <p:cNvGrpSpPr/>
          <p:nvPr/>
        </p:nvGrpSpPr>
        <p:grpSpPr>
          <a:xfrm>
            <a:off x="4492021" y="3825673"/>
            <a:ext cx="3577715" cy="2506461"/>
            <a:chOff x="4492021" y="3825673"/>
            <a:chExt cx="3577715" cy="2506461"/>
          </a:xfrm>
        </p:grpSpPr>
        <p:pic>
          <p:nvPicPr>
            <p:cNvPr id="6" name="图片 5"/>
            <p:cNvPicPr/>
            <p:nvPr/>
          </p:nvPicPr>
          <p:blipFill>
            <a:blip r:embed="rId7" cstate="print"/>
            <a:stretch>
              <a:fillRect/>
            </a:stretch>
          </p:blipFill>
          <p:spPr>
            <a:xfrm>
              <a:off x="4492021" y="3825673"/>
              <a:ext cx="3577715" cy="2167907"/>
            </a:xfrm>
            <a:prstGeom prst="rect">
              <a:avLst/>
            </a:prstGeom>
            <a:ln>
              <a:solidFill>
                <a:schemeClr val="tx1"/>
              </a:solidFill>
            </a:ln>
          </p:spPr>
        </p:pic>
        <p:sp>
          <p:nvSpPr>
            <p:cNvPr id="11" name="文本框 13"/>
            <p:cNvSpPr txBox="1"/>
            <p:nvPr/>
          </p:nvSpPr>
          <p:spPr>
            <a:xfrm>
              <a:off x="4639819" y="5993580"/>
              <a:ext cx="3333561" cy="338554"/>
            </a:xfrm>
            <a:prstGeom prst="rect">
              <a:avLst/>
            </a:prstGeom>
            <a:noFill/>
          </p:spPr>
          <p:txBody>
            <a:bodyPr wrap="square" rtlCol="0">
              <a:spAutoFit/>
            </a:bodyPr>
            <a:lstStyle/>
            <a:p>
              <a:pPr algn="ctr"/>
              <a:r>
                <a:rPr lang="zh-CN" altLang="en-US" sz="1600" dirty="0" smtClean="0">
                  <a:latin typeface="楷体" pitchFamily="49" charset="-122"/>
                  <a:ea typeface="楷体" pitchFamily="49" charset="-122"/>
                </a:rPr>
                <a:t>用户</a:t>
              </a:r>
              <a:r>
                <a:rPr lang="en-US" altLang="zh-CN" sz="1600" dirty="0">
                  <a:latin typeface="楷体" pitchFamily="49" charset="-122"/>
                  <a:ea typeface="楷体" pitchFamily="49" charset="-122"/>
                </a:rPr>
                <a:t>2</a:t>
              </a:r>
              <a:r>
                <a:rPr lang="zh-CN" altLang="en-US" sz="1600" dirty="0" smtClean="0">
                  <a:latin typeface="楷体" pitchFamily="49" charset="-122"/>
                  <a:ea typeface="楷体" pitchFamily="49" charset="-122"/>
                </a:rPr>
                <a:t>拓扑展示</a:t>
              </a:r>
              <a:r>
                <a:rPr lang="zh-CN" altLang="en-US" sz="1600" dirty="0" smtClean="0">
                  <a:latin typeface="楷体" pitchFamily="49" charset="-122"/>
                  <a:ea typeface="楷体" pitchFamily="49" charset="-122"/>
                </a:rPr>
                <a:t>图（</a:t>
              </a:r>
              <a:r>
                <a:rPr lang="en-US" altLang="zh-CN" sz="1600" dirty="0" smtClean="0">
                  <a:latin typeface="楷体" pitchFamily="49" charset="-122"/>
                  <a:ea typeface="楷体" pitchFamily="49" charset="-122"/>
                </a:rPr>
                <a:t>10.109.247.218</a:t>
              </a:r>
              <a:r>
                <a:rPr lang="zh-CN" altLang="en-US" sz="1600" dirty="0" smtClean="0">
                  <a:latin typeface="楷体" pitchFamily="49" charset="-122"/>
                  <a:ea typeface="楷体" pitchFamily="49" charset="-122"/>
                </a:rPr>
                <a:t>）</a:t>
              </a:r>
              <a:endParaRPr lang="zh-CN" altLang="en-US" sz="1600" dirty="0">
                <a:latin typeface="楷体" pitchFamily="49" charset="-122"/>
                <a:ea typeface="楷体" pitchFamily="49" charset="-122"/>
              </a:endParaRP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
          <p:cNvSpPr txBox="1">
            <a:spLocks noChangeArrowheads="1"/>
          </p:cNvSpPr>
          <p:nvPr/>
        </p:nvSpPr>
        <p:spPr bwMode="auto">
          <a:xfrm>
            <a:off x="4572000" y="282575"/>
            <a:ext cx="4321175" cy="400110"/>
          </a:xfrm>
          <a:prstGeom prst="rect">
            <a:avLst/>
          </a:prstGeom>
          <a:noFill/>
          <a:ln w="9525">
            <a:noFill/>
            <a:miter lim="800000"/>
            <a:headEnd/>
            <a:tailEnd/>
          </a:ln>
          <a:effectLst/>
        </p:spPr>
        <p:txBody>
          <a:bodyPr>
            <a:spAutoFit/>
          </a:bodyPr>
          <a:lstStyle/>
          <a:p>
            <a:pPr algn="r"/>
            <a:r>
              <a:rPr lang="zh-CN" altLang="en-US" sz="2000" b="1" dirty="0" smtClean="0">
                <a:solidFill>
                  <a:schemeClr val="bg1"/>
                </a:solidFill>
                <a:latin typeface="微软雅黑" pitchFamily="34" charset="-122"/>
                <a:ea typeface="微软雅黑" pitchFamily="34" charset="-122"/>
              </a:rPr>
              <a:t>系统测试</a:t>
            </a:r>
            <a:endParaRPr lang="zh-CN" altLang="en-US" sz="2000" b="1" dirty="0">
              <a:solidFill>
                <a:schemeClr val="bg1"/>
              </a:solidFill>
              <a:latin typeface="微软雅黑" pitchFamily="34" charset="-122"/>
              <a:ea typeface="微软雅黑" pitchFamily="34" charset="-122"/>
            </a:endParaRPr>
          </a:p>
        </p:txBody>
      </p:sp>
      <p:sp>
        <p:nvSpPr>
          <p:cNvPr id="3" name="矩形 2"/>
          <p:cNvSpPr/>
          <p:nvPr/>
        </p:nvSpPr>
        <p:spPr>
          <a:xfrm>
            <a:off x="0" y="806387"/>
            <a:ext cx="7785848" cy="461665"/>
          </a:xfrm>
          <a:prstGeom prst="rect">
            <a:avLst/>
          </a:prstGeom>
        </p:spPr>
        <p:txBody>
          <a:bodyPr wrap="square">
            <a:spAutoFit/>
          </a:bodyPr>
          <a:lstStyle/>
          <a:p>
            <a:pPr>
              <a:buFont typeface="Wingdings" pitchFamily="2" charset="2"/>
              <a:buChar char="n"/>
            </a:pPr>
            <a:r>
              <a:rPr lang="en-US" sz="2400" dirty="0" smtClean="0"/>
              <a:t> </a:t>
            </a:r>
            <a:r>
              <a:rPr lang="zh-CN" altLang="en-US" sz="2400" dirty="0" smtClean="0"/>
              <a:t>性能测试</a:t>
            </a:r>
            <a:r>
              <a:rPr lang="en-US" altLang="zh-CN" sz="2400" dirty="0" smtClean="0"/>
              <a:t>— </a:t>
            </a:r>
            <a:r>
              <a:rPr lang="zh-CN" altLang="en-US" sz="2400" dirty="0" smtClean="0"/>
              <a:t>规模性</a:t>
            </a:r>
          </a:p>
        </p:txBody>
      </p:sp>
      <p:pic>
        <p:nvPicPr>
          <p:cNvPr id="9" name="图片 8"/>
          <p:cNvPicPr/>
          <p:nvPr/>
        </p:nvPicPr>
        <p:blipFill>
          <a:blip r:embed="rId3"/>
          <a:stretch>
            <a:fillRect/>
          </a:stretch>
        </p:blipFill>
        <p:spPr>
          <a:xfrm>
            <a:off x="619999" y="5512559"/>
            <a:ext cx="4464908" cy="662802"/>
          </a:xfrm>
          <a:prstGeom prst="rect">
            <a:avLst/>
          </a:prstGeom>
        </p:spPr>
      </p:pic>
      <p:grpSp>
        <p:nvGrpSpPr>
          <p:cNvPr id="2" name="组合 1"/>
          <p:cNvGrpSpPr/>
          <p:nvPr/>
        </p:nvGrpSpPr>
        <p:grpSpPr>
          <a:xfrm>
            <a:off x="628460" y="1346118"/>
            <a:ext cx="4464685" cy="973948"/>
            <a:chOff x="628460" y="1346118"/>
            <a:chExt cx="4464685" cy="973948"/>
          </a:xfrm>
        </p:grpSpPr>
        <p:pic>
          <p:nvPicPr>
            <p:cNvPr id="5" name="图片 4"/>
            <p:cNvPicPr/>
            <p:nvPr/>
          </p:nvPicPr>
          <p:blipFill>
            <a:blip r:embed="rId4"/>
            <a:stretch>
              <a:fillRect/>
            </a:stretch>
          </p:blipFill>
          <p:spPr>
            <a:xfrm>
              <a:off x="628460" y="1346118"/>
              <a:ext cx="4464685" cy="668144"/>
            </a:xfrm>
            <a:prstGeom prst="rect">
              <a:avLst/>
            </a:prstGeom>
          </p:spPr>
        </p:pic>
        <p:sp>
          <p:nvSpPr>
            <p:cNvPr id="10" name="文本框 13"/>
            <p:cNvSpPr txBox="1"/>
            <p:nvPr/>
          </p:nvSpPr>
          <p:spPr>
            <a:xfrm>
              <a:off x="1691609" y="1981512"/>
              <a:ext cx="2338163" cy="338554"/>
            </a:xfrm>
            <a:prstGeom prst="rect">
              <a:avLst/>
            </a:prstGeom>
            <a:noFill/>
          </p:spPr>
          <p:txBody>
            <a:bodyPr wrap="square" rtlCol="0">
              <a:spAutoFit/>
            </a:bodyPr>
            <a:lstStyle/>
            <a:p>
              <a:pPr algn="ctr"/>
              <a:r>
                <a:rPr lang="zh-CN" altLang="en-US" sz="1600" dirty="0" smtClean="0">
                  <a:latin typeface="楷体" pitchFamily="49" charset="-122"/>
                  <a:ea typeface="楷体" pitchFamily="49" charset="-122"/>
                </a:rPr>
                <a:t>虚拟子网（一）</a:t>
              </a:r>
              <a:endParaRPr lang="zh-CN" altLang="en-US" sz="1600" dirty="0">
                <a:latin typeface="楷体" pitchFamily="49" charset="-122"/>
                <a:ea typeface="楷体" pitchFamily="49" charset="-122"/>
              </a:endParaRPr>
            </a:p>
          </p:txBody>
        </p:sp>
      </p:grpSp>
      <p:grpSp>
        <p:nvGrpSpPr>
          <p:cNvPr id="12" name="组合 11"/>
          <p:cNvGrpSpPr/>
          <p:nvPr/>
        </p:nvGrpSpPr>
        <p:grpSpPr>
          <a:xfrm>
            <a:off x="628460" y="2398426"/>
            <a:ext cx="4464685" cy="941094"/>
            <a:chOff x="628460" y="2426707"/>
            <a:chExt cx="4464685" cy="941094"/>
          </a:xfrm>
        </p:grpSpPr>
        <p:pic>
          <p:nvPicPr>
            <p:cNvPr id="6" name="图片 5"/>
            <p:cNvPicPr/>
            <p:nvPr/>
          </p:nvPicPr>
          <p:blipFill>
            <a:blip r:embed="rId5"/>
            <a:stretch>
              <a:fillRect/>
            </a:stretch>
          </p:blipFill>
          <p:spPr>
            <a:xfrm>
              <a:off x="628460" y="2426707"/>
              <a:ext cx="4464685" cy="649868"/>
            </a:xfrm>
            <a:prstGeom prst="rect">
              <a:avLst/>
            </a:prstGeom>
          </p:spPr>
        </p:pic>
        <p:sp>
          <p:nvSpPr>
            <p:cNvPr id="11" name="文本框 13"/>
            <p:cNvSpPr txBox="1"/>
            <p:nvPr/>
          </p:nvSpPr>
          <p:spPr>
            <a:xfrm>
              <a:off x="1691609" y="3029247"/>
              <a:ext cx="2338163" cy="338554"/>
            </a:xfrm>
            <a:prstGeom prst="rect">
              <a:avLst/>
            </a:prstGeom>
            <a:noFill/>
          </p:spPr>
          <p:txBody>
            <a:bodyPr wrap="square" rtlCol="0">
              <a:spAutoFit/>
            </a:bodyPr>
            <a:lstStyle/>
            <a:p>
              <a:pPr algn="ctr"/>
              <a:r>
                <a:rPr lang="zh-CN" altLang="en-US" sz="1600" dirty="0" smtClean="0">
                  <a:latin typeface="楷体" pitchFamily="49" charset="-122"/>
                  <a:ea typeface="楷体" pitchFamily="49" charset="-122"/>
                </a:rPr>
                <a:t>虚拟子网（二）</a:t>
              </a:r>
              <a:endParaRPr lang="zh-CN" altLang="en-US" sz="1600" dirty="0">
                <a:latin typeface="楷体" pitchFamily="49" charset="-122"/>
                <a:ea typeface="楷体" pitchFamily="49" charset="-122"/>
              </a:endParaRPr>
            </a:p>
          </p:txBody>
        </p:sp>
      </p:grpSp>
      <p:grpSp>
        <p:nvGrpSpPr>
          <p:cNvPr id="14" name="组合 13"/>
          <p:cNvGrpSpPr/>
          <p:nvPr/>
        </p:nvGrpSpPr>
        <p:grpSpPr>
          <a:xfrm>
            <a:off x="619999" y="3434629"/>
            <a:ext cx="4473146" cy="959320"/>
            <a:chOff x="619999" y="3434629"/>
            <a:chExt cx="4473146" cy="959320"/>
          </a:xfrm>
        </p:grpSpPr>
        <p:pic>
          <p:nvPicPr>
            <p:cNvPr id="7" name="图片 6"/>
            <p:cNvPicPr/>
            <p:nvPr/>
          </p:nvPicPr>
          <p:blipFill>
            <a:blip r:embed="rId6"/>
            <a:stretch>
              <a:fillRect/>
            </a:stretch>
          </p:blipFill>
          <p:spPr>
            <a:xfrm>
              <a:off x="619999" y="3434629"/>
              <a:ext cx="4473146" cy="657563"/>
            </a:xfrm>
            <a:prstGeom prst="rect">
              <a:avLst/>
            </a:prstGeom>
          </p:spPr>
        </p:pic>
        <p:sp>
          <p:nvSpPr>
            <p:cNvPr id="13" name="文本框 13"/>
            <p:cNvSpPr txBox="1"/>
            <p:nvPr/>
          </p:nvSpPr>
          <p:spPr>
            <a:xfrm>
              <a:off x="1687490" y="4055395"/>
              <a:ext cx="2338163" cy="338554"/>
            </a:xfrm>
            <a:prstGeom prst="rect">
              <a:avLst/>
            </a:prstGeom>
            <a:noFill/>
          </p:spPr>
          <p:txBody>
            <a:bodyPr wrap="square" rtlCol="0">
              <a:spAutoFit/>
            </a:bodyPr>
            <a:lstStyle/>
            <a:p>
              <a:pPr algn="ctr"/>
              <a:r>
                <a:rPr lang="zh-CN" altLang="en-US" sz="1600" dirty="0" smtClean="0">
                  <a:latin typeface="楷体" pitchFamily="49" charset="-122"/>
                  <a:ea typeface="楷体" pitchFamily="49" charset="-122"/>
                </a:rPr>
                <a:t>虚拟子网（三）</a:t>
              </a:r>
              <a:endParaRPr lang="zh-CN" altLang="en-US" sz="1600" dirty="0">
                <a:latin typeface="楷体" pitchFamily="49" charset="-122"/>
                <a:ea typeface="楷体" pitchFamily="49" charset="-122"/>
              </a:endParaRPr>
            </a:p>
          </p:txBody>
        </p:sp>
      </p:grpSp>
      <p:grpSp>
        <p:nvGrpSpPr>
          <p:cNvPr id="16" name="组合 15"/>
          <p:cNvGrpSpPr/>
          <p:nvPr/>
        </p:nvGrpSpPr>
        <p:grpSpPr>
          <a:xfrm>
            <a:off x="628237" y="4491104"/>
            <a:ext cx="4481384" cy="958795"/>
            <a:chOff x="628237" y="4491104"/>
            <a:chExt cx="4481384" cy="958795"/>
          </a:xfrm>
        </p:grpSpPr>
        <p:pic>
          <p:nvPicPr>
            <p:cNvPr id="8" name="图片 7"/>
            <p:cNvPicPr/>
            <p:nvPr/>
          </p:nvPicPr>
          <p:blipFill>
            <a:blip r:embed="rId7"/>
            <a:stretch>
              <a:fillRect/>
            </a:stretch>
          </p:blipFill>
          <p:spPr>
            <a:xfrm>
              <a:off x="628237" y="4491104"/>
              <a:ext cx="4481384" cy="648522"/>
            </a:xfrm>
            <a:prstGeom prst="rect">
              <a:avLst/>
            </a:prstGeom>
          </p:spPr>
        </p:pic>
        <p:sp>
          <p:nvSpPr>
            <p:cNvPr id="15" name="文本框 13"/>
            <p:cNvSpPr txBox="1"/>
            <p:nvPr/>
          </p:nvSpPr>
          <p:spPr>
            <a:xfrm>
              <a:off x="1687489" y="5111345"/>
              <a:ext cx="2338163" cy="338554"/>
            </a:xfrm>
            <a:prstGeom prst="rect">
              <a:avLst/>
            </a:prstGeom>
            <a:noFill/>
          </p:spPr>
          <p:txBody>
            <a:bodyPr wrap="square" rtlCol="0">
              <a:spAutoFit/>
            </a:bodyPr>
            <a:lstStyle/>
            <a:p>
              <a:pPr algn="ctr"/>
              <a:r>
                <a:rPr lang="zh-CN" altLang="en-US" sz="1600" dirty="0" smtClean="0">
                  <a:latin typeface="楷体" pitchFamily="49" charset="-122"/>
                  <a:ea typeface="楷体" pitchFamily="49" charset="-122"/>
                </a:rPr>
                <a:t>虚拟子网（四）</a:t>
              </a:r>
              <a:endParaRPr lang="zh-CN" altLang="en-US" sz="1600" dirty="0">
                <a:latin typeface="楷体" pitchFamily="49" charset="-122"/>
                <a:ea typeface="楷体" pitchFamily="49" charset="-122"/>
              </a:endParaRPr>
            </a:p>
          </p:txBody>
        </p:sp>
      </p:grpSp>
      <p:sp>
        <p:nvSpPr>
          <p:cNvPr id="17" name="文本框 13"/>
          <p:cNvSpPr txBox="1"/>
          <p:nvPr/>
        </p:nvSpPr>
        <p:spPr>
          <a:xfrm>
            <a:off x="1699847" y="6175361"/>
            <a:ext cx="2338163" cy="338554"/>
          </a:xfrm>
          <a:prstGeom prst="rect">
            <a:avLst/>
          </a:prstGeom>
          <a:noFill/>
        </p:spPr>
        <p:txBody>
          <a:bodyPr wrap="square" rtlCol="0">
            <a:spAutoFit/>
          </a:bodyPr>
          <a:lstStyle/>
          <a:p>
            <a:pPr algn="ctr"/>
            <a:r>
              <a:rPr lang="zh-CN" altLang="en-US" sz="1600" dirty="0" smtClean="0">
                <a:latin typeface="楷体" pitchFamily="49" charset="-122"/>
                <a:ea typeface="楷体" pitchFamily="49" charset="-122"/>
              </a:rPr>
              <a:t>虚拟子网（五）</a:t>
            </a:r>
            <a:endParaRPr lang="zh-CN" altLang="en-US" sz="1600" dirty="0">
              <a:latin typeface="楷体" pitchFamily="49" charset="-122"/>
              <a:ea typeface="楷体" pitchFamily="49" charset="-122"/>
            </a:endParaRPr>
          </a:p>
        </p:txBody>
      </p:sp>
      <p:sp>
        <p:nvSpPr>
          <p:cNvPr id="18" name="矩形 17"/>
          <p:cNvSpPr/>
          <p:nvPr/>
        </p:nvSpPr>
        <p:spPr>
          <a:xfrm>
            <a:off x="5437493" y="2065546"/>
            <a:ext cx="3320010" cy="3297486"/>
          </a:xfrm>
          <a:prstGeom prst="rect">
            <a:avLst/>
          </a:prstGeom>
          <a:noFill/>
          <a:ln>
            <a:solidFill>
              <a:srgbClr val="0070C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solidFill>
                <a:schemeClr val="tx1"/>
              </a:solidFill>
            </a:endParaRPr>
          </a:p>
        </p:txBody>
      </p:sp>
      <p:sp>
        <p:nvSpPr>
          <p:cNvPr id="19" name="TextBox 8"/>
          <p:cNvSpPr txBox="1"/>
          <p:nvPr/>
        </p:nvSpPr>
        <p:spPr>
          <a:xfrm>
            <a:off x="5280711" y="1662134"/>
            <a:ext cx="1317811" cy="400110"/>
          </a:xfrm>
          <a:prstGeom prst="rect">
            <a:avLst/>
          </a:prstGeom>
          <a:noFill/>
        </p:spPr>
        <p:txBody>
          <a:bodyPr wrap="square" rtlCol="0">
            <a:spAutoFit/>
          </a:bodyPr>
          <a:lstStyle/>
          <a:p>
            <a:r>
              <a:rPr lang="zh-CN" altLang="en-US" sz="2000" b="1" dirty="0" smtClean="0">
                <a:solidFill>
                  <a:srgbClr val="336699"/>
                </a:solidFill>
              </a:rPr>
              <a:t>测试结论：</a:t>
            </a:r>
            <a:endParaRPr lang="zh-CN" altLang="en-US" sz="2000" b="1" dirty="0">
              <a:solidFill>
                <a:srgbClr val="336699"/>
              </a:solidFill>
            </a:endParaRPr>
          </a:p>
        </p:txBody>
      </p:sp>
      <p:sp>
        <p:nvSpPr>
          <p:cNvPr id="21" name="矩形 20"/>
          <p:cNvSpPr/>
          <p:nvPr/>
        </p:nvSpPr>
        <p:spPr>
          <a:xfrm>
            <a:off x="5462207" y="2069823"/>
            <a:ext cx="3187274" cy="3293209"/>
          </a:xfrm>
          <a:prstGeom prst="rect">
            <a:avLst/>
          </a:prstGeom>
        </p:spPr>
        <p:txBody>
          <a:bodyPr wrap="square">
            <a:spAutoFit/>
          </a:bodyPr>
          <a:lstStyle/>
          <a:p>
            <a:pPr indent="457200" algn="just">
              <a:spcAft>
                <a:spcPts val="0"/>
              </a:spcAft>
            </a:pPr>
            <a:r>
              <a:rPr lang="zh-CN"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下发拓扑</a:t>
            </a:r>
            <a:r>
              <a:rPr lang="zh-CN" altLang="en-US" sz="1600" kern="100" dirty="0" smtClean="0">
                <a:latin typeface="Times New Roman" panose="02020603050405020304" pitchFamily="18" charset="0"/>
                <a:ea typeface="宋体" panose="02010600030101010101" pitchFamily="2" charset="-122"/>
                <a:cs typeface="Times New Roman" panose="02020603050405020304" pitchFamily="18" charset="0"/>
              </a:rPr>
              <a:t>后</a:t>
            </a:r>
            <a:r>
              <a:rPr lang="zh-CN"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sz="1600" kern="100" dirty="0" err="1" smtClean="0">
                <a:latin typeface="Times New Roman" panose="02020603050405020304" pitchFamily="18" charset="0"/>
                <a:ea typeface="宋体" panose="02010600030101010101" pitchFamily="2" charset="-122"/>
                <a:cs typeface="Times New Roman" panose="02020603050405020304" pitchFamily="18" charset="0"/>
              </a:rPr>
              <a:t>Mininet</a:t>
            </a:r>
            <a:r>
              <a:rPr lang="zh-CN"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上查询</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到交换机节点的</a:t>
            </a:r>
            <a:r>
              <a:rPr lang="zh-CN"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进程</a:t>
            </a:r>
            <a:r>
              <a:rPr lang="zh-CN" altLang="en-US" sz="1600" kern="100" dirty="0" smtClean="0">
                <a:latin typeface="Times New Roman" panose="02020603050405020304" pitchFamily="18" charset="0"/>
                <a:ea typeface="宋体" panose="02010600030101010101" pitchFamily="2" charset="-122"/>
                <a:cs typeface="Times New Roman" panose="02020603050405020304" pitchFamily="18" charset="0"/>
              </a:rPr>
              <a:t>信息</a:t>
            </a:r>
            <a:r>
              <a:rPr lang="zh-CN"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如</a:t>
            </a:r>
            <a:r>
              <a:rPr lang="zh-CN" altLang="en-US" sz="1600" kern="100" dirty="0" smtClean="0">
                <a:latin typeface="Times New Roman" panose="02020603050405020304" pitchFamily="18" charset="0"/>
                <a:ea typeface="宋体" panose="02010600030101010101" pitchFamily="2" charset="-122"/>
                <a:cs typeface="Times New Roman" panose="02020603050405020304" pitchFamily="18" charset="0"/>
              </a:rPr>
              <a:t>图</a:t>
            </a:r>
            <a:r>
              <a:rPr lang="zh-CN"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因此实验平台能够创建</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2000</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个节点规模的转发层网络，达到</a:t>
            </a:r>
            <a:r>
              <a:rPr lang="zh-CN" altLang="zh-CN" sz="160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规模性要求。</a:t>
            </a:r>
          </a:p>
          <a:p>
            <a:pPr indent="457200" algn="just">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另外</a:t>
            </a:r>
            <a:r>
              <a:rPr lang="zh-CN"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kern="100" dirty="0" smtClean="0">
                <a:latin typeface="Times New Roman" panose="02020603050405020304" pitchFamily="18" charset="0"/>
                <a:ea typeface="宋体" panose="02010600030101010101" pitchFamily="2" charset="-122"/>
                <a:cs typeface="Times New Roman" panose="02020603050405020304" pitchFamily="18" charset="0"/>
              </a:rPr>
              <a:t>使用</a:t>
            </a:r>
            <a:r>
              <a:rPr lang="zh-CN"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一</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台</a:t>
            </a:r>
            <a:r>
              <a:rPr lang="en-US" altLang="zh-CN" sz="1600" kern="100" dirty="0" err="1" smtClean="0">
                <a:latin typeface="Times New Roman" panose="02020603050405020304" pitchFamily="18" charset="0"/>
                <a:ea typeface="宋体" panose="02010600030101010101" pitchFamily="2" charset="-122"/>
                <a:cs typeface="Times New Roman" panose="02020603050405020304" pitchFamily="18" charset="0"/>
              </a:rPr>
              <a:t>Mininet</a:t>
            </a:r>
            <a:r>
              <a:rPr lang="zh-CN"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创建</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2000</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个节点的</a:t>
            </a:r>
            <a:r>
              <a:rPr lang="zh-CN"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网络</a:t>
            </a:r>
            <a:r>
              <a:rPr lang="zh-CN" altLang="en-US" sz="1600" kern="100" dirty="0" smtClean="0">
                <a:latin typeface="Times New Roman" panose="02020603050405020304" pitchFamily="18" charset="0"/>
                <a:ea typeface="宋体" panose="02010600030101010101" pitchFamily="2" charset="-122"/>
                <a:cs typeface="Times New Roman" panose="02020603050405020304" pitchFamily="18" charset="0"/>
              </a:rPr>
              <a:t>时</a:t>
            </a:r>
            <a:r>
              <a:rPr lang="zh-CN"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新建节点为</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591s</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，新建边为</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842s</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，总花费</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1433s</a:t>
            </a:r>
            <a:r>
              <a:rPr lang="zh-CN"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kern="100" dirty="0" smtClean="0">
                <a:latin typeface="Times New Roman" panose="02020603050405020304" pitchFamily="18" charset="0"/>
                <a:ea typeface="宋体" panose="02010600030101010101" pitchFamily="2" charset="-122"/>
                <a:cs typeface="Times New Roman" panose="02020603050405020304" pitchFamily="18" charset="0"/>
              </a:rPr>
              <a:t>本</a:t>
            </a:r>
            <a:r>
              <a:rPr lang="zh-CN"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实验</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平台创建</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2000</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个节点</a:t>
            </a:r>
            <a:r>
              <a:rPr lang="zh-CN"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的网络</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时，总花费时间仅为</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58.37s</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，大大提高效率。因此实验平台相较于</a:t>
            </a:r>
            <a:r>
              <a:rPr lang="en-US" altLang="zh-CN" sz="1600" kern="100" dirty="0" err="1">
                <a:latin typeface="Times New Roman" panose="02020603050405020304" pitchFamily="18" charset="0"/>
                <a:ea typeface="宋体" panose="02010600030101010101" pitchFamily="2" charset="-122"/>
                <a:cs typeface="Times New Roman" panose="02020603050405020304" pitchFamily="18" charset="0"/>
              </a:rPr>
              <a:t>Mininet</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仿真平台能够更快速的搭建</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SDN</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转发层网络。</a:t>
            </a:r>
            <a:endPar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
          <p:cNvSpPr txBox="1">
            <a:spLocks noChangeArrowheads="1"/>
          </p:cNvSpPr>
          <p:nvPr/>
        </p:nvSpPr>
        <p:spPr bwMode="auto">
          <a:xfrm>
            <a:off x="4572000" y="282575"/>
            <a:ext cx="4321175" cy="400110"/>
          </a:xfrm>
          <a:prstGeom prst="rect">
            <a:avLst/>
          </a:prstGeom>
          <a:noFill/>
          <a:ln w="9525">
            <a:noFill/>
            <a:miter lim="800000"/>
            <a:headEnd/>
            <a:tailEnd/>
          </a:ln>
          <a:effectLst/>
        </p:spPr>
        <p:txBody>
          <a:bodyPr>
            <a:spAutoFit/>
          </a:bodyPr>
          <a:lstStyle/>
          <a:p>
            <a:pPr algn="r"/>
            <a:r>
              <a:rPr lang="zh-CN" altLang="en-US" sz="2000" b="1" dirty="0" smtClean="0">
                <a:solidFill>
                  <a:schemeClr val="bg1"/>
                </a:solidFill>
                <a:latin typeface="微软雅黑" pitchFamily="34" charset="-122"/>
                <a:ea typeface="微软雅黑" pitchFamily="34" charset="-122"/>
              </a:rPr>
              <a:t>系统测试</a:t>
            </a:r>
            <a:endParaRPr lang="zh-CN" altLang="en-US" sz="2000" b="1" dirty="0">
              <a:solidFill>
                <a:schemeClr val="bg1"/>
              </a:solidFill>
              <a:latin typeface="微软雅黑" pitchFamily="34" charset="-122"/>
              <a:ea typeface="微软雅黑" pitchFamily="34" charset="-122"/>
            </a:endParaRPr>
          </a:p>
        </p:txBody>
      </p:sp>
      <p:sp>
        <p:nvSpPr>
          <p:cNvPr id="3" name="矩形 2"/>
          <p:cNvSpPr/>
          <p:nvPr/>
        </p:nvSpPr>
        <p:spPr>
          <a:xfrm>
            <a:off x="0" y="806387"/>
            <a:ext cx="7785848" cy="461665"/>
          </a:xfrm>
          <a:prstGeom prst="rect">
            <a:avLst/>
          </a:prstGeom>
        </p:spPr>
        <p:txBody>
          <a:bodyPr wrap="square">
            <a:spAutoFit/>
          </a:bodyPr>
          <a:lstStyle/>
          <a:p>
            <a:pPr>
              <a:buFont typeface="Wingdings" pitchFamily="2" charset="2"/>
              <a:buChar char="n"/>
            </a:pPr>
            <a:r>
              <a:rPr lang="en-US" sz="2400" dirty="0" smtClean="0"/>
              <a:t> </a:t>
            </a:r>
            <a:r>
              <a:rPr lang="zh-CN" altLang="en-US" sz="2400" dirty="0" smtClean="0"/>
              <a:t>性能测试</a:t>
            </a:r>
            <a:r>
              <a:rPr lang="en-US" altLang="zh-CN" sz="2400" dirty="0" smtClean="0"/>
              <a:t>— </a:t>
            </a:r>
            <a:r>
              <a:rPr lang="zh-CN" altLang="en-US" sz="2400" dirty="0" smtClean="0"/>
              <a:t>真实性</a:t>
            </a:r>
          </a:p>
        </p:txBody>
      </p:sp>
      <p:pic>
        <p:nvPicPr>
          <p:cNvPr id="5" name="图片 4"/>
          <p:cNvPicPr/>
          <p:nvPr/>
        </p:nvPicPr>
        <p:blipFill>
          <a:blip r:embed="rId2"/>
          <a:stretch>
            <a:fillRect/>
          </a:stretch>
        </p:blipFill>
        <p:spPr>
          <a:xfrm>
            <a:off x="615229" y="1830423"/>
            <a:ext cx="1993557" cy="959085"/>
          </a:xfrm>
          <a:prstGeom prst="rect">
            <a:avLst/>
          </a:prstGeom>
          <a:ln w="19050">
            <a:solidFill>
              <a:schemeClr val="tx1"/>
            </a:solidFill>
          </a:ln>
        </p:spPr>
      </p:pic>
      <p:pic>
        <p:nvPicPr>
          <p:cNvPr id="6" name="图片 5"/>
          <p:cNvPicPr/>
          <p:nvPr/>
        </p:nvPicPr>
        <p:blipFill>
          <a:blip r:embed="rId3"/>
          <a:stretch>
            <a:fillRect/>
          </a:stretch>
        </p:blipFill>
        <p:spPr>
          <a:xfrm>
            <a:off x="3266790" y="1860544"/>
            <a:ext cx="2156087" cy="898845"/>
          </a:xfrm>
          <a:prstGeom prst="rect">
            <a:avLst/>
          </a:prstGeom>
          <a:ln w="19050">
            <a:solidFill>
              <a:schemeClr val="tx1"/>
            </a:solidFill>
          </a:ln>
        </p:spPr>
      </p:pic>
      <p:pic>
        <p:nvPicPr>
          <p:cNvPr id="7" name="图片 6"/>
          <p:cNvPicPr/>
          <p:nvPr/>
        </p:nvPicPr>
        <p:blipFill>
          <a:blip r:embed="rId4" cstate="print"/>
          <a:stretch>
            <a:fillRect/>
          </a:stretch>
        </p:blipFill>
        <p:spPr>
          <a:xfrm>
            <a:off x="6080881" y="1222726"/>
            <a:ext cx="2537254" cy="2282490"/>
          </a:xfrm>
          <a:prstGeom prst="rect">
            <a:avLst/>
          </a:prstGeom>
          <a:ln w="19050">
            <a:solidFill>
              <a:schemeClr val="tx1"/>
            </a:solidFill>
          </a:ln>
        </p:spPr>
      </p:pic>
      <p:graphicFrame>
        <p:nvGraphicFramePr>
          <p:cNvPr id="8" name="表格 7"/>
          <p:cNvGraphicFramePr>
            <a:graphicFrameLocks noGrp="1"/>
          </p:cNvGraphicFramePr>
          <p:nvPr>
            <p:extLst>
              <p:ext uri="{D42A27DB-BD31-4B8C-83A1-F6EECF244321}">
                <p14:modId xmlns:p14="http://schemas.microsoft.com/office/powerpoint/2010/main" val="2607668361"/>
              </p:ext>
            </p:extLst>
          </p:nvPr>
        </p:nvGraphicFramePr>
        <p:xfrm>
          <a:off x="582890" y="3780162"/>
          <a:ext cx="4344372" cy="2170386"/>
        </p:xfrm>
        <a:graphic>
          <a:graphicData uri="http://schemas.openxmlformats.org/drawingml/2006/table">
            <a:tbl>
              <a:tblPr/>
              <a:tblGrid>
                <a:gridCol w="922441">
                  <a:extLst>
                    <a:ext uri="{9D8B030D-6E8A-4147-A177-3AD203B41FA5}">
                      <a16:colId xmlns:a16="http://schemas.microsoft.com/office/drawing/2014/main" val="20000"/>
                    </a:ext>
                  </a:extLst>
                </a:gridCol>
                <a:gridCol w="2253007">
                  <a:extLst>
                    <a:ext uri="{9D8B030D-6E8A-4147-A177-3AD203B41FA5}">
                      <a16:colId xmlns:a16="http://schemas.microsoft.com/office/drawing/2014/main" val="20001"/>
                    </a:ext>
                  </a:extLst>
                </a:gridCol>
                <a:gridCol w="1168924">
                  <a:extLst>
                    <a:ext uri="{9D8B030D-6E8A-4147-A177-3AD203B41FA5}">
                      <a16:colId xmlns:a16="http://schemas.microsoft.com/office/drawing/2014/main" val="20002"/>
                    </a:ext>
                  </a:extLst>
                </a:gridCol>
              </a:tblGrid>
              <a:tr h="241154">
                <a:tc rowSpan="3">
                  <a:txBody>
                    <a:bodyPr/>
                    <a:lstStyle/>
                    <a:p>
                      <a:pPr algn="ctr">
                        <a:spcAft>
                          <a:spcPts val="0"/>
                        </a:spcAft>
                      </a:pPr>
                      <a:r>
                        <a:rPr lang="zh-CN" sz="1050" kern="100" dirty="0">
                          <a:latin typeface="Times New Roman"/>
                          <a:ea typeface="宋体"/>
                          <a:cs typeface="Times New Roman"/>
                        </a:rPr>
                        <a:t>拓扑一</a:t>
                      </a:r>
                      <a:endParaRPr lang="zh-CN" sz="12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dirty="0">
                          <a:latin typeface="Times New Roman"/>
                          <a:ea typeface="宋体"/>
                          <a:cs typeface="Times New Roman"/>
                        </a:rPr>
                        <a:t>最短路径总数</a:t>
                      </a:r>
                      <a:endParaRPr lang="zh-CN" sz="12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latin typeface="Times New Roman"/>
                          <a:ea typeface="宋体"/>
                          <a:cs typeface="Times New Roman"/>
                        </a:rPr>
                        <a:t>6</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41154">
                <a:tc vMerge="1">
                  <a:txBody>
                    <a:bodyPr/>
                    <a:lstStyle/>
                    <a:p>
                      <a:endParaRPr lang="zh-CN" altLang="en-US"/>
                    </a:p>
                  </a:txBody>
                  <a:tcPr/>
                </a:tc>
                <a:tc>
                  <a:txBody>
                    <a:bodyPr/>
                    <a:lstStyle/>
                    <a:p>
                      <a:pPr algn="ctr">
                        <a:spcAft>
                          <a:spcPts val="0"/>
                        </a:spcAft>
                      </a:pPr>
                      <a:r>
                        <a:rPr lang="zh-CN" sz="1050" kern="100" dirty="0">
                          <a:latin typeface="Times New Roman"/>
                          <a:ea typeface="宋体"/>
                          <a:cs typeface="Times New Roman"/>
                        </a:rPr>
                        <a:t>真实节点经过最短路径条数</a:t>
                      </a:r>
                      <a:endParaRPr lang="zh-CN" sz="12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latin typeface="Times New Roman"/>
                          <a:ea typeface="宋体"/>
                          <a:cs typeface="Times New Roman"/>
                        </a:rPr>
                        <a:t>6</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41154">
                <a:tc vMerge="1">
                  <a:txBody>
                    <a:bodyPr/>
                    <a:lstStyle/>
                    <a:p>
                      <a:endParaRPr lang="zh-CN" altLang="en-US"/>
                    </a:p>
                  </a:txBody>
                  <a:tcPr/>
                </a:tc>
                <a:tc>
                  <a:txBody>
                    <a:bodyPr/>
                    <a:lstStyle/>
                    <a:p>
                      <a:pPr algn="ctr">
                        <a:spcAft>
                          <a:spcPts val="0"/>
                        </a:spcAft>
                      </a:pPr>
                      <a:r>
                        <a:rPr lang="zh-CN" sz="1050" kern="100" dirty="0">
                          <a:latin typeface="Times New Roman"/>
                          <a:ea typeface="宋体"/>
                          <a:cs typeface="Times New Roman"/>
                        </a:rPr>
                        <a:t>真实度</a:t>
                      </a:r>
                      <a:endParaRPr lang="zh-CN" sz="12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dirty="0">
                          <a:latin typeface="Times New Roman"/>
                          <a:ea typeface="宋体"/>
                          <a:cs typeface="Times New Roman"/>
                        </a:rPr>
                        <a:t>100%</a:t>
                      </a:r>
                      <a:endParaRPr lang="zh-CN" sz="12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41154">
                <a:tc rowSpan="3">
                  <a:txBody>
                    <a:bodyPr/>
                    <a:lstStyle/>
                    <a:p>
                      <a:pPr algn="ctr">
                        <a:spcAft>
                          <a:spcPts val="0"/>
                        </a:spcAft>
                      </a:pPr>
                      <a:r>
                        <a:rPr lang="zh-CN" sz="1050" kern="100" dirty="0">
                          <a:latin typeface="Times New Roman"/>
                          <a:ea typeface="宋体"/>
                          <a:cs typeface="Times New Roman"/>
                        </a:rPr>
                        <a:t>拓扑二</a:t>
                      </a:r>
                      <a:endParaRPr lang="zh-CN" sz="12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dirty="0">
                          <a:latin typeface="Times New Roman"/>
                          <a:ea typeface="宋体"/>
                          <a:cs typeface="Times New Roman"/>
                        </a:rPr>
                        <a:t>最短路径总数</a:t>
                      </a:r>
                      <a:endParaRPr lang="zh-CN" sz="12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dirty="0">
                          <a:latin typeface="Times New Roman"/>
                          <a:ea typeface="宋体"/>
                          <a:cs typeface="Times New Roman"/>
                        </a:rPr>
                        <a:t>6</a:t>
                      </a:r>
                      <a:endParaRPr lang="zh-CN" sz="12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41154">
                <a:tc vMerge="1">
                  <a:txBody>
                    <a:bodyPr/>
                    <a:lstStyle/>
                    <a:p>
                      <a:endParaRPr lang="zh-CN" altLang="en-US"/>
                    </a:p>
                  </a:txBody>
                  <a:tcPr/>
                </a:tc>
                <a:tc>
                  <a:txBody>
                    <a:bodyPr/>
                    <a:lstStyle/>
                    <a:p>
                      <a:pPr algn="ctr">
                        <a:spcAft>
                          <a:spcPts val="0"/>
                        </a:spcAft>
                      </a:pPr>
                      <a:r>
                        <a:rPr lang="zh-CN" sz="1050" kern="100" dirty="0">
                          <a:latin typeface="Times New Roman"/>
                          <a:ea typeface="宋体"/>
                          <a:cs typeface="Times New Roman"/>
                        </a:rPr>
                        <a:t>真实节点经过最短路径条数</a:t>
                      </a:r>
                      <a:endParaRPr lang="zh-CN" sz="12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dirty="0">
                          <a:latin typeface="Times New Roman"/>
                          <a:ea typeface="宋体"/>
                          <a:cs typeface="Times New Roman"/>
                        </a:rPr>
                        <a:t>4</a:t>
                      </a:r>
                      <a:endParaRPr lang="zh-CN" sz="12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41154">
                <a:tc vMerge="1">
                  <a:txBody>
                    <a:bodyPr/>
                    <a:lstStyle/>
                    <a:p>
                      <a:endParaRPr lang="zh-CN" altLang="en-US"/>
                    </a:p>
                  </a:txBody>
                  <a:tcPr/>
                </a:tc>
                <a:tc>
                  <a:txBody>
                    <a:bodyPr/>
                    <a:lstStyle/>
                    <a:p>
                      <a:pPr algn="ctr">
                        <a:spcAft>
                          <a:spcPts val="0"/>
                        </a:spcAft>
                      </a:pPr>
                      <a:r>
                        <a:rPr lang="zh-CN" sz="1050" kern="100" dirty="0">
                          <a:latin typeface="Times New Roman"/>
                          <a:ea typeface="宋体"/>
                          <a:cs typeface="Times New Roman"/>
                        </a:rPr>
                        <a:t>真实度</a:t>
                      </a:r>
                      <a:endParaRPr lang="zh-CN" sz="12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dirty="0">
                          <a:latin typeface="Times New Roman"/>
                          <a:ea typeface="宋体"/>
                          <a:cs typeface="Times New Roman"/>
                        </a:rPr>
                        <a:t>66.7%</a:t>
                      </a:r>
                      <a:endParaRPr lang="zh-CN" sz="12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41154">
                <a:tc rowSpan="3">
                  <a:txBody>
                    <a:bodyPr/>
                    <a:lstStyle/>
                    <a:p>
                      <a:pPr algn="ctr">
                        <a:spcAft>
                          <a:spcPts val="0"/>
                        </a:spcAft>
                      </a:pPr>
                      <a:r>
                        <a:rPr lang="zh-CN" sz="1050" kern="100">
                          <a:latin typeface="Times New Roman"/>
                          <a:ea typeface="宋体"/>
                          <a:cs typeface="Times New Roman"/>
                        </a:rPr>
                        <a:t>拓扑三</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latin typeface="Times New Roman"/>
                          <a:ea typeface="宋体"/>
                          <a:cs typeface="Times New Roman"/>
                        </a:rPr>
                        <a:t>最短路径总数</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dirty="0">
                          <a:latin typeface="Times New Roman"/>
                          <a:ea typeface="宋体"/>
                          <a:cs typeface="Times New Roman"/>
                        </a:rPr>
                        <a:t>1198</a:t>
                      </a:r>
                      <a:endParaRPr lang="zh-CN" sz="12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41154">
                <a:tc vMerge="1">
                  <a:txBody>
                    <a:bodyPr/>
                    <a:lstStyle/>
                    <a:p>
                      <a:endParaRPr lang="zh-CN" altLang="en-US"/>
                    </a:p>
                  </a:txBody>
                  <a:tcPr/>
                </a:tc>
                <a:tc>
                  <a:txBody>
                    <a:bodyPr/>
                    <a:lstStyle/>
                    <a:p>
                      <a:pPr algn="ctr">
                        <a:spcAft>
                          <a:spcPts val="0"/>
                        </a:spcAft>
                      </a:pPr>
                      <a:r>
                        <a:rPr lang="zh-CN" sz="1050" kern="100" dirty="0">
                          <a:latin typeface="Times New Roman"/>
                          <a:ea typeface="宋体"/>
                          <a:cs typeface="Times New Roman"/>
                        </a:rPr>
                        <a:t>真实节点经过最短路径条数</a:t>
                      </a:r>
                      <a:endParaRPr lang="zh-CN" sz="12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dirty="0">
                          <a:latin typeface="Times New Roman"/>
                          <a:ea typeface="宋体"/>
                          <a:cs typeface="Times New Roman"/>
                        </a:rPr>
                        <a:t>1107</a:t>
                      </a:r>
                      <a:endParaRPr lang="zh-CN" sz="12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41154">
                <a:tc vMerge="1">
                  <a:txBody>
                    <a:bodyPr/>
                    <a:lstStyle/>
                    <a:p>
                      <a:endParaRPr lang="zh-CN" altLang="en-US"/>
                    </a:p>
                  </a:txBody>
                  <a:tcPr/>
                </a:tc>
                <a:tc>
                  <a:txBody>
                    <a:bodyPr/>
                    <a:lstStyle/>
                    <a:p>
                      <a:pPr algn="ctr">
                        <a:spcAft>
                          <a:spcPts val="0"/>
                        </a:spcAft>
                      </a:pPr>
                      <a:r>
                        <a:rPr lang="zh-CN" sz="1050" kern="100" dirty="0">
                          <a:latin typeface="Times New Roman"/>
                          <a:ea typeface="宋体"/>
                          <a:cs typeface="Times New Roman"/>
                        </a:rPr>
                        <a:t>真实度</a:t>
                      </a:r>
                      <a:endParaRPr lang="zh-CN" sz="12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dirty="0">
                          <a:latin typeface="Times New Roman"/>
                          <a:ea typeface="宋体"/>
                          <a:cs typeface="Times New Roman"/>
                        </a:rPr>
                        <a:t>92.4%</a:t>
                      </a:r>
                      <a:endParaRPr lang="zh-CN" sz="12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9" name="文本框 13"/>
          <p:cNvSpPr txBox="1"/>
          <p:nvPr/>
        </p:nvSpPr>
        <p:spPr>
          <a:xfrm>
            <a:off x="1003910" y="2789508"/>
            <a:ext cx="1216193" cy="338554"/>
          </a:xfrm>
          <a:prstGeom prst="rect">
            <a:avLst/>
          </a:prstGeom>
          <a:noFill/>
        </p:spPr>
        <p:txBody>
          <a:bodyPr wrap="square" rtlCol="0">
            <a:spAutoFit/>
          </a:bodyPr>
          <a:lstStyle/>
          <a:p>
            <a:pPr algn="ctr"/>
            <a:r>
              <a:rPr lang="zh-CN" altLang="en-US" sz="1600" dirty="0" smtClean="0">
                <a:latin typeface="楷体" pitchFamily="49" charset="-122"/>
                <a:ea typeface="楷体" pitchFamily="49" charset="-122"/>
              </a:rPr>
              <a:t>拓扑一</a:t>
            </a:r>
            <a:endParaRPr lang="zh-CN" altLang="en-US" sz="1600" dirty="0">
              <a:latin typeface="楷体" pitchFamily="49" charset="-122"/>
              <a:ea typeface="楷体" pitchFamily="49" charset="-122"/>
            </a:endParaRPr>
          </a:p>
        </p:txBody>
      </p:sp>
      <p:sp>
        <p:nvSpPr>
          <p:cNvPr id="10" name="文本框 13"/>
          <p:cNvSpPr txBox="1"/>
          <p:nvPr/>
        </p:nvSpPr>
        <p:spPr>
          <a:xfrm>
            <a:off x="3736736" y="2784087"/>
            <a:ext cx="1216193" cy="338554"/>
          </a:xfrm>
          <a:prstGeom prst="rect">
            <a:avLst/>
          </a:prstGeom>
          <a:noFill/>
        </p:spPr>
        <p:txBody>
          <a:bodyPr wrap="square" rtlCol="0">
            <a:spAutoFit/>
          </a:bodyPr>
          <a:lstStyle/>
          <a:p>
            <a:pPr algn="ctr"/>
            <a:r>
              <a:rPr lang="zh-CN" altLang="en-US" sz="1600" dirty="0" smtClean="0">
                <a:latin typeface="楷体" pitchFamily="49" charset="-122"/>
                <a:ea typeface="楷体" pitchFamily="49" charset="-122"/>
              </a:rPr>
              <a:t>拓扑二</a:t>
            </a:r>
            <a:endParaRPr lang="zh-CN" altLang="en-US" sz="1600" dirty="0">
              <a:latin typeface="楷体" pitchFamily="49" charset="-122"/>
              <a:ea typeface="楷体" pitchFamily="49" charset="-122"/>
            </a:endParaRPr>
          </a:p>
        </p:txBody>
      </p:sp>
      <p:sp>
        <p:nvSpPr>
          <p:cNvPr id="11" name="文本框 13"/>
          <p:cNvSpPr txBox="1"/>
          <p:nvPr/>
        </p:nvSpPr>
        <p:spPr>
          <a:xfrm>
            <a:off x="6758311" y="3505216"/>
            <a:ext cx="1216193" cy="338554"/>
          </a:xfrm>
          <a:prstGeom prst="rect">
            <a:avLst/>
          </a:prstGeom>
          <a:noFill/>
        </p:spPr>
        <p:txBody>
          <a:bodyPr wrap="square" rtlCol="0">
            <a:spAutoFit/>
          </a:bodyPr>
          <a:lstStyle/>
          <a:p>
            <a:pPr algn="ctr"/>
            <a:r>
              <a:rPr lang="zh-CN" altLang="en-US" sz="1600" dirty="0" smtClean="0">
                <a:latin typeface="楷体" pitchFamily="49" charset="-122"/>
                <a:ea typeface="楷体" pitchFamily="49" charset="-122"/>
              </a:rPr>
              <a:t>拓扑三</a:t>
            </a:r>
            <a:endParaRPr lang="zh-CN" altLang="en-US" sz="1600" dirty="0">
              <a:latin typeface="楷体" pitchFamily="49" charset="-122"/>
              <a:ea typeface="楷体" pitchFamily="49" charset="-122"/>
            </a:endParaRPr>
          </a:p>
        </p:txBody>
      </p:sp>
      <p:sp>
        <p:nvSpPr>
          <p:cNvPr id="12" name="文本框 13"/>
          <p:cNvSpPr txBox="1"/>
          <p:nvPr/>
        </p:nvSpPr>
        <p:spPr>
          <a:xfrm>
            <a:off x="1707272" y="3411489"/>
            <a:ext cx="2095608" cy="338554"/>
          </a:xfrm>
          <a:prstGeom prst="rect">
            <a:avLst/>
          </a:prstGeom>
          <a:noFill/>
        </p:spPr>
        <p:txBody>
          <a:bodyPr wrap="square" rtlCol="0">
            <a:spAutoFit/>
          </a:bodyPr>
          <a:lstStyle/>
          <a:p>
            <a:pPr algn="ctr"/>
            <a:r>
              <a:rPr lang="zh-CN" altLang="en-US" sz="1600" dirty="0" smtClean="0">
                <a:latin typeface="楷体" pitchFamily="49" charset="-122"/>
                <a:ea typeface="楷体" pitchFamily="49" charset="-122"/>
              </a:rPr>
              <a:t>拓扑真实度结果表</a:t>
            </a:r>
            <a:endParaRPr lang="zh-CN" altLang="en-US" sz="1600" dirty="0">
              <a:latin typeface="楷体" pitchFamily="49" charset="-122"/>
              <a:ea typeface="楷体" pitchFamily="49" charset="-122"/>
            </a:endParaRPr>
          </a:p>
        </p:txBody>
      </p:sp>
      <p:sp>
        <p:nvSpPr>
          <p:cNvPr id="13" name="矩形 12"/>
          <p:cNvSpPr/>
          <p:nvPr/>
        </p:nvSpPr>
        <p:spPr>
          <a:xfrm>
            <a:off x="5258383" y="4346840"/>
            <a:ext cx="3634791" cy="1394085"/>
          </a:xfrm>
          <a:prstGeom prst="rect">
            <a:avLst/>
          </a:prstGeom>
          <a:noFill/>
          <a:ln>
            <a:solidFill>
              <a:srgbClr val="0070C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solidFill>
                <a:schemeClr val="tx1"/>
              </a:solidFill>
            </a:endParaRPr>
          </a:p>
        </p:txBody>
      </p:sp>
      <p:sp>
        <p:nvSpPr>
          <p:cNvPr id="14" name="TextBox 8"/>
          <p:cNvSpPr txBox="1"/>
          <p:nvPr/>
        </p:nvSpPr>
        <p:spPr>
          <a:xfrm>
            <a:off x="5101602" y="3943428"/>
            <a:ext cx="1317811" cy="400110"/>
          </a:xfrm>
          <a:prstGeom prst="rect">
            <a:avLst/>
          </a:prstGeom>
          <a:noFill/>
        </p:spPr>
        <p:txBody>
          <a:bodyPr wrap="square" rtlCol="0">
            <a:spAutoFit/>
          </a:bodyPr>
          <a:lstStyle/>
          <a:p>
            <a:r>
              <a:rPr lang="zh-CN" altLang="en-US" sz="2000" b="1" dirty="0" smtClean="0">
                <a:solidFill>
                  <a:srgbClr val="336699"/>
                </a:solidFill>
              </a:rPr>
              <a:t>测试结论：</a:t>
            </a:r>
            <a:endParaRPr lang="zh-CN" altLang="en-US" sz="2000" b="1" dirty="0">
              <a:solidFill>
                <a:srgbClr val="336699"/>
              </a:solidFill>
            </a:endParaRPr>
          </a:p>
        </p:txBody>
      </p:sp>
      <p:sp>
        <p:nvSpPr>
          <p:cNvPr id="2" name="矩形 1"/>
          <p:cNvSpPr/>
          <p:nvPr/>
        </p:nvSpPr>
        <p:spPr>
          <a:xfrm>
            <a:off x="5258383" y="4396471"/>
            <a:ext cx="3634791" cy="1569660"/>
          </a:xfrm>
          <a:prstGeom prst="rect">
            <a:avLst/>
          </a:prstGeom>
        </p:spPr>
        <p:txBody>
          <a:bodyPr wrap="square">
            <a:spAutoFit/>
          </a:bodyPr>
          <a:lstStyle/>
          <a:p>
            <a:pPr indent="457200" algn="just"/>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如表，</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三</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个拓扑</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图</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的真实</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度均在</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50%</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以上，即</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真实</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节点经过的最短路径条数均占其最短路径总数</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的</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一半</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以上。</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indent="457200" algn="just"/>
            <a:r>
              <a:rPr lang="zh-CN"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因此实验平台创建的</a:t>
            </a:r>
            <a:r>
              <a:rPr lang="zh-CN" altLang="en-US" sz="1600" kern="100" dirty="0" smtClean="0">
                <a:latin typeface="Times New Roman" panose="02020603050405020304" pitchFamily="18" charset="0"/>
                <a:ea typeface="宋体" panose="02010600030101010101" pitchFamily="2" charset="-122"/>
                <a:cs typeface="Times New Roman" panose="02020603050405020304" pitchFamily="18" charset="0"/>
              </a:rPr>
              <a:t>虚实结合</a:t>
            </a:r>
            <a:r>
              <a:rPr lang="zh-CN"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转发</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层网络，</a:t>
            </a:r>
            <a:r>
              <a:rPr lang="zh-CN"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达到</a:t>
            </a:r>
            <a:r>
              <a:rPr lang="zh-CN" altLang="en-US" sz="1600" kern="1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真实</a:t>
            </a:r>
            <a:r>
              <a:rPr lang="zh-CN" altLang="zh-CN" sz="1600" kern="1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性</a:t>
            </a:r>
            <a:r>
              <a:rPr lang="zh-CN" altLang="zh-CN" sz="160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要求。</a:t>
            </a:r>
          </a:p>
          <a:p>
            <a:pPr indent="457200" algn="just"/>
            <a:endParaRPr lang="zh-CN" altLang="en-US" sz="1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
          <p:cNvSpPr txBox="1">
            <a:spLocks noChangeArrowheads="1"/>
          </p:cNvSpPr>
          <p:nvPr/>
        </p:nvSpPr>
        <p:spPr bwMode="auto">
          <a:xfrm>
            <a:off x="4572000" y="282575"/>
            <a:ext cx="4321175" cy="400110"/>
          </a:xfrm>
          <a:prstGeom prst="rect">
            <a:avLst/>
          </a:prstGeom>
          <a:noFill/>
          <a:ln w="9525">
            <a:noFill/>
            <a:miter lim="800000"/>
            <a:headEnd/>
            <a:tailEnd/>
          </a:ln>
          <a:effectLst/>
        </p:spPr>
        <p:txBody>
          <a:bodyPr>
            <a:spAutoFit/>
          </a:bodyPr>
          <a:lstStyle/>
          <a:p>
            <a:pPr algn="r"/>
            <a:r>
              <a:rPr lang="zh-CN" altLang="en-US" sz="2000" b="1" dirty="0" smtClean="0">
                <a:solidFill>
                  <a:schemeClr val="bg1"/>
                </a:solidFill>
                <a:latin typeface="微软雅黑" pitchFamily="34" charset="-122"/>
                <a:ea typeface="微软雅黑" pitchFamily="34" charset="-122"/>
              </a:rPr>
              <a:t>研究背景</a:t>
            </a:r>
            <a:endParaRPr lang="zh-CN" altLang="en-US" sz="2000" b="1" dirty="0">
              <a:solidFill>
                <a:schemeClr val="bg1"/>
              </a:solidFill>
              <a:latin typeface="微软雅黑" pitchFamily="34" charset="-122"/>
              <a:ea typeface="微软雅黑" pitchFamily="34" charset="-122"/>
            </a:endParaRPr>
          </a:p>
        </p:txBody>
      </p:sp>
      <p:sp>
        <p:nvSpPr>
          <p:cNvPr id="3" name="文本框 5"/>
          <p:cNvSpPr txBox="1"/>
          <p:nvPr/>
        </p:nvSpPr>
        <p:spPr>
          <a:xfrm>
            <a:off x="605117" y="1099250"/>
            <a:ext cx="7978273" cy="1200329"/>
          </a:xfrm>
          <a:prstGeom prst="rect">
            <a:avLst/>
          </a:prstGeom>
          <a:noFill/>
        </p:spPr>
        <p:txBody>
          <a:bodyPr wrap="square" rtlCol="0">
            <a:spAutoFit/>
          </a:bodyPr>
          <a:lstStyle/>
          <a:p>
            <a:pPr indent="457200" algn="just"/>
            <a:r>
              <a:rPr lang="en-US" altLang="zh-CN" dirty="0" smtClean="0">
                <a:latin typeface="+mn-ea"/>
                <a:ea typeface="+mn-ea"/>
              </a:rPr>
              <a:t>SDN</a:t>
            </a:r>
            <a:r>
              <a:rPr lang="zh-CN" altLang="en-US" dirty="0" smtClean="0">
                <a:latin typeface="+mn-ea"/>
                <a:ea typeface="+mn-ea"/>
              </a:rPr>
              <a:t>是一种新兴的可编程网络体系架构，将传统网络设备紧耦合的网络架构拆成</a:t>
            </a:r>
            <a:r>
              <a:rPr lang="zh-CN" altLang="en-US" dirty="0" smtClean="0">
                <a:solidFill>
                  <a:srgbClr val="FF0000"/>
                </a:solidFill>
                <a:latin typeface="+mn-ea"/>
                <a:ea typeface="+mn-ea"/>
              </a:rPr>
              <a:t>应用、控制、转发</a:t>
            </a:r>
            <a:r>
              <a:rPr lang="zh-CN" altLang="en-US" dirty="0" smtClean="0">
                <a:latin typeface="+mn-ea"/>
                <a:ea typeface="+mn-ea"/>
              </a:rPr>
              <a:t>三层分离的架构。企业通过</a:t>
            </a:r>
            <a:r>
              <a:rPr lang="en-US" altLang="zh-CN" dirty="0" smtClean="0">
                <a:latin typeface="+mn-ea"/>
                <a:ea typeface="+mn-ea"/>
              </a:rPr>
              <a:t>SDN</a:t>
            </a:r>
            <a:r>
              <a:rPr lang="zh-CN" altLang="en-US" dirty="0" smtClean="0">
                <a:latin typeface="+mn-ea"/>
                <a:ea typeface="+mn-ea"/>
              </a:rPr>
              <a:t>可以像安装升级软件一样修改网络架构，底层交换机等硬件无需替换，节省成本的同时，大大缩短网络架构迭代周期。</a:t>
            </a:r>
            <a:endParaRPr lang="zh-CN" altLang="en-US" dirty="0">
              <a:latin typeface="+mn-ea"/>
              <a:ea typeface="+mn-ea"/>
            </a:endParaRPr>
          </a:p>
        </p:txBody>
      </p:sp>
      <p:sp>
        <p:nvSpPr>
          <p:cNvPr id="5" name="矩形 4"/>
          <p:cNvSpPr/>
          <p:nvPr/>
        </p:nvSpPr>
        <p:spPr>
          <a:xfrm>
            <a:off x="2640863" y="5119789"/>
            <a:ext cx="2884868" cy="695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Mininet</a:t>
            </a:r>
            <a:r>
              <a:rPr lang="zh-CN" altLang="en-US" smtClean="0">
                <a:solidFill>
                  <a:schemeClr val="tx1"/>
                </a:solidFill>
              </a:rPr>
              <a:t>、</a:t>
            </a:r>
            <a:r>
              <a:rPr lang="en-US" altLang="zh-CN" smtClean="0">
                <a:solidFill>
                  <a:schemeClr val="tx1"/>
                </a:solidFill>
              </a:rPr>
              <a:t>Openvswitch…</a:t>
            </a:r>
            <a:endParaRPr lang="zh-CN" altLang="en-US">
              <a:solidFill>
                <a:schemeClr val="tx1"/>
              </a:solidFill>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758" y="2505826"/>
            <a:ext cx="4890954" cy="3432680"/>
          </a:xfrm>
          <a:prstGeom prst="rect">
            <a:avLst/>
          </a:prstGeom>
        </p:spPr>
      </p:pic>
      <p:sp>
        <p:nvSpPr>
          <p:cNvPr id="7" name="文本框 1"/>
          <p:cNvSpPr txBox="1"/>
          <p:nvPr/>
        </p:nvSpPr>
        <p:spPr>
          <a:xfrm>
            <a:off x="2044625" y="5961754"/>
            <a:ext cx="2286000" cy="338554"/>
          </a:xfrm>
          <a:prstGeom prst="rect">
            <a:avLst/>
          </a:prstGeom>
          <a:noFill/>
        </p:spPr>
        <p:txBody>
          <a:bodyPr wrap="square" rtlCol="0">
            <a:spAutoFit/>
          </a:bodyPr>
          <a:lstStyle/>
          <a:p>
            <a:pPr algn="ctr"/>
            <a:r>
              <a:rPr lang="en-US" altLang="zh-CN" sz="1600" dirty="0" smtClean="0">
                <a:latin typeface="楷体" pitchFamily="49" charset="-122"/>
                <a:ea typeface="楷体" pitchFamily="49" charset="-122"/>
              </a:rPr>
              <a:t>SDN</a:t>
            </a:r>
            <a:r>
              <a:rPr lang="zh-CN" altLang="en-US" sz="1600" dirty="0">
                <a:latin typeface="楷体" pitchFamily="49" charset="-122"/>
                <a:ea typeface="楷体" pitchFamily="49" charset="-122"/>
              </a:rPr>
              <a:t>架构图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2.5E-6 2.59259E-6 L 0.3342 -0.00255 " pathEditMode="relative" rAng="0" ptsTypes="AA">
                                      <p:cBhvr>
                                        <p:cTn id="6" dur="2000" fill="hold"/>
                                        <p:tgtEl>
                                          <p:spTgt spid="5"/>
                                        </p:tgtEl>
                                        <p:attrNameLst>
                                          <p:attrName>ppt_x</p:attrName>
                                          <p:attrName>ppt_y</p:attrName>
                                        </p:attrNameLst>
                                      </p:cBhvr>
                                      <p:rCtr x="16701" y="-1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
          <p:cNvSpPr txBox="1">
            <a:spLocks noChangeArrowheads="1"/>
          </p:cNvSpPr>
          <p:nvPr/>
        </p:nvSpPr>
        <p:spPr bwMode="auto">
          <a:xfrm>
            <a:off x="4572000" y="282575"/>
            <a:ext cx="4321175" cy="400110"/>
          </a:xfrm>
          <a:prstGeom prst="rect">
            <a:avLst/>
          </a:prstGeom>
          <a:noFill/>
          <a:ln w="9525">
            <a:noFill/>
            <a:miter lim="800000"/>
            <a:headEnd/>
            <a:tailEnd/>
          </a:ln>
          <a:effectLst/>
        </p:spPr>
        <p:txBody>
          <a:bodyPr>
            <a:spAutoFit/>
          </a:bodyPr>
          <a:lstStyle/>
          <a:p>
            <a:pPr algn="r"/>
            <a:r>
              <a:rPr lang="zh-CN" altLang="en-US" sz="2000" b="1" dirty="0" smtClean="0">
                <a:solidFill>
                  <a:schemeClr val="bg1"/>
                </a:solidFill>
                <a:latin typeface="微软雅黑" pitchFamily="34" charset="-122"/>
                <a:ea typeface="微软雅黑" pitchFamily="34" charset="-122"/>
              </a:rPr>
              <a:t>总结</a:t>
            </a:r>
            <a:r>
              <a:rPr lang="en-US" altLang="zh-CN" sz="2000" b="1" dirty="0" smtClean="0">
                <a:solidFill>
                  <a:schemeClr val="bg1"/>
                </a:solidFill>
                <a:latin typeface="微软雅黑" pitchFamily="34" charset="-122"/>
                <a:ea typeface="微软雅黑" pitchFamily="34" charset="-122"/>
              </a:rPr>
              <a:t>&amp;</a:t>
            </a:r>
            <a:r>
              <a:rPr lang="zh-CN" altLang="en-US" sz="2000" b="1" dirty="0" smtClean="0">
                <a:solidFill>
                  <a:schemeClr val="bg1"/>
                </a:solidFill>
                <a:latin typeface="微软雅黑" pitchFamily="34" charset="-122"/>
                <a:ea typeface="微软雅黑" pitchFamily="34" charset="-122"/>
              </a:rPr>
              <a:t>展望</a:t>
            </a:r>
            <a:endParaRPr lang="zh-CN" altLang="en-US" sz="2000" b="1" dirty="0">
              <a:solidFill>
                <a:schemeClr val="bg1"/>
              </a:solidFill>
              <a:latin typeface="微软雅黑" pitchFamily="34" charset="-122"/>
              <a:ea typeface="微软雅黑" pitchFamily="34" charset="-122"/>
            </a:endParaRPr>
          </a:p>
        </p:txBody>
      </p:sp>
      <p:sp>
        <p:nvSpPr>
          <p:cNvPr id="5" name="矩形 4"/>
          <p:cNvSpPr/>
          <p:nvPr/>
        </p:nvSpPr>
        <p:spPr>
          <a:xfrm>
            <a:off x="0" y="806387"/>
            <a:ext cx="7785848" cy="461665"/>
          </a:xfrm>
          <a:prstGeom prst="rect">
            <a:avLst/>
          </a:prstGeom>
        </p:spPr>
        <p:txBody>
          <a:bodyPr wrap="square">
            <a:spAutoFit/>
          </a:bodyPr>
          <a:lstStyle/>
          <a:p>
            <a:pPr>
              <a:buFont typeface="Wingdings" pitchFamily="2" charset="2"/>
              <a:buChar char="n"/>
            </a:pPr>
            <a:r>
              <a:rPr lang="en-US" sz="2400" dirty="0" smtClean="0"/>
              <a:t> </a:t>
            </a:r>
            <a:r>
              <a:rPr lang="zh-CN" altLang="en-US" sz="2400" dirty="0" smtClean="0"/>
              <a:t>总结</a:t>
            </a:r>
          </a:p>
        </p:txBody>
      </p:sp>
      <p:sp>
        <p:nvSpPr>
          <p:cNvPr id="6" name="圆角矩形 5"/>
          <p:cNvSpPr/>
          <p:nvPr/>
        </p:nvSpPr>
        <p:spPr>
          <a:xfrm>
            <a:off x="250136" y="1268052"/>
            <a:ext cx="8516792" cy="2116171"/>
          </a:xfrm>
          <a:prstGeom prst="roundRect">
            <a:avLst>
              <a:gd name="adj" fmla="val 6686"/>
            </a:avLst>
          </a:prstGeom>
          <a:noFill/>
          <a:ln>
            <a:solidFill>
              <a:srgbClr val="33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B0F0"/>
              </a:solidFill>
            </a:endParaRPr>
          </a:p>
        </p:txBody>
      </p:sp>
      <p:sp>
        <p:nvSpPr>
          <p:cNvPr id="7" name="矩形 6"/>
          <p:cNvSpPr/>
          <p:nvPr/>
        </p:nvSpPr>
        <p:spPr>
          <a:xfrm>
            <a:off x="0" y="3507925"/>
            <a:ext cx="7785848" cy="461665"/>
          </a:xfrm>
          <a:prstGeom prst="rect">
            <a:avLst/>
          </a:prstGeom>
        </p:spPr>
        <p:txBody>
          <a:bodyPr wrap="square">
            <a:spAutoFit/>
          </a:bodyPr>
          <a:lstStyle/>
          <a:p>
            <a:pPr>
              <a:buFont typeface="Wingdings" pitchFamily="2" charset="2"/>
              <a:buChar char="n"/>
            </a:pPr>
            <a:r>
              <a:rPr lang="en-US" sz="2400" dirty="0" smtClean="0"/>
              <a:t> </a:t>
            </a:r>
            <a:r>
              <a:rPr lang="zh-CN" altLang="en-US" sz="2400" dirty="0" smtClean="0"/>
              <a:t>展望</a:t>
            </a:r>
          </a:p>
        </p:txBody>
      </p:sp>
      <p:sp>
        <p:nvSpPr>
          <p:cNvPr id="8" name="圆角矩形 7"/>
          <p:cNvSpPr/>
          <p:nvPr/>
        </p:nvSpPr>
        <p:spPr>
          <a:xfrm>
            <a:off x="250136" y="3969590"/>
            <a:ext cx="8516792" cy="2419508"/>
          </a:xfrm>
          <a:prstGeom prst="roundRect">
            <a:avLst>
              <a:gd name="adj" fmla="val 6686"/>
            </a:avLst>
          </a:prstGeom>
          <a:noFill/>
          <a:ln>
            <a:solidFill>
              <a:srgbClr val="33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B0F0"/>
              </a:solidFill>
            </a:endParaRPr>
          </a:p>
        </p:txBody>
      </p:sp>
      <p:sp>
        <p:nvSpPr>
          <p:cNvPr id="3" name="矩形 2"/>
          <p:cNvSpPr/>
          <p:nvPr/>
        </p:nvSpPr>
        <p:spPr>
          <a:xfrm>
            <a:off x="250136" y="1281674"/>
            <a:ext cx="8516792" cy="2144177"/>
          </a:xfrm>
          <a:prstGeom prst="rect">
            <a:avLst/>
          </a:prstGeom>
        </p:spPr>
        <p:txBody>
          <a:bodyPr wrap="square">
            <a:spAutoFit/>
          </a:bodyPr>
          <a:lstStyle/>
          <a:p>
            <a:pPr algn="just">
              <a:lnSpc>
                <a:spcPts val="2000"/>
              </a:lnSpc>
              <a:spcAft>
                <a:spcPts val="0"/>
              </a:spcAft>
            </a:pPr>
            <a:r>
              <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rPr>
              <a:t>1</a:t>
            </a:r>
            <a:r>
              <a:rPr lang="zh-CN" altLang="en-US"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需求分析。深入</a:t>
            </a:r>
            <a:r>
              <a:rPr lang="zh-CN" altLang="en-US" kern="100" dirty="0" smtClean="0">
                <a:latin typeface="Times New Roman" panose="02020603050405020304" pitchFamily="18" charset="0"/>
                <a:ea typeface="宋体" panose="02010600030101010101" pitchFamily="2" charset="-122"/>
                <a:cs typeface="Times New Roman" panose="02020603050405020304" pitchFamily="18" charset="0"/>
              </a:rPr>
              <a:t>调研</a:t>
            </a:r>
            <a:r>
              <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rPr>
              <a:t>SDN</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相关技术</a:t>
            </a:r>
            <a:r>
              <a:rPr lang="zh-CN" altLang="en-US" kern="100" dirty="0" smtClean="0">
                <a:latin typeface="Times New Roman" panose="02020603050405020304" pitchFamily="18" charset="0"/>
                <a:ea typeface="宋体" panose="02010600030101010101" pitchFamily="2" charset="-122"/>
                <a:cs typeface="Times New Roman" panose="02020603050405020304" pitchFamily="18" charset="0"/>
              </a:rPr>
              <a:t>，分析实验平台</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功能性和</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非功能性需求，为</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系统设计</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与实现明确目标。</a:t>
            </a:r>
          </a:p>
          <a:p>
            <a:pPr algn="just">
              <a:lnSpc>
                <a:spcPts val="2000"/>
              </a:lnSpc>
              <a:spcAft>
                <a:spcPts val="0"/>
              </a:spcAft>
            </a:pPr>
            <a:r>
              <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rPr>
              <a:t>2</a:t>
            </a:r>
            <a:r>
              <a:rPr lang="zh-CN" altLang="en-US"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关键</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问题研究</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。解决</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两</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个关键</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问题：</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SDN</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虚实网络拓扑中真实节点定位方法和虚实交换机间链路搭建方法</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ts val="2000"/>
              </a:lnSpc>
              <a:spcAft>
                <a:spcPts val="0"/>
              </a:spcAft>
            </a:pPr>
            <a:r>
              <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rPr>
              <a:t>3</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、设计</a:t>
            </a:r>
            <a:r>
              <a:rPr lang="zh-CN" altLang="en-US" kern="100" dirty="0" smtClean="0">
                <a:latin typeface="Times New Roman" panose="02020603050405020304" pitchFamily="18" charset="0"/>
                <a:ea typeface="宋体" panose="02010600030101010101" pitchFamily="2" charset="-122"/>
                <a:cs typeface="Times New Roman" panose="02020603050405020304" pitchFamily="18" charset="0"/>
              </a:rPr>
              <a:t>与实现</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kern="100" dirty="0" smtClean="0">
                <a:latin typeface="Times New Roman" panose="02020603050405020304" pitchFamily="18" charset="0"/>
                <a:ea typeface="宋体" panose="02010600030101010101" pitchFamily="2" charset="-122"/>
                <a:cs typeface="Times New Roman" panose="02020603050405020304" pitchFamily="18" charset="0"/>
              </a:rPr>
              <a:t>根据</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实验</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平台的功能</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kern="100" dirty="0" smtClean="0">
                <a:latin typeface="Times New Roman" panose="02020603050405020304" pitchFamily="18" charset="0"/>
                <a:ea typeface="宋体" panose="02010600030101010101" pitchFamily="2" charset="-122"/>
                <a:cs typeface="Times New Roman" panose="02020603050405020304" pitchFamily="18" charset="0"/>
              </a:rPr>
              <a:t>划分模块，</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设计系统</a:t>
            </a:r>
            <a:r>
              <a:rPr lang="zh-CN" altLang="en-US" kern="100" dirty="0" smtClean="0">
                <a:latin typeface="Times New Roman" panose="02020603050405020304" pitchFamily="18" charset="0"/>
                <a:ea typeface="宋体" panose="02010600030101010101" pitchFamily="2" charset="-122"/>
                <a:cs typeface="Times New Roman" panose="02020603050405020304" pitchFamily="18" charset="0"/>
              </a:rPr>
              <a:t>总体</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架构</a:t>
            </a:r>
            <a:r>
              <a:rPr lang="zh-CN" altLang="en-US" kern="100" dirty="0" smtClean="0">
                <a:latin typeface="Times New Roman" panose="02020603050405020304" pitchFamily="18" charset="0"/>
                <a:ea typeface="宋体" panose="02010600030101010101" pitchFamily="2" charset="-122"/>
                <a:cs typeface="Times New Roman" panose="02020603050405020304" pitchFamily="18" charset="0"/>
              </a:rPr>
              <a:t>，实现各模块功能。</a:t>
            </a:r>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ts val="2000"/>
              </a:lnSpc>
              <a:spcAft>
                <a:spcPts val="0"/>
              </a:spcAft>
            </a:pPr>
            <a:r>
              <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rPr>
              <a:t>4</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测试分析。</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针对实验平台</a:t>
            </a:r>
            <a:r>
              <a:rPr lang="zh-CN" altLang="en-US" kern="100" dirty="0" smtClean="0">
                <a:latin typeface="Times New Roman" panose="02020603050405020304" pitchFamily="18" charset="0"/>
                <a:ea typeface="宋体" panose="02010600030101010101" pitchFamily="2" charset="-122"/>
                <a:cs typeface="Times New Roman" panose="02020603050405020304" pitchFamily="18" charset="0"/>
              </a:rPr>
              <a:t>的</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功能性和</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非功能性需求，</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进行测试。由</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测试</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结果</a:t>
            </a:r>
            <a:r>
              <a:rPr lang="zh-CN" altLang="en-US" kern="100" dirty="0" smtClean="0">
                <a:latin typeface="Times New Roman" panose="02020603050405020304" pitchFamily="18" charset="0"/>
                <a:ea typeface="宋体" panose="02010600030101010101" pitchFamily="2" charset="-122"/>
                <a:cs typeface="Times New Roman" panose="02020603050405020304" pitchFamily="18" charset="0"/>
              </a:rPr>
              <a:t>可知</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本实验平台已满足预期要求。</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矩形 8"/>
          <p:cNvSpPr/>
          <p:nvPr/>
        </p:nvSpPr>
        <p:spPr>
          <a:xfrm>
            <a:off x="250136" y="3988441"/>
            <a:ext cx="8516792" cy="2400657"/>
          </a:xfrm>
          <a:prstGeom prst="rect">
            <a:avLst/>
          </a:prstGeom>
        </p:spPr>
        <p:txBody>
          <a:bodyPr wrap="square">
            <a:spAutoFit/>
          </a:bodyPr>
          <a:lstStyle/>
          <a:p>
            <a:pPr algn="just">
              <a:lnSpc>
                <a:spcPts val="2000"/>
              </a:lnSpc>
              <a:spcAft>
                <a:spcPts val="0"/>
              </a:spcAft>
            </a:pPr>
            <a:r>
              <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rPr>
              <a:t>1</a:t>
            </a:r>
            <a:r>
              <a:rPr lang="zh-CN" altLang="en-US"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实验</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平台的虚拟</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子网</a:t>
            </a:r>
            <a:r>
              <a:rPr lang="zh-CN" altLang="en-US" kern="100" dirty="0" smtClean="0">
                <a:latin typeface="Times New Roman" panose="02020603050405020304" pitchFamily="18" charset="0"/>
                <a:ea typeface="宋体" panose="02010600030101010101" pitchFamily="2" charset="-122"/>
                <a:cs typeface="Times New Roman" panose="02020603050405020304" pitchFamily="18" charset="0"/>
              </a:rPr>
              <a:t>由</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社区计算</a:t>
            </a:r>
            <a:r>
              <a:rPr lang="zh-CN" altLang="en-US" kern="100" dirty="0" smtClean="0">
                <a:latin typeface="Times New Roman" panose="02020603050405020304" pitchFamily="18" charset="0"/>
                <a:ea typeface="宋体" panose="02010600030101010101" pitchFamily="2" charset="-122"/>
                <a:cs typeface="Times New Roman" panose="02020603050405020304" pitchFamily="18" charset="0"/>
              </a:rPr>
              <a:t>得来</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社区个数受社区重叠度阈值影响</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，用户</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不能</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设置</a:t>
            </a:r>
            <a:r>
              <a:rPr lang="zh-CN" altLang="en-US" kern="100" dirty="0" smtClean="0">
                <a:latin typeface="Times New Roman" panose="02020603050405020304" pitchFamily="18" charset="0"/>
                <a:ea typeface="宋体" panose="02010600030101010101" pitchFamily="2" charset="-122"/>
                <a:cs typeface="Times New Roman" panose="02020603050405020304" pitchFamily="18" charset="0"/>
              </a:rPr>
              <a:t>划分出的</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虚拟</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子网个数。当资源层的</a:t>
            </a:r>
            <a:r>
              <a:rPr lang="en-US" altLang="zh-CN" kern="100" dirty="0" err="1" smtClean="0">
                <a:latin typeface="Times New Roman" panose="02020603050405020304" pitchFamily="18" charset="0"/>
                <a:ea typeface="宋体" panose="02010600030101010101" pitchFamily="2" charset="-122"/>
                <a:cs typeface="Times New Roman" panose="02020603050405020304" pitchFamily="18" charset="0"/>
              </a:rPr>
              <a:t>Mininet</a:t>
            </a:r>
            <a:r>
              <a:rPr lang="zh-CN" altLang="en-US" kern="100" dirty="0" smtClean="0">
                <a:latin typeface="Times New Roman" panose="02020603050405020304" pitchFamily="18" charset="0"/>
                <a:ea typeface="宋体" panose="02010600030101010101" pitchFamily="2" charset="-122"/>
                <a:cs typeface="Times New Roman" panose="02020603050405020304" pitchFamily="18" charset="0"/>
              </a:rPr>
              <a:t>机器</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有</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限时</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，会对实验</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平台的使用带来局限。</a:t>
            </a:r>
          </a:p>
          <a:p>
            <a:pPr algn="just">
              <a:lnSpc>
                <a:spcPts val="2000"/>
              </a:lnSpc>
              <a:spcAft>
                <a:spcPts val="0"/>
              </a:spcAft>
            </a:pPr>
            <a:r>
              <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rPr>
              <a:t>2</a:t>
            </a:r>
            <a:r>
              <a:rPr lang="zh-CN" altLang="en-US"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实验</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平台中</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err="1" smtClean="0">
                <a:latin typeface="Times New Roman" panose="02020603050405020304" pitchFamily="18" charset="0"/>
                <a:ea typeface="宋体" panose="02010600030101010101" pitchFamily="2" charset="-122"/>
                <a:cs typeface="Times New Roman" panose="02020603050405020304" pitchFamily="18" charset="0"/>
              </a:rPr>
              <a:t>Mininet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Openvswitch</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都连接到了同一远程控制器</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kern="100" dirty="0" smtClean="0">
                <a:latin typeface="Times New Roman" panose="02020603050405020304" pitchFamily="18" charset="0"/>
                <a:ea typeface="宋体" panose="02010600030101010101" pitchFamily="2" charset="-122"/>
                <a:cs typeface="Times New Roman" panose="02020603050405020304" pitchFamily="18" charset="0"/>
              </a:rPr>
              <a:t>当</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控制</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层只有一台控制器时存在安全隐患，所以后期可以深入调研</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SDN</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东西向技术</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kern="100" dirty="0" smtClean="0">
                <a:latin typeface="Times New Roman" panose="02020603050405020304" pitchFamily="18" charset="0"/>
                <a:ea typeface="宋体" panose="02010600030101010101" pitchFamily="2" charset="-122"/>
                <a:cs typeface="Times New Roman" panose="02020603050405020304" pitchFamily="18" charset="0"/>
              </a:rPr>
              <a:t>研究</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多</a:t>
            </a:r>
            <a:r>
              <a:rPr lang="zh-CN" altLang="en-US" kern="100" dirty="0" smtClean="0">
                <a:latin typeface="Times New Roman" panose="02020603050405020304" pitchFamily="18" charset="0"/>
                <a:ea typeface="宋体" panose="02010600030101010101" pitchFamily="2" charset="-122"/>
                <a:cs typeface="Times New Roman" panose="02020603050405020304" pitchFamily="18" charset="0"/>
              </a:rPr>
              <a:t>台</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控制器</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监控转发层网络。</a:t>
            </a:r>
          </a:p>
          <a:p>
            <a:pPr algn="just">
              <a:lnSpc>
                <a:spcPts val="2000"/>
              </a:lnSpc>
              <a:spcAft>
                <a:spcPts val="0"/>
              </a:spcAft>
            </a:pPr>
            <a:r>
              <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rPr>
              <a:t>3</a:t>
            </a:r>
            <a:r>
              <a:rPr lang="zh-CN" altLang="en-US"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实验</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平台</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使用</a:t>
            </a:r>
            <a:r>
              <a:rPr lang="zh-CN" altLang="en-US" kern="100" dirty="0" smtClean="0">
                <a:latin typeface="Times New Roman" panose="02020603050405020304" pitchFamily="18" charset="0"/>
                <a:ea typeface="宋体" panose="02010600030101010101" pitchFamily="2" charset="-122"/>
                <a:cs typeface="Times New Roman" panose="02020603050405020304" pitchFamily="18" charset="0"/>
              </a:rPr>
              <a:t>了</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目前</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SDN</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转发层最流行的两个技术—</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Mininet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Openvswitch</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，然而转发层还存在其他的软件或硬件交换机。考虑到用户可能存在特殊需求，因此未来可以增加实验平台兼容的转发层技术，扩大实验平台的适用范围。</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95307" y="2611225"/>
            <a:ext cx="2026763" cy="830997"/>
          </a:xfrm>
          <a:prstGeom prst="rect">
            <a:avLst/>
          </a:prstGeom>
          <a:noFill/>
        </p:spPr>
        <p:txBody>
          <a:bodyPr wrap="square" rtlCol="0">
            <a:spAutoFit/>
          </a:bodyPr>
          <a:lstStyle/>
          <a:p>
            <a:pPr algn="ctr"/>
            <a:r>
              <a:rPr lang="zh-CN" altLang="en-US" sz="4800" dirty="0" smtClean="0"/>
              <a:t>谢谢！</a:t>
            </a:r>
            <a:endParaRPr lang="zh-CN" altLang="en-US" sz="4800" dirty="0"/>
          </a:p>
        </p:txBody>
      </p:sp>
    </p:spTree>
    <p:extLst>
      <p:ext uri="{BB962C8B-B14F-4D97-AF65-F5344CB8AC3E}">
        <p14:creationId xmlns:p14="http://schemas.microsoft.com/office/powerpoint/2010/main" val="36902542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
          <p:cNvSpPr txBox="1">
            <a:spLocks noChangeArrowheads="1"/>
          </p:cNvSpPr>
          <p:nvPr/>
        </p:nvSpPr>
        <p:spPr bwMode="auto">
          <a:xfrm>
            <a:off x="4572000" y="282575"/>
            <a:ext cx="4321175" cy="400110"/>
          </a:xfrm>
          <a:prstGeom prst="rect">
            <a:avLst/>
          </a:prstGeom>
          <a:noFill/>
          <a:ln w="9525">
            <a:noFill/>
            <a:miter lim="800000"/>
            <a:headEnd/>
            <a:tailEnd/>
          </a:ln>
          <a:effectLst/>
        </p:spPr>
        <p:txBody>
          <a:bodyPr>
            <a:spAutoFit/>
          </a:bodyPr>
          <a:lstStyle/>
          <a:p>
            <a:pPr algn="r"/>
            <a:r>
              <a:rPr lang="zh-CN" altLang="en-US" sz="2000" b="1" dirty="0" smtClean="0">
                <a:solidFill>
                  <a:schemeClr val="bg1"/>
                </a:solidFill>
                <a:latin typeface="微软雅黑" pitchFamily="34" charset="-122"/>
                <a:ea typeface="微软雅黑" pitchFamily="34" charset="-122"/>
              </a:rPr>
              <a:t>研究背景</a:t>
            </a:r>
            <a:endParaRPr lang="zh-CN" altLang="en-US" sz="2000" b="1" dirty="0">
              <a:solidFill>
                <a:schemeClr val="bg1"/>
              </a:solidFill>
              <a:latin typeface="微软雅黑" pitchFamily="34" charset="-122"/>
              <a:ea typeface="微软雅黑" pitchFamily="34" charset="-122"/>
            </a:endParaRPr>
          </a:p>
        </p:txBody>
      </p:sp>
      <p:pic>
        <p:nvPicPr>
          <p:cNvPr id="5" name="图片 4"/>
          <p:cNvPicPr>
            <a:picLocks noChangeAspect="1"/>
          </p:cNvPicPr>
          <p:nvPr/>
        </p:nvPicPr>
        <p:blipFill>
          <a:blip r:embed="rId3"/>
          <a:stretch>
            <a:fillRect/>
          </a:stretch>
        </p:blipFill>
        <p:spPr>
          <a:xfrm>
            <a:off x="1614692" y="1073467"/>
            <a:ext cx="5715000" cy="1419225"/>
          </a:xfrm>
          <a:prstGeom prst="rect">
            <a:avLst/>
          </a:prstGeom>
        </p:spPr>
      </p:pic>
      <p:sp>
        <p:nvSpPr>
          <p:cNvPr id="6" name="文本框 4"/>
          <p:cNvSpPr txBox="1"/>
          <p:nvPr/>
        </p:nvSpPr>
        <p:spPr>
          <a:xfrm>
            <a:off x="779928" y="2611120"/>
            <a:ext cx="7637931" cy="1200329"/>
          </a:xfrm>
          <a:prstGeom prst="rect">
            <a:avLst/>
          </a:prstGeom>
          <a:noFill/>
        </p:spPr>
        <p:txBody>
          <a:bodyPr wrap="square" rtlCol="0">
            <a:spAutoFit/>
          </a:bodyPr>
          <a:lstStyle/>
          <a:p>
            <a:pPr algn="just"/>
            <a:r>
              <a:rPr lang="en-US" altLang="zh-CN" dirty="0">
                <a:solidFill>
                  <a:srgbClr val="000000"/>
                </a:solidFill>
              </a:rPr>
              <a:t> </a:t>
            </a:r>
            <a:r>
              <a:rPr lang="en-US" altLang="zh-CN" dirty="0" smtClean="0">
                <a:solidFill>
                  <a:srgbClr val="000000"/>
                </a:solidFill>
              </a:rPr>
              <a:t>     </a:t>
            </a:r>
            <a:r>
              <a:rPr lang="en-US" altLang="zh-CN" dirty="0" err="1" smtClean="0">
                <a:solidFill>
                  <a:srgbClr val="000000"/>
                </a:solidFill>
              </a:rPr>
              <a:t>Mininet</a:t>
            </a:r>
            <a:r>
              <a:rPr lang="zh-CN" altLang="zh-CN" dirty="0" smtClean="0">
                <a:solidFill>
                  <a:srgbClr val="000000"/>
                </a:solidFill>
              </a:rPr>
              <a:t>是一</a:t>
            </a:r>
            <a:r>
              <a:rPr lang="zh-CN" altLang="en-US" dirty="0" smtClean="0">
                <a:solidFill>
                  <a:srgbClr val="000000"/>
                </a:solidFill>
              </a:rPr>
              <a:t>个</a:t>
            </a:r>
            <a:r>
              <a:rPr lang="zh-CN" altLang="en-US" dirty="0">
                <a:solidFill>
                  <a:srgbClr val="000000"/>
                </a:solidFill>
              </a:rPr>
              <a:t>功能强大</a:t>
            </a:r>
            <a:r>
              <a:rPr lang="zh-CN" altLang="zh-CN" dirty="0" smtClean="0">
                <a:solidFill>
                  <a:srgbClr val="000000"/>
                </a:solidFill>
              </a:rPr>
              <a:t>的</a:t>
            </a:r>
            <a:r>
              <a:rPr lang="en-US" altLang="zh-CN" dirty="0" smtClean="0">
                <a:solidFill>
                  <a:srgbClr val="FF0000"/>
                </a:solidFill>
              </a:rPr>
              <a:t>SDN</a:t>
            </a:r>
            <a:r>
              <a:rPr lang="zh-CN" altLang="zh-CN" dirty="0" smtClean="0">
                <a:solidFill>
                  <a:srgbClr val="FF0000"/>
                </a:solidFill>
              </a:rPr>
              <a:t>网络</a:t>
            </a:r>
            <a:r>
              <a:rPr lang="zh-CN" altLang="zh-CN" dirty="0">
                <a:solidFill>
                  <a:srgbClr val="FF0000"/>
                </a:solidFill>
              </a:rPr>
              <a:t>仿真平台</a:t>
            </a:r>
            <a:r>
              <a:rPr lang="zh-CN" altLang="zh-CN" dirty="0">
                <a:solidFill>
                  <a:srgbClr val="000000"/>
                </a:solidFill>
              </a:rPr>
              <a:t>。使用</a:t>
            </a:r>
            <a:r>
              <a:rPr lang="zh-CN" altLang="zh-CN" dirty="0" smtClean="0">
                <a:solidFill>
                  <a:srgbClr val="000000"/>
                </a:solidFill>
              </a:rPr>
              <a:t>者通过</a:t>
            </a:r>
            <a:r>
              <a:rPr lang="zh-CN" altLang="en-US" dirty="0" smtClean="0">
                <a:solidFill>
                  <a:srgbClr val="000000"/>
                </a:solidFill>
              </a:rPr>
              <a:t>它能够</a:t>
            </a:r>
            <a:r>
              <a:rPr lang="zh-CN" altLang="zh-CN" dirty="0" smtClean="0">
                <a:solidFill>
                  <a:srgbClr val="000000"/>
                </a:solidFill>
              </a:rPr>
              <a:t>方便</a:t>
            </a:r>
            <a:r>
              <a:rPr lang="zh-CN" altLang="zh-CN" dirty="0">
                <a:solidFill>
                  <a:srgbClr val="000000"/>
                </a:solidFill>
              </a:rPr>
              <a:t>的在一台机器上（</a:t>
            </a:r>
            <a:r>
              <a:rPr lang="zh-CN" altLang="zh-CN" dirty="0" smtClean="0">
                <a:solidFill>
                  <a:srgbClr val="000000"/>
                </a:solidFill>
              </a:rPr>
              <a:t>本地</a:t>
            </a:r>
            <a:r>
              <a:rPr lang="en-US" altLang="zh-CN" dirty="0" smtClean="0">
                <a:solidFill>
                  <a:srgbClr val="000000"/>
                </a:solidFill>
              </a:rPr>
              <a:t>PC</a:t>
            </a:r>
            <a:r>
              <a:rPr lang="zh-CN" altLang="zh-CN" dirty="0" smtClean="0">
                <a:solidFill>
                  <a:srgbClr val="000000"/>
                </a:solidFill>
              </a:rPr>
              <a:t>机</a:t>
            </a:r>
            <a:r>
              <a:rPr lang="zh-CN" altLang="zh-CN" dirty="0">
                <a:solidFill>
                  <a:srgbClr val="000000"/>
                </a:solidFill>
              </a:rPr>
              <a:t>、云平台</a:t>
            </a:r>
            <a:r>
              <a:rPr lang="zh-CN" altLang="zh-CN" dirty="0" smtClean="0">
                <a:solidFill>
                  <a:srgbClr val="000000"/>
                </a:solidFill>
              </a:rPr>
              <a:t>或</a:t>
            </a:r>
            <a:r>
              <a:rPr lang="en-US" altLang="zh-CN" dirty="0" smtClean="0">
                <a:solidFill>
                  <a:srgbClr val="000000"/>
                </a:solidFill>
              </a:rPr>
              <a:t>VM</a:t>
            </a:r>
            <a:r>
              <a:rPr lang="zh-CN" altLang="zh-CN" dirty="0" smtClean="0">
                <a:solidFill>
                  <a:srgbClr val="000000"/>
                </a:solidFill>
              </a:rPr>
              <a:t>虚拟机</a:t>
            </a:r>
            <a:r>
              <a:rPr lang="zh-CN" altLang="zh-CN" dirty="0">
                <a:solidFill>
                  <a:srgbClr val="000000"/>
                </a:solidFill>
              </a:rPr>
              <a:t>）构造并模拟多台</a:t>
            </a:r>
            <a:r>
              <a:rPr lang="en-US" altLang="zh-CN" dirty="0">
                <a:solidFill>
                  <a:srgbClr val="000000"/>
                </a:solidFill>
              </a:rPr>
              <a:t>SDN</a:t>
            </a:r>
            <a:r>
              <a:rPr lang="zh-CN" altLang="zh-CN" dirty="0">
                <a:solidFill>
                  <a:srgbClr val="000000"/>
                </a:solidFill>
              </a:rPr>
              <a:t>交换机和终端，同时可</a:t>
            </a:r>
            <a:r>
              <a:rPr lang="zh-CN" altLang="zh-CN" dirty="0" smtClean="0">
                <a:solidFill>
                  <a:srgbClr val="000000"/>
                </a:solidFill>
              </a:rPr>
              <a:t>通过</a:t>
            </a:r>
            <a:r>
              <a:rPr lang="en-US" altLang="zh-CN" dirty="0" err="1" smtClean="0">
                <a:solidFill>
                  <a:srgbClr val="000000"/>
                </a:solidFill>
              </a:rPr>
              <a:t>mininet</a:t>
            </a:r>
            <a:r>
              <a:rPr lang="zh-CN" altLang="zh-CN" dirty="0" smtClean="0">
                <a:solidFill>
                  <a:srgbClr val="000000"/>
                </a:solidFill>
              </a:rPr>
              <a:t>的</a:t>
            </a:r>
            <a:r>
              <a:rPr lang="zh-CN" altLang="zh-CN" dirty="0">
                <a:solidFill>
                  <a:srgbClr val="000000"/>
                </a:solidFill>
              </a:rPr>
              <a:t>命令行界面与搭建的网络环境进行交互。</a:t>
            </a:r>
            <a:endParaRPr lang="zh-CN" altLang="en-US" dirty="0">
              <a:solidFill>
                <a:srgbClr val="000000"/>
              </a:solidFill>
            </a:endParaRPr>
          </a:p>
        </p:txBody>
      </p:sp>
      <p:grpSp>
        <p:nvGrpSpPr>
          <p:cNvPr id="7" name="Group 21"/>
          <p:cNvGrpSpPr/>
          <p:nvPr/>
        </p:nvGrpSpPr>
        <p:grpSpPr>
          <a:xfrm>
            <a:off x="802043" y="3902983"/>
            <a:ext cx="3871639" cy="2206877"/>
            <a:chOff x="2503860" y="4581128"/>
            <a:chExt cx="4688605" cy="2206877"/>
          </a:xfrm>
        </p:grpSpPr>
        <p:sp>
          <p:nvSpPr>
            <p:cNvPr id="8" name="Rectangle 6"/>
            <p:cNvSpPr>
              <a:spLocks noChangeArrowheads="1"/>
            </p:cNvSpPr>
            <p:nvPr/>
          </p:nvSpPr>
          <p:spPr bwMode="auto">
            <a:xfrm>
              <a:off x="2627783" y="4941168"/>
              <a:ext cx="4564682" cy="1846837"/>
            </a:xfrm>
            <a:prstGeom prst="rect">
              <a:avLst/>
            </a:prstGeom>
            <a:solidFill>
              <a:schemeClr val="bg1"/>
            </a:solidFill>
            <a:ln w="31750" algn="ctr">
              <a:solidFill>
                <a:srgbClr val="66CCFF"/>
              </a:solidFill>
              <a:miter lim="800000"/>
              <a:headEnd/>
              <a:tailEnd/>
            </a:ln>
            <a:effectLst>
              <a:outerShdw dist="107763" dir="2700000" algn="ctr" rotWithShape="0">
                <a:schemeClr val="bg2">
                  <a:alpha val="50000"/>
                </a:schemeClr>
              </a:outerShdw>
            </a:effectLst>
          </p:spPr>
          <p:txBody>
            <a:bodyPr/>
            <a:lstStyle/>
            <a:p>
              <a:pPr>
                <a:lnSpc>
                  <a:spcPts val="2000"/>
                </a:lnSpc>
              </a:pPr>
              <a:r>
                <a:rPr lang="zh-CN" altLang="en-US" sz="1400" dirty="0">
                  <a:solidFill>
                    <a:srgbClr val="000000"/>
                  </a:solidFill>
                </a:rPr>
                <a:t>① 支持</a:t>
              </a:r>
              <a:r>
                <a:rPr lang="en-US" altLang="zh-CN" sz="1400" dirty="0" err="1">
                  <a:solidFill>
                    <a:srgbClr val="000000"/>
                  </a:solidFill>
                </a:rPr>
                <a:t>OpenFlow</a:t>
              </a:r>
              <a:r>
                <a:rPr lang="zh-CN" altLang="en-US" sz="1400" dirty="0">
                  <a:solidFill>
                    <a:srgbClr val="000000"/>
                  </a:solidFill>
                </a:rPr>
                <a:t>、</a:t>
              </a:r>
              <a:r>
                <a:rPr lang="en-US" altLang="zh-CN" sz="1400" dirty="0" err="1">
                  <a:solidFill>
                    <a:srgbClr val="000000"/>
                  </a:solidFill>
                </a:rPr>
                <a:t>OpenvSwitch</a:t>
              </a:r>
              <a:r>
                <a:rPr lang="zh-CN" altLang="en-US" sz="1400" dirty="0">
                  <a:solidFill>
                    <a:srgbClr val="000000"/>
                  </a:solidFill>
                </a:rPr>
                <a:t>等网络</a:t>
              </a:r>
              <a:r>
                <a:rPr lang="zh-CN" altLang="en-US" sz="1400" dirty="0" smtClean="0">
                  <a:solidFill>
                    <a:srgbClr val="000000"/>
                  </a:solidFill>
                </a:rPr>
                <a:t>部件</a:t>
              </a:r>
              <a:endParaRPr lang="en-US" altLang="zh-CN" sz="1400" dirty="0">
                <a:solidFill>
                  <a:srgbClr val="000000"/>
                </a:solidFill>
              </a:endParaRPr>
            </a:p>
            <a:p>
              <a:pPr>
                <a:lnSpc>
                  <a:spcPts val="2000"/>
                </a:lnSpc>
              </a:pPr>
              <a:r>
                <a:rPr lang="zh-CN" altLang="en-US" sz="1400" dirty="0">
                  <a:solidFill>
                    <a:srgbClr val="000000"/>
                  </a:solidFill>
                </a:rPr>
                <a:t>② 方便多人协同</a:t>
              </a:r>
              <a:r>
                <a:rPr lang="zh-CN" altLang="en-US" sz="1400" dirty="0" smtClean="0">
                  <a:solidFill>
                    <a:srgbClr val="000000"/>
                  </a:solidFill>
                </a:rPr>
                <a:t>开发</a:t>
              </a:r>
              <a:endParaRPr lang="zh-CN" altLang="en-US" sz="1400" dirty="0">
                <a:solidFill>
                  <a:srgbClr val="000000"/>
                </a:solidFill>
              </a:endParaRPr>
            </a:p>
            <a:p>
              <a:pPr>
                <a:lnSpc>
                  <a:spcPts val="2000"/>
                </a:lnSpc>
              </a:pPr>
              <a:r>
                <a:rPr lang="zh-CN" altLang="en-US" sz="1400" dirty="0">
                  <a:solidFill>
                    <a:srgbClr val="000000"/>
                  </a:solidFill>
                </a:rPr>
                <a:t>③ 支持系统级的还原</a:t>
              </a:r>
              <a:r>
                <a:rPr lang="zh-CN" altLang="en-US" sz="1400" dirty="0" smtClean="0">
                  <a:solidFill>
                    <a:srgbClr val="000000"/>
                  </a:solidFill>
                </a:rPr>
                <a:t>测试</a:t>
              </a:r>
              <a:endParaRPr lang="en-US" altLang="zh-CN" sz="1400" dirty="0">
                <a:solidFill>
                  <a:srgbClr val="000000"/>
                </a:solidFill>
              </a:endParaRPr>
            </a:p>
            <a:p>
              <a:pPr>
                <a:lnSpc>
                  <a:spcPts val="2000"/>
                </a:lnSpc>
              </a:pPr>
              <a:r>
                <a:rPr lang="zh-CN" altLang="en-US" sz="1400" dirty="0">
                  <a:solidFill>
                    <a:srgbClr val="000000"/>
                  </a:solidFill>
                </a:rPr>
                <a:t>④ 支持复杂拓扑、</a:t>
              </a:r>
              <a:r>
                <a:rPr lang="zh-CN" altLang="en-US" sz="1400" dirty="0">
                  <a:solidFill>
                    <a:srgbClr val="FF0000"/>
                  </a:solidFill>
                </a:rPr>
                <a:t>自定义</a:t>
              </a:r>
              <a:r>
                <a:rPr lang="zh-CN" altLang="en-US" sz="1400" dirty="0" smtClean="0">
                  <a:solidFill>
                    <a:srgbClr val="FF0000"/>
                  </a:solidFill>
                </a:rPr>
                <a:t>拓扑</a:t>
              </a:r>
              <a:endParaRPr lang="en-US" altLang="zh-CN" sz="1400" dirty="0">
                <a:solidFill>
                  <a:srgbClr val="000000"/>
                </a:solidFill>
              </a:endParaRPr>
            </a:p>
            <a:p>
              <a:pPr>
                <a:lnSpc>
                  <a:spcPts val="2000"/>
                </a:lnSpc>
              </a:pPr>
              <a:r>
                <a:rPr lang="zh-CN" altLang="en-US" sz="1400" dirty="0">
                  <a:solidFill>
                    <a:srgbClr val="000000"/>
                  </a:solidFill>
                </a:rPr>
                <a:t>⑤提供 </a:t>
              </a:r>
              <a:r>
                <a:rPr lang="en-US" altLang="zh-CN" sz="1400" dirty="0" err="1">
                  <a:solidFill>
                    <a:srgbClr val="000000"/>
                  </a:solidFill>
                </a:rPr>
                <a:t>phthon</a:t>
              </a:r>
              <a:r>
                <a:rPr lang="en-US" altLang="zh-CN" sz="1400" dirty="0">
                  <a:solidFill>
                    <a:srgbClr val="000000"/>
                  </a:solidFill>
                </a:rPr>
                <a:t> </a:t>
              </a:r>
              <a:r>
                <a:rPr lang="en-US" altLang="zh-CN" sz="1400" dirty="0" smtClean="0">
                  <a:solidFill>
                    <a:srgbClr val="000000"/>
                  </a:solidFill>
                </a:rPr>
                <a:t>API</a:t>
              </a:r>
              <a:endParaRPr lang="en-US" altLang="zh-CN" sz="1400" dirty="0">
                <a:solidFill>
                  <a:srgbClr val="000000"/>
                </a:solidFill>
              </a:endParaRPr>
            </a:p>
            <a:p>
              <a:pPr>
                <a:lnSpc>
                  <a:spcPts val="2000"/>
                </a:lnSpc>
              </a:pPr>
              <a:r>
                <a:rPr lang="zh-CN" altLang="en-US" sz="1400" dirty="0">
                  <a:solidFill>
                    <a:srgbClr val="000000"/>
                  </a:solidFill>
                </a:rPr>
                <a:t>⑥ 很好的硬件移植性（</a:t>
              </a:r>
              <a:r>
                <a:rPr lang="en-US" altLang="zh-CN" sz="1400" dirty="0">
                  <a:solidFill>
                    <a:srgbClr val="000000"/>
                  </a:solidFill>
                </a:rPr>
                <a:t>Linux </a:t>
              </a:r>
              <a:r>
                <a:rPr lang="zh-CN" altLang="en-US" sz="1400" dirty="0">
                  <a:solidFill>
                    <a:srgbClr val="000000"/>
                  </a:solidFill>
                </a:rPr>
                <a:t>兼容</a:t>
              </a:r>
              <a:r>
                <a:rPr lang="zh-CN" altLang="en-US" sz="1400" dirty="0" smtClean="0">
                  <a:solidFill>
                    <a:srgbClr val="000000"/>
                  </a:solidFill>
                </a:rPr>
                <a:t>）</a:t>
              </a:r>
              <a:endParaRPr lang="en-US" altLang="zh-CN" sz="1400" dirty="0">
                <a:solidFill>
                  <a:srgbClr val="000000"/>
                </a:solidFill>
              </a:endParaRPr>
            </a:p>
            <a:p>
              <a:pPr>
                <a:lnSpc>
                  <a:spcPts val="2000"/>
                </a:lnSpc>
              </a:pPr>
              <a:r>
                <a:rPr lang="zh-CN" altLang="en-US" sz="1400" dirty="0">
                  <a:solidFill>
                    <a:srgbClr val="000000"/>
                  </a:solidFill>
                </a:rPr>
                <a:t>⑦ </a:t>
              </a:r>
              <a:r>
                <a:rPr lang="zh-CN" altLang="en-US" sz="1400" dirty="0">
                  <a:solidFill>
                    <a:srgbClr val="FF0000"/>
                  </a:solidFill>
                </a:rPr>
                <a:t>高扩展性</a:t>
              </a:r>
              <a:r>
                <a:rPr lang="zh-CN" altLang="en-US" sz="1400" dirty="0">
                  <a:solidFill>
                    <a:srgbClr val="000000"/>
                  </a:solidFill>
                </a:rPr>
                <a:t>，支持超过</a:t>
              </a:r>
              <a:r>
                <a:rPr lang="en-US" altLang="zh-CN" sz="1400" dirty="0">
                  <a:solidFill>
                    <a:srgbClr val="000000"/>
                  </a:solidFill>
                </a:rPr>
                <a:t>4096</a:t>
              </a:r>
              <a:r>
                <a:rPr lang="zh-CN" altLang="en-US" sz="1400" dirty="0">
                  <a:solidFill>
                    <a:srgbClr val="000000"/>
                  </a:solidFill>
                </a:rPr>
                <a:t>台</a:t>
              </a:r>
              <a:r>
                <a:rPr lang="zh-CN" altLang="en-US" sz="1400" dirty="0" smtClean="0">
                  <a:solidFill>
                    <a:srgbClr val="000000"/>
                  </a:solidFill>
                </a:rPr>
                <a:t>主机</a:t>
              </a:r>
              <a:endParaRPr lang="zh-CN" altLang="en-US" sz="1400" dirty="0">
                <a:solidFill>
                  <a:srgbClr val="000000"/>
                </a:solidFill>
              </a:endParaRPr>
            </a:p>
            <a:p>
              <a:pPr marL="0" lvl="1">
                <a:spcBef>
                  <a:spcPct val="20000"/>
                </a:spcBef>
                <a:defRPr/>
              </a:pPr>
              <a:endParaRPr lang="en-US" altLang="zh-CN" sz="1600" b="0" dirty="0" smtClean="0"/>
            </a:p>
          </p:txBody>
        </p:sp>
        <p:sp>
          <p:nvSpPr>
            <p:cNvPr id="9" name="AutoShape 7"/>
            <p:cNvSpPr>
              <a:spLocks noChangeArrowheads="1"/>
            </p:cNvSpPr>
            <p:nvPr/>
          </p:nvSpPr>
          <p:spPr bwMode="gray">
            <a:xfrm>
              <a:off x="2503860" y="4581128"/>
              <a:ext cx="1492076" cy="351284"/>
            </a:xfrm>
            <a:prstGeom prst="roundRect">
              <a:avLst>
                <a:gd name="adj" fmla="val 50000"/>
              </a:avLst>
            </a:prstGeom>
            <a:gradFill rotWithShape="1">
              <a:gsLst>
                <a:gs pos="0">
                  <a:srgbClr val="839EE3"/>
                </a:gs>
                <a:gs pos="100000">
                  <a:srgbClr val="3D4969"/>
                </a:gs>
              </a:gsLst>
              <a:lin ang="5400000" scaled="1"/>
            </a:gradFill>
            <a:ln w="38100">
              <a:solidFill>
                <a:srgbClr val="FFFFFF"/>
              </a:solidFill>
              <a:round/>
              <a:headEnd/>
              <a:tailEnd/>
            </a:ln>
            <a:effectLst>
              <a:outerShdw dist="63500" dir="3187806" algn="ctr" rotWithShape="0">
                <a:schemeClr val="bg2"/>
              </a:outerShdw>
            </a:effectLst>
          </p:spPr>
          <p:txBody>
            <a:bodyPr wrap="none" anchor="ctr"/>
            <a:lstStyle/>
            <a:p>
              <a:pPr algn="ctr">
                <a:defRPr/>
              </a:pPr>
              <a:r>
                <a:rPr lang="zh-CN" altLang="en-US" sz="1600" dirty="0">
                  <a:solidFill>
                    <a:srgbClr val="FFFFFF"/>
                  </a:solidFill>
                  <a:latin typeface="Arial" charset="0"/>
                  <a:ea typeface="华文细黑" pitchFamily="2" charset="-122"/>
                </a:rPr>
                <a:t>特性</a:t>
              </a:r>
              <a:endParaRPr lang="zh-CN" altLang="en-US" sz="1600" b="0" dirty="0">
                <a:solidFill>
                  <a:srgbClr val="FFFFFF"/>
                </a:solidFill>
                <a:latin typeface="Arial" charset="0"/>
                <a:ea typeface="华文细黑" pitchFamily="2" charset="-122"/>
              </a:endParaRPr>
            </a:p>
          </p:txBody>
        </p:sp>
      </p:grpSp>
      <p:grpSp>
        <p:nvGrpSpPr>
          <p:cNvPr id="10" name="Group 21"/>
          <p:cNvGrpSpPr/>
          <p:nvPr/>
        </p:nvGrpSpPr>
        <p:grpSpPr>
          <a:xfrm>
            <a:off x="5205817" y="3929877"/>
            <a:ext cx="3113258" cy="2206877"/>
            <a:chOff x="2503860" y="4581128"/>
            <a:chExt cx="4688605" cy="2206877"/>
          </a:xfrm>
        </p:grpSpPr>
        <p:sp>
          <p:nvSpPr>
            <p:cNvPr id="11" name="Rectangle 6"/>
            <p:cNvSpPr>
              <a:spLocks noChangeArrowheads="1"/>
            </p:cNvSpPr>
            <p:nvPr/>
          </p:nvSpPr>
          <p:spPr bwMode="auto">
            <a:xfrm>
              <a:off x="2627783" y="4941168"/>
              <a:ext cx="4564682" cy="1846837"/>
            </a:xfrm>
            <a:prstGeom prst="rect">
              <a:avLst/>
            </a:prstGeom>
            <a:solidFill>
              <a:schemeClr val="bg1"/>
            </a:solidFill>
            <a:ln w="31750" algn="ctr">
              <a:solidFill>
                <a:srgbClr val="66CCFF"/>
              </a:solidFill>
              <a:miter lim="800000"/>
              <a:headEnd/>
              <a:tailEnd/>
            </a:ln>
            <a:effectLst>
              <a:outerShdw dist="107763" dir="2700000" algn="ctr" rotWithShape="0">
                <a:schemeClr val="bg2">
                  <a:alpha val="50000"/>
                </a:schemeClr>
              </a:outerShdw>
            </a:effectLst>
          </p:spPr>
          <p:txBody>
            <a:bodyPr/>
            <a:lstStyle/>
            <a:p>
              <a:pPr>
                <a:lnSpc>
                  <a:spcPts val="2000"/>
                </a:lnSpc>
              </a:pPr>
              <a:r>
                <a:rPr lang="zh-CN" altLang="en-US" sz="1400" dirty="0">
                  <a:solidFill>
                    <a:srgbClr val="000000"/>
                  </a:solidFill>
                </a:rPr>
                <a:t>① </a:t>
              </a:r>
              <a:r>
                <a:rPr lang="en-US" altLang="zh-CN" sz="1400" dirty="0">
                  <a:solidFill>
                    <a:srgbClr val="000000"/>
                  </a:solidFill>
                </a:rPr>
                <a:t>CPU</a:t>
              </a:r>
              <a:r>
                <a:rPr lang="zh-CN" altLang="en-US" sz="1400" dirty="0">
                  <a:solidFill>
                    <a:srgbClr val="000000"/>
                  </a:solidFill>
                </a:rPr>
                <a:t>和带宽资源</a:t>
              </a:r>
              <a:r>
                <a:rPr lang="zh-CN" altLang="en-US" sz="1400" dirty="0" smtClean="0">
                  <a:solidFill>
                    <a:srgbClr val="000000"/>
                  </a:solidFill>
                </a:rPr>
                <a:t>限制</a:t>
              </a:r>
              <a:endParaRPr lang="en-US" altLang="zh-CN" sz="1400" dirty="0">
                <a:solidFill>
                  <a:srgbClr val="000000"/>
                </a:solidFill>
              </a:endParaRPr>
            </a:p>
            <a:p>
              <a:pPr>
                <a:lnSpc>
                  <a:spcPts val="2000"/>
                </a:lnSpc>
              </a:pPr>
              <a:r>
                <a:rPr lang="zh-CN" altLang="en-US" sz="1400" dirty="0">
                  <a:solidFill>
                    <a:srgbClr val="000000"/>
                  </a:solidFill>
                </a:rPr>
                <a:t>② 操作系统限于</a:t>
              </a:r>
              <a:r>
                <a:rPr lang="en-US" altLang="zh-CN" sz="1400" dirty="0" err="1" smtClean="0">
                  <a:solidFill>
                    <a:srgbClr val="000000"/>
                  </a:solidFill>
                </a:rPr>
                <a:t>linux</a:t>
              </a:r>
              <a:endParaRPr lang="zh-CN" altLang="en-US" sz="1400" dirty="0">
                <a:solidFill>
                  <a:srgbClr val="000000"/>
                </a:solidFill>
              </a:endParaRPr>
            </a:p>
            <a:p>
              <a:pPr>
                <a:lnSpc>
                  <a:spcPts val="2000"/>
                </a:lnSpc>
              </a:pPr>
              <a:r>
                <a:rPr lang="zh-CN" altLang="en-US" sz="1400" dirty="0">
                  <a:solidFill>
                    <a:srgbClr val="000000"/>
                  </a:solidFill>
                </a:rPr>
                <a:t>③ </a:t>
              </a:r>
              <a:r>
                <a:rPr lang="zh-CN" altLang="en-US" sz="1400" dirty="0" smtClean="0">
                  <a:solidFill>
                    <a:srgbClr val="000000"/>
                  </a:solidFill>
                </a:rPr>
                <a:t>仿真真实度不够</a:t>
              </a:r>
              <a:endParaRPr lang="en-US" altLang="zh-CN" sz="1400" dirty="0">
                <a:solidFill>
                  <a:srgbClr val="000000"/>
                </a:solidFill>
              </a:endParaRPr>
            </a:p>
            <a:p>
              <a:pPr>
                <a:lnSpc>
                  <a:spcPts val="2000"/>
                </a:lnSpc>
              </a:pPr>
              <a:r>
                <a:rPr lang="zh-CN" altLang="en-US" sz="1400" dirty="0">
                  <a:solidFill>
                    <a:srgbClr val="000000"/>
                  </a:solidFill>
                </a:rPr>
                <a:t>④ 与所在局域网或外网</a:t>
              </a:r>
              <a:r>
                <a:rPr lang="zh-CN" altLang="en-US" sz="1400" dirty="0" smtClean="0">
                  <a:solidFill>
                    <a:srgbClr val="00B050"/>
                  </a:solidFill>
                </a:rPr>
                <a:t>隔离</a:t>
              </a:r>
              <a:endParaRPr lang="en-US" altLang="zh-CN" sz="1400" dirty="0">
                <a:solidFill>
                  <a:srgbClr val="00B050"/>
                </a:solidFill>
              </a:endParaRPr>
            </a:p>
            <a:p>
              <a:pPr>
                <a:lnSpc>
                  <a:spcPts val="2000"/>
                </a:lnSpc>
              </a:pPr>
              <a:r>
                <a:rPr lang="zh-CN" altLang="en-US" sz="1400" dirty="0">
                  <a:solidFill>
                    <a:srgbClr val="000000"/>
                  </a:solidFill>
                </a:rPr>
                <a:t>⑤ 所有主机共享文件系统和</a:t>
              </a:r>
              <a:r>
                <a:rPr lang="en-US" altLang="zh-CN" sz="1400" dirty="0">
                  <a:solidFill>
                    <a:srgbClr val="000000"/>
                  </a:solidFill>
                </a:rPr>
                <a:t>PID</a:t>
              </a:r>
              <a:r>
                <a:rPr lang="zh-CN" altLang="en-US" sz="1400" dirty="0" smtClean="0">
                  <a:solidFill>
                    <a:srgbClr val="000000"/>
                  </a:solidFill>
                </a:rPr>
                <a:t>空间</a:t>
              </a:r>
              <a:endParaRPr lang="en-US" altLang="zh-CN" sz="1400" dirty="0">
                <a:solidFill>
                  <a:srgbClr val="000000"/>
                </a:solidFill>
              </a:endParaRPr>
            </a:p>
          </p:txBody>
        </p:sp>
        <p:sp>
          <p:nvSpPr>
            <p:cNvPr id="12" name="AutoShape 7"/>
            <p:cNvSpPr>
              <a:spLocks noChangeArrowheads="1"/>
            </p:cNvSpPr>
            <p:nvPr/>
          </p:nvSpPr>
          <p:spPr bwMode="gray">
            <a:xfrm>
              <a:off x="2503860" y="4581128"/>
              <a:ext cx="1492076" cy="351284"/>
            </a:xfrm>
            <a:prstGeom prst="roundRect">
              <a:avLst>
                <a:gd name="adj" fmla="val 50000"/>
              </a:avLst>
            </a:prstGeom>
            <a:gradFill rotWithShape="1">
              <a:gsLst>
                <a:gs pos="0">
                  <a:srgbClr val="839EE3"/>
                </a:gs>
                <a:gs pos="100000">
                  <a:srgbClr val="3D4969"/>
                </a:gs>
              </a:gsLst>
              <a:lin ang="5400000" scaled="1"/>
            </a:gradFill>
            <a:ln w="38100">
              <a:solidFill>
                <a:srgbClr val="FFFFFF"/>
              </a:solidFill>
              <a:round/>
              <a:headEnd/>
              <a:tailEnd/>
            </a:ln>
            <a:effectLst>
              <a:outerShdw dist="63500" dir="3187806" algn="ctr" rotWithShape="0">
                <a:schemeClr val="bg2"/>
              </a:outerShdw>
            </a:effectLst>
          </p:spPr>
          <p:txBody>
            <a:bodyPr wrap="none" anchor="ctr"/>
            <a:lstStyle/>
            <a:p>
              <a:pPr algn="ctr">
                <a:defRPr/>
              </a:pPr>
              <a:r>
                <a:rPr lang="zh-CN" altLang="en-US" sz="1600" dirty="0">
                  <a:solidFill>
                    <a:srgbClr val="FFFFFF"/>
                  </a:solidFill>
                  <a:latin typeface="Arial" charset="0"/>
                  <a:ea typeface="华文细黑" pitchFamily="2" charset="-122"/>
                </a:rPr>
                <a:t>限制</a:t>
              </a:r>
              <a:endParaRPr lang="zh-CN" altLang="en-US" sz="1600" b="0" dirty="0">
                <a:solidFill>
                  <a:srgbClr val="FFFFFF"/>
                </a:solidFill>
                <a:latin typeface="Arial" charset="0"/>
                <a:ea typeface="华文细黑"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
          <p:cNvSpPr txBox="1">
            <a:spLocks noChangeArrowheads="1"/>
          </p:cNvSpPr>
          <p:nvPr/>
        </p:nvSpPr>
        <p:spPr bwMode="auto">
          <a:xfrm>
            <a:off x="4572000" y="282575"/>
            <a:ext cx="4321175" cy="400110"/>
          </a:xfrm>
          <a:prstGeom prst="rect">
            <a:avLst/>
          </a:prstGeom>
          <a:noFill/>
          <a:ln w="9525">
            <a:noFill/>
            <a:miter lim="800000"/>
            <a:headEnd/>
            <a:tailEnd/>
          </a:ln>
          <a:effectLst/>
        </p:spPr>
        <p:txBody>
          <a:bodyPr>
            <a:spAutoFit/>
          </a:bodyPr>
          <a:lstStyle/>
          <a:p>
            <a:pPr algn="r"/>
            <a:r>
              <a:rPr lang="zh-CN" altLang="en-US" sz="2000" b="1" dirty="0" smtClean="0">
                <a:solidFill>
                  <a:schemeClr val="bg1"/>
                </a:solidFill>
                <a:latin typeface="微软雅黑" pitchFamily="34" charset="-122"/>
                <a:ea typeface="微软雅黑" pitchFamily="34" charset="-122"/>
              </a:rPr>
              <a:t>研究背景</a:t>
            </a:r>
            <a:endParaRPr lang="zh-CN" altLang="en-US" sz="2000" b="1" dirty="0">
              <a:solidFill>
                <a:schemeClr val="bg1"/>
              </a:solidFill>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473246" y="2944906"/>
            <a:ext cx="4190151" cy="2822559"/>
          </a:xfrm>
          <a:prstGeom prst="rect">
            <a:avLst/>
          </a:prstGeom>
        </p:spPr>
      </p:pic>
      <p:sp>
        <p:nvSpPr>
          <p:cNvPr id="5" name="文本框 4"/>
          <p:cNvSpPr txBox="1"/>
          <p:nvPr/>
        </p:nvSpPr>
        <p:spPr>
          <a:xfrm>
            <a:off x="568885" y="951840"/>
            <a:ext cx="7956550" cy="1754326"/>
          </a:xfrm>
          <a:prstGeom prst="rect">
            <a:avLst/>
          </a:prstGeom>
          <a:noFill/>
        </p:spPr>
        <p:txBody>
          <a:bodyPr wrap="square" rtlCol="0">
            <a:spAutoFit/>
          </a:bodyPr>
          <a:lstStyle/>
          <a:p>
            <a:pPr algn="just"/>
            <a:r>
              <a:rPr lang="en-US" altLang="zh-CN" dirty="0">
                <a:solidFill>
                  <a:srgbClr val="000000"/>
                </a:solidFill>
              </a:rPr>
              <a:t> </a:t>
            </a:r>
            <a:r>
              <a:rPr lang="en-US" altLang="zh-CN" dirty="0" smtClean="0">
                <a:solidFill>
                  <a:srgbClr val="000000"/>
                </a:solidFill>
              </a:rPr>
              <a:t>     </a:t>
            </a:r>
            <a:r>
              <a:rPr lang="en-US" altLang="zh-CN" dirty="0" err="1" smtClean="0">
                <a:solidFill>
                  <a:srgbClr val="000000"/>
                </a:solidFill>
              </a:rPr>
              <a:t>Openvswitch</a:t>
            </a:r>
            <a:r>
              <a:rPr lang="zh-CN" altLang="en-US" dirty="0" smtClean="0">
                <a:solidFill>
                  <a:srgbClr val="000000"/>
                </a:solidFill>
              </a:rPr>
              <a:t>，简称</a:t>
            </a:r>
            <a:r>
              <a:rPr lang="en-US" altLang="zh-CN" dirty="0" smtClean="0">
                <a:solidFill>
                  <a:srgbClr val="000000"/>
                </a:solidFill>
              </a:rPr>
              <a:t>OVS</a:t>
            </a:r>
            <a:r>
              <a:rPr lang="zh-CN" altLang="en-US" dirty="0">
                <a:solidFill>
                  <a:srgbClr val="000000"/>
                </a:solidFill>
              </a:rPr>
              <a:t>，</a:t>
            </a:r>
            <a:r>
              <a:rPr lang="zh-CN" altLang="en-US" dirty="0" smtClean="0">
                <a:solidFill>
                  <a:srgbClr val="000000"/>
                </a:solidFill>
              </a:rPr>
              <a:t>是</a:t>
            </a:r>
            <a:r>
              <a:rPr lang="zh-CN" altLang="en-US" dirty="0">
                <a:solidFill>
                  <a:srgbClr val="000000"/>
                </a:solidFill>
              </a:rPr>
              <a:t>一个</a:t>
            </a:r>
            <a:r>
              <a:rPr lang="zh-CN" altLang="en-US" dirty="0" smtClean="0">
                <a:solidFill>
                  <a:srgbClr val="000000"/>
                </a:solidFill>
              </a:rPr>
              <a:t>高质量、</a:t>
            </a:r>
            <a:r>
              <a:rPr lang="zh-CN" altLang="en-US" dirty="0">
                <a:solidFill>
                  <a:srgbClr val="000000"/>
                </a:solidFill>
              </a:rPr>
              <a:t>多层虚拟交换机</a:t>
            </a:r>
            <a:r>
              <a:rPr lang="zh-CN" altLang="en-US" dirty="0" smtClean="0">
                <a:solidFill>
                  <a:srgbClr val="000000"/>
                </a:solidFill>
              </a:rPr>
              <a:t>。通过</a:t>
            </a:r>
            <a:r>
              <a:rPr lang="zh-CN" altLang="en-US" dirty="0">
                <a:solidFill>
                  <a:srgbClr val="000000"/>
                </a:solidFill>
              </a:rPr>
              <a:t>可编程扩展，</a:t>
            </a:r>
            <a:r>
              <a:rPr lang="en-US" altLang="zh-CN" dirty="0">
                <a:solidFill>
                  <a:srgbClr val="000000"/>
                </a:solidFill>
              </a:rPr>
              <a:t>OVS</a:t>
            </a:r>
            <a:r>
              <a:rPr lang="zh-CN" altLang="en-US" dirty="0">
                <a:solidFill>
                  <a:srgbClr val="000000"/>
                </a:solidFill>
              </a:rPr>
              <a:t>可以实现大规模网络的自动化（配置、管理、维护），同时支持现有标准管理接口和</a:t>
            </a:r>
            <a:r>
              <a:rPr lang="zh-CN" altLang="en-US" dirty="0" smtClean="0">
                <a:solidFill>
                  <a:srgbClr val="000000"/>
                </a:solidFill>
              </a:rPr>
              <a:t>协议，</a:t>
            </a:r>
            <a:r>
              <a:rPr lang="zh-CN" altLang="en-US" dirty="0">
                <a:solidFill>
                  <a:srgbClr val="000000"/>
                </a:solidFill>
              </a:rPr>
              <a:t>例如</a:t>
            </a:r>
            <a:r>
              <a:rPr lang="en-US" altLang="zh-CN" dirty="0" err="1" smtClean="0">
                <a:solidFill>
                  <a:srgbClr val="000000"/>
                </a:solidFill>
              </a:rPr>
              <a:t>NetFlow</a:t>
            </a:r>
            <a:r>
              <a:rPr lang="zh-CN" altLang="en-US" dirty="0">
                <a:solidFill>
                  <a:srgbClr val="000000"/>
                </a:solidFill>
              </a:rPr>
              <a:t>、</a:t>
            </a:r>
            <a:r>
              <a:rPr lang="en-US" altLang="zh-CN" dirty="0" err="1">
                <a:solidFill>
                  <a:srgbClr val="000000"/>
                </a:solidFill>
              </a:rPr>
              <a:t>sFlow</a:t>
            </a:r>
            <a:r>
              <a:rPr lang="zh-CN" altLang="en-US" dirty="0">
                <a:solidFill>
                  <a:srgbClr val="000000"/>
                </a:solidFill>
              </a:rPr>
              <a:t>、</a:t>
            </a:r>
            <a:r>
              <a:rPr lang="en-US" altLang="zh-CN" dirty="0">
                <a:solidFill>
                  <a:srgbClr val="000000"/>
                </a:solidFill>
              </a:rPr>
              <a:t>SPAN</a:t>
            </a:r>
            <a:r>
              <a:rPr lang="zh-CN" altLang="en-US" dirty="0">
                <a:solidFill>
                  <a:srgbClr val="000000"/>
                </a:solidFill>
              </a:rPr>
              <a:t>、</a:t>
            </a:r>
            <a:r>
              <a:rPr lang="en-US" altLang="zh-CN" dirty="0">
                <a:solidFill>
                  <a:srgbClr val="000000"/>
                </a:solidFill>
              </a:rPr>
              <a:t>RSPAN</a:t>
            </a:r>
            <a:r>
              <a:rPr lang="zh-CN" altLang="en-US" dirty="0">
                <a:solidFill>
                  <a:srgbClr val="000000"/>
                </a:solidFill>
              </a:rPr>
              <a:t>、</a:t>
            </a:r>
            <a:r>
              <a:rPr lang="en-US" altLang="zh-CN" dirty="0">
                <a:solidFill>
                  <a:srgbClr val="000000"/>
                </a:solidFill>
              </a:rPr>
              <a:t>CLI</a:t>
            </a:r>
            <a:r>
              <a:rPr lang="zh-CN" altLang="en-US" dirty="0">
                <a:solidFill>
                  <a:srgbClr val="000000"/>
                </a:solidFill>
              </a:rPr>
              <a:t>、</a:t>
            </a:r>
            <a:r>
              <a:rPr lang="en-US" altLang="zh-CN" dirty="0">
                <a:solidFill>
                  <a:srgbClr val="000000"/>
                </a:solidFill>
              </a:rPr>
              <a:t>LACP</a:t>
            </a:r>
            <a:r>
              <a:rPr lang="zh-CN" altLang="en-US" dirty="0">
                <a:solidFill>
                  <a:srgbClr val="000000"/>
                </a:solidFill>
              </a:rPr>
              <a:t>、</a:t>
            </a:r>
            <a:r>
              <a:rPr lang="en-US" altLang="zh-CN" dirty="0">
                <a:solidFill>
                  <a:srgbClr val="000000"/>
                </a:solidFill>
              </a:rPr>
              <a:t>802.1ag</a:t>
            </a:r>
            <a:r>
              <a:rPr lang="zh-CN" altLang="en-US" dirty="0" smtClean="0">
                <a:solidFill>
                  <a:srgbClr val="000000"/>
                </a:solidFill>
              </a:rPr>
              <a:t>等。</a:t>
            </a:r>
            <a:endParaRPr lang="en-US" altLang="zh-CN" dirty="0" smtClean="0">
              <a:solidFill>
                <a:srgbClr val="000000"/>
              </a:solidFill>
            </a:endParaRPr>
          </a:p>
          <a:p>
            <a:pPr algn="just"/>
            <a:r>
              <a:rPr lang="en-US" altLang="zh-CN" dirty="0" smtClean="0">
                <a:solidFill>
                  <a:srgbClr val="000000"/>
                </a:solidFill>
              </a:rPr>
              <a:t>      OVS</a:t>
            </a:r>
            <a:r>
              <a:rPr lang="zh-CN" altLang="en-US" dirty="0" smtClean="0">
                <a:solidFill>
                  <a:srgbClr val="000000"/>
                </a:solidFill>
              </a:rPr>
              <a:t>是一个</a:t>
            </a:r>
            <a:r>
              <a:rPr lang="en-US" altLang="zh-CN" dirty="0" err="1" smtClean="0">
                <a:solidFill>
                  <a:srgbClr val="000000"/>
                </a:solidFill>
              </a:rPr>
              <a:t>OpenFlow</a:t>
            </a:r>
            <a:r>
              <a:rPr lang="zh-CN" altLang="en-US" dirty="0" smtClean="0">
                <a:solidFill>
                  <a:srgbClr val="000000"/>
                </a:solidFill>
              </a:rPr>
              <a:t>交换机，可以作为虚拟化环境中的虚拟交换机，或者链接物理节点的</a:t>
            </a:r>
            <a:r>
              <a:rPr lang="zh-CN" altLang="en-US" dirty="0" smtClean="0">
                <a:solidFill>
                  <a:srgbClr val="FF0000"/>
                </a:solidFill>
              </a:rPr>
              <a:t>软件交换机</a:t>
            </a:r>
            <a:r>
              <a:rPr lang="zh-CN" altLang="en-US" dirty="0" smtClean="0">
                <a:solidFill>
                  <a:srgbClr val="000000"/>
                </a:solidFill>
              </a:rPr>
              <a:t>。</a:t>
            </a:r>
            <a:endParaRPr lang="zh-CN" altLang="en-US" dirty="0">
              <a:solidFill>
                <a:srgbClr val="000000"/>
              </a:solidFill>
            </a:endParaRPr>
          </a:p>
        </p:txBody>
      </p:sp>
      <p:grpSp>
        <p:nvGrpSpPr>
          <p:cNvPr id="6" name="Group 21"/>
          <p:cNvGrpSpPr/>
          <p:nvPr/>
        </p:nvGrpSpPr>
        <p:grpSpPr>
          <a:xfrm>
            <a:off x="4550277" y="2635416"/>
            <a:ext cx="4025862" cy="1679616"/>
            <a:chOff x="2503860" y="4581128"/>
            <a:chExt cx="4688605" cy="1951490"/>
          </a:xfrm>
        </p:grpSpPr>
        <p:sp>
          <p:nvSpPr>
            <p:cNvPr id="7" name="Rectangle 6"/>
            <p:cNvSpPr>
              <a:spLocks noChangeArrowheads="1"/>
            </p:cNvSpPr>
            <p:nvPr/>
          </p:nvSpPr>
          <p:spPr bwMode="auto">
            <a:xfrm>
              <a:off x="2627783" y="4941169"/>
              <a:ext cx="4564682" cy="1591449"/>
            </a:xfrm>
            <a:prstGeom prst="rect">
              <a:avLst/>
            </a:prstGeom>
            <a:solidFill>
              <a:schemeClr val="bg1"/>
            </a:solidFill>
            <a:ln w="31750" algn="ctr">
              <a:solidFill>
                <a:srgbClr val="66CCFF"/>
              </a:solidFill>
              <a:miter lim="800000"/>
              <a:headEnd/>
              <a:tailEnd/>
            </a:ln>
            <a:effectLst>
              <a:outerShdw dist="107763" dir="2700000" algn="ctr" rotWithShape="0">
                <a:schemeClr val="bg2">
                  <a:alpha val="50000"/>
                </a:schemeClr>
              </a:outerShdw>
            </a:effectLst>
          </p:spPr>
          <p:txBody>
            <a:bodyPr/>
            <a:lstStyle/>
            <a:p>
              <a:pPr>
                <a:lnSpc>
                  <a:spcPts val="2000"/>
                </a:lnSpc>
              </a:pPr>
              <a:r>
                <a:rPr lang="zh-CN" altLang="en-US" sz="1400" dirty="0">
                  <a:solidFill>
                    <a:srgbClr val="000000"/>
                  </a:solidFill>
                </a:rPr>
                <a:t>① 支持</a:t>
              </a:r>
              <a:r>
                <a:rPr lang="en-US" altLang="zh-CN" sz="1400" dirty="0" err="1">
                  <a:solidFill>
                    <a:srgbClr val="000000"/>
                  </a:solidFill>
                </a:rPr>
                <a:t>OpenFlow</a:t>
              </a:r>
              <a:r>
                <a:rPr lang="zh-CN" altLang="en-US" sz="1400" dirty="0">
                  <a:solidFill>
                    <a:srgbClr val="000000"/>
                  </a:solidFill>
                </a:rPr>
                <a:t>协议（包括多种虚拟化扩展</a:t>
              </a:r>
              <a:r>
                <a:rPr lang="zh-CN" altLang="en-US" sz="1400" dirty="0" smtClean="0">
                  <a:solidFill>
                    <a:srgbClr val="000000"/>
                  </a:solidFill>
                </a:rPr>
                <a:t>）</a:t>
              </a:r>
              <a:endParaRPr lang="en-US" altLang="zh-CN" sz="1400" dirty="0">
                <a:solidFill>
                  <a:srgbClr val="000000"/>
                </a:solidFill>
              </a:endParaRPr>
            </a:p>
            <a:p>
              <a:pPr>
                <a:lnSpc>
                  <a:spcPts val="2000"/>
                </a:lnSpc>
              </a:pPr>
              <a:r>
                <a:rPr lang="zh-CN" altLang="en-US" sz="1400" dirty="0">
                  <a:solidFill>
                    <a:srgbClr val="000000"/>
                  </a:solidFill>
                </a:rPr>
                <a:t>② 支持标准的 </a:t>
              </a:r>
              <a:r>
                <a:rPr lang="en-US" altLang="zh-CN" sz="1400" dirty="0">
                  <a:solidFill>
                    <a:srgbClr val="000000"/>
                  </a:solidFill>
                </a:rPr>
                <a:t>802.1Q VLAN</a:t>
              </a:r>
              <a:r>
                <a:rPr lang="zh-CN" altLang="en-US" sz="1400" dirty="0" smtClean="0">
                  <a:solidFill>
                    <a:srgbClr val="000000"/>
                  </a:solidFill>
                </a:rPr>
                <a:t>模型</a:t>
              </a:r>
              <a:endParaRPr lang="en-US" altLang="zh-CN" sz="1400" dirty="0">
                <a:solidFill>
                  <a:srgbClr val="000000"/>
                </a:solidFill>
              </a:endParaRPr>
            </a:p>
            <a:p>
              <a:pPr>
                <a:lnSpc>
                  <a:spcPts val="2000"/>
                </a:lnSpc>
              </a:pPr>
              <a:r>
                <a:rPr lang="zh-CN" altLang="en-US" sz="1400" dirty="0">
                  <a:solidFill>
                    <a:srgbClr val="000000"/>
                  </a:solidFill>
                </a:rPr>
                <a:t>③ 支持 </a:t>
              </a:r>
              <a:r>
                <a:rPr lang="en-US" altLang="zh-CN" sz="1400" dirty="0">
                  <a:solidFill>
                    <a:srgbClr val="000000"/>
                  </a:solidFill>
                </a:rPr>
                <a:t>BFD </a:t>
              </a:r>
              <a:r>
                <a:rPr lang="zh-CN" altLang="en-US" sz="1400" dirty="0">
                  <a:solidFill>
                    <a:srgbClr val="000000"/>
                  </a:solidFill>
                </a:rPr>
                <a:t>和 </a:t>
              </a:r>
              <a:r>
                <a:rPr lang="en-US" altLang="zh-CN" sz="1400" dirty="0">
                  <a:solidFill>
                    <a:srgbClr val="000000"/>
                  </a:solidFill>
                </a:rPr>
                <a:t>802.1ag </a:t>
              </a:r>
              <a:r>
                <a:rPr lang="zh-CN" altLang="en-US" sz="1400" dirty="0">
                  <a:solidFill>
                    <a:srgbClr val="000000"/>
                  </a:solidFill>
                </a:rPr>
                <a:t>链路状态</a:t>
              </a:r>
              <a:r>
                <a:rPr lang="zh-CN" altLang="en-US" sz="1400" dirty="0" smtClean="0">
                  <a:solidFill>
                    <a:srgbClr val="000000"/>
                  </a:solidFill>
                </a:rPr>
                <a:t>监测</a:t>
              </a:r>
              <a:endParaRPr lang="en-US" altLang="zh-CN" sz="1400" dirty="0">
                <a:solidFill>
                  <a:srgbClr val="000000"/>
                </a:solidFill>
              </a:endParaRPr>
            </a:p>
            <a:p>
              <a:pPr>
                <a:lnSpc>
                  <a:spcPts val="2000"/>
                </a:lnSpc>
              </a:pPr>
              <a:r>
                <a:rPr lang="zh-CN" altLang="en-US" sz="1400" dirty="0">
                  <a:solidFill>
                    <a:srgbClr val="000000"/>
                  </a:solidFill>
                </a:rPr>
                <a:t>④ 支持每个虚拟机网卡的</a:t>
              </a:r>
              <a:r>
                <a:rPr lang="zh-CN" altLang="en-US" sz="1400" dirty="0">
                  <a:solidFill>
                    <a:srgbClr val="FF0000"/>
                  </a:solidFill>
                </a:rPr>
                <a:t>流量控制</a:t>
              </a:r>
              <a:r>
                <a:rPr lang="zh-CN" altLang="en-US" sz="1400" dirty="0" smtClean="0">
                  <a:solidFill>
                    <a:srgbClr val="000000"/>
                  </a:solidFill>
                </a:rPr>
                <a:t>策略</a:t>
              </a:r>
              <a:endParaRPr lang="en-US" altLang="zh-CN" sz="1400" dirty="0">
                <a:solidFill>
                  <a:srgbClr val="000000"/>
                </a:solidFill>
              </a:endParaRPr>
            </a:p>
            <a:p>
              <a:pPr>
                <a:lnSpc>
                  <a:spcPts val="2000"/>
                </a:lnSpc>
              </a:pPr>
              <a:r>
                <a:rPr lang="zh-CN" altLang="en-US" sz="1400" dirty="0">
                  <a:solidFill>
                    <a:srgbClr val="000000"/>
                  </a:solidFill>
                </a:rPr>
                <a:t>⑤ 支持多种</a:t>
              </a:r>
              <a:r>
                <a:rPr lang="zh-CN" altLang="en-US" sz="1400" dirty="0">
                  <a:solidFill>
                    <a:srgbClr val="FF0000"/>
                  </a:solidFill>
                </a:rPr>
                <a:t>隧道</a:t>
              </a:r>
              <a:r>
                <a:rPr lang="zh-CN" altLang="en-US" sz="1400" dirty="0">
                  <a:solidFill>
                    <a:srgbClr val="000000"/>
                  </a:solidFill>
                </a:rPr>
                <a:t>协议，</a:t>
              </a:r>
              <a:r>
                <a:rPr lang="en-US" altLang="zh-CN" sz="1400" dirty="0">
                  <a:solidFill>
                    <a:srgbClr val="000000"/>
                  </a:solidFill>
                </a:rPr>
                <a:t>GRE, VXLAN</a:t>
              </a:r>
              <a:r>
                <a:rPr lang="en-US" altLang="zh-CN" sz="1400" dirty="0" smtClean="0">
                  <a:solidFill>
                    <a:srgbClr val="000000"/>
                  </a:solidFill>
                </a:rPr>
                <a:t>……</a:t>
              </a:r>
              <a:endParaRPr lang="en-US" altLang="zh-CN" sz="1400" dirty="0">
                <a:solidFill>
                  <a:srgbClr val="000000"/>
                </a:solidFill>
              </a:endParaRPr>
            </a:p>
          </p:txBody>
        </p:sp>
        <p:sp>
          <p:nvSpPr>
            <p:cNvPr id="8" name="AutoShape 7"/>
            <p:cNvSpPr>
              <a:spLocks noChangeArrowheads="1"/>
            </p:cNvSpPr>
            <p:nvPr/>
          </p:nvSpPr>
          <p:spPr bwMode="gray">
            <a:xfrm>
              <a:off x="2503860" y="4581128"/>
              <a:ext cx="1492076" cy="351284"/>
            </a:xfrm>
            <a:prstGeom prst="roundRect">
              <a:avLst>
                <a:gd name="adj" fmla="val 50000"/>
              </a:avLst>
            </a:prstGeom>
            <a:gradFill rotWithShape="1">
              <a:gsLst>
                <a:gs pos="0">
                  <a:srgbClr val="839EE3"/>
                </a:gs>
                <a:gs pos="100000">
                  <a:srgbClr val="3D4969"/>
                </a:gs>
              </a:gsLst>
              <a:lin ang="5400000" scaled="1"/>
            </a:gradFill>
            <a:ln w="38100">
              <a:solidFill>
                <a:srgbClr val="FFFFFF"/>
              </a:solidFill>
              <a:round/>
              <a:headEnd/>
              <a:tailEnd/>
            </a:ln>
            <a:effectLst>
              <a:outerShdw dist="63500" dir="3187806" algn="ctr" rotWithShape="0">
                <a:schemeClr val="bg2"/>
              </a:outerShdw>
            </a:effectLst>
          </p:spPr>
          <p:txBody>
            <a:bodyPr wrap="none" anchor="ctr"/>
            <a:lstStyle/>
            <a:p>
              <a:pPr algn="ctr">
                <a:defRPr/>
              </a:pPr>
              <a:r>
                <a:rPr lang="zh-CN" altLang="en-US" sz="1600" dirty="0">
                  <a:solidFill>
                    <a:srgbClr val="FFFFFF"/>
                  </a:solidFill>
                  <a:latin typeface="Arial" charset="0"/>
                  <a:ea typeface="华文细黑" pitchFamily="2" charset="-122"/>
                </a:rPr>
                <a:t>特性</a:t>
              </a:r>
              <a:endParaRPr lang="zh-CN" altLang="en-US" sz="1600" b="0" dirty="0">
                <a:solidFill>
                  <a:srgbClr val="FFFFFF"/>
                </a:solidFill>
                <a:latin typeface="Arial" charset="0"/>
                <a:ea typeface="华文细黑" pitchFamily="2" charset="-122"/>
              </a:endParaRPr>
            </a:p>
          </p:txBody>
        </p:sp>
      </p:grpSp>
      <p:grpSp>
        <p:nvGrpSpPr>
          <p:cNvPr id="2" name="组合 1"/>
          <p:cNvGrpSpPr/>
          <p:nvPr/>
        </p:nvGrpSpPr>
        <p:grpSpPr>
          <a:xfrm>
            <a:off x="4604064" y="4600328"/>
            <a:ext cx="4025862" cy="1251980"/>
            <a:chOff x="4604064" y="4515485"/>
            <a:chExt cx="4025862" cy="1251980"/>
          </a:xfrm>
        </p:grpSpPr>
        <p:sp>
          <p:nvSpPr>
            <p:cNvPr id="10" name="Rectangle 6"/>
            <p:cNvSpPr>
              <a:spLocks noChangeArrowheads="1"/>
            </p:cNvSpPr>
            <p:nvPr/>
          </p:nvSpPr>
          <p:spPr bwMode="auto">
            <a:xfrm>
              <a:off x="4710470" y="4825367"/>
              <a:ext cx="3919456" cy="942098"/>
            </a:xfrm>
            <a:prstGeom prst="rect">
              <a:avLst/>
            </a:prstGeom>
            <a:solidFill>
              <a:schemeClr val="bg1"/>
            </a:solidFill>
            <a:ln w="31750" algn="ctr">
              <a:solidFill>
                <a:srgbClr val="66CCFF"/>
              </a:solidFill>
              <a:miter lim="800000"/>
              <a:headEnd/>
              <a:tailEnd/>
            </a:ln>
            <a:effectLst>
              <a:outerShdw dist="107763" dir="2700000" algn="ctr" rotWithShape="0">
                <a:schemeClr val="bg2">
                  <a:alpha val="50000"/>
                </a:schemeClr>
              </a:outerShdw>
            </a:effectLst>
          </p:spPr>
          <p:txBody>
            <a:bodyPr/>
            <a:lstStyle/>
            <a:p>
              <a:pPr>
                <a:lnSpc>
                  <a:spcPts val="2000"/>
                </a:lnSpc>
              </a:pPr>
              <a:r>
                <a:rPr lang="zh-CN" altLang="en-US" sz="1400" dirty="0">
                  <a:solidFill>
                    <a:srgbClr val="000000"/>
                  </a:solidFill>
                </a:rPr>
                <a:t>① 安装配置过程</a:t>
              </a:r>
              <a:r>
                <a:rPr lang="zh-CN" altLang="en-US" sz="1400" dirty="0" smtClean="0">
                  <a:solidFill>
                    <a:srgbClr val="000000"/>
                  </a:solidFill>
                </a:rPr>
                <a:t>复杂</a:t>
              </a:r>
              <a:endParaRPr lang="en-US" altLang="zh-CN" sz="1400" dirty="0">
                <a:solidFill>
                  <a:srgbClr val="000000"/>
                </a:solidFill>
              </a:endParaRPr>
            </a:p>
            <a:p>
              <a:pPr>
                <a:lnSpc>
                  <a:spcPts val="2000"/>
                </a:lnSpc>
              </a:pPr>
              <a:r>
                <a:rPr lang="zh-CN" altLang="en-US" sz="1400" dirty="0">
                  <a:solidFill>
                    <a:srgbClr val="000000"/>
                  </a:solidFill>
                </a:rPr>
                <a:t>② </a:t>
              </a:r>
              <a:r>
                <a:rPr lang="en-US" altLang="zh-CN" sz="1400" dirty="0">
                  <a:solidFill>
                    <a:srgbClr val="000000"/>
                  </a:solidFill>
                </a:rPr>
                <a:t>OVS</a:t>
              </a:r>
              <a:r>
                <a:rPr lang="zh-CN" altLang="en-US" sz="1400" dirty="0">
                  <a:solidFill>
                    <a:srgbClr val="000000"/>
                  </a:solidFill>
                </a:rPr>
                <a:t>大规模组网</a:t>
              </a:r>
              <a:r>
                <a:rPr lang="zh-CN" altLang="en-US" sz="1400" dirty="0">
                  <a:solidFill>
                    <a:srgbClr val="00B050"/>
                  </a:solidFill>
                </a:rPr>
                <a:t>资源消耗</a:t>
              </a:r>
              <a:r>
                <a:rPr lang="zh-CN" altLang="en-US" sz="1400" dirty="0" smtClean="0">
                  <a:solidFill>
                    <a:srgbClr val="00B050"/>
                  </a:solidFill>
                </a:rPr>
                <a:t>大</a:t>
              </a:r>
              <a:endParaRPr lang="en-US" altLang="zh-CN" sz="1400" dirty="0">
                <a:solidFill>
                  <a:srgbClr val="000000"/>
                </a:solidFill>
              </a:endParaRPr>
            </a:p>
            <a:p>
              <a:pPr>
                <a:lnSpc>
                  <a:spcPts val="2000"/>
                </a:lnSpc>
              </a:pPr>
              <a:r>
                <a:rPr lang="zh-CN" altLang="en-US" sz="1400" dirty="0">
                  <a:solidFill>
                    <a:srgbClr val="000000"/>
                  </a:solidFill>
                </a:rPr>
                <a:t>③ 支持的隧道技术与</a:t>
              </a:r>
              <a:r>
                <a:rPr lang="en-US" altLang="zh-CN" sz="1400" dirty="0" err="1">
                  <a:solidFill>
                    <a:srgbClr val="000000"/>
                  </a:solidFill>
                </a:rPr>
                <a:t>linux</a:t>
              </a:r>
              <a:r>
                <a:rPr lang="zh-CN" altLang="en-US" sz="1400" dirty="0">
                  <a:solidFill>
                    <a:srgbClr val="000000"/>
                  </a:solidFill>
                </a:rPr>
                <a:t>内核版本号</a:t>
              </a:r>
              <a:r>
                <a:rPr lang="zh-CN" altLang="en-US" sz="1400" dirty="0" smtClean="0">
                  <a:solidFill>
                    <a:srgbClr val="000000"/>
                  </a:solidFill>
                </a:rPr>
                <a:t>相关</a:t>
              </a:r>
              <a:endParaRPr lang="en-US" altLang="zh-CN" sz="1400" dirty="0">
                <a:solidFill>
                  <a:srgbClr val="000000"/>
                </a:solidFill>
              </a:endParaRPr>
            </a:p>
          </p:txBody>
        </p:sp>
        <p:sp>
          <p:nvSpPr>
            <p:cNvPr id="11" name="AutoShape 7"/>
            <p:cNvSpPr>
              <a:spLocks noChangeArrowheads="1"/>
            </p:cNvSpPr>
            <p:nvPr/>
          </p:nvSpPr>
          <p:spPr bwMode="gray">
            <a:xfrm>
              <a:off x="4604064" y="4515485"/>
              <a:ext cx="1281168" cy="302344"/>
            </a:xfrm>
            <a:prstGeom prst="roundRect">
              <a:avLst>
                <a:gd name="adj" fmla="val 50000"/>
              </a:avLst>
            </a:prstGeom>
            <a:gradFill rotWithShape="1">
              <a:gsLst>
                <a:gs pos="0">
                  <a:srgbClr val="839EE3"/>
                </a:gs>
                <a:gs pos="100000">
                  <a:srgbClr val="3D4969"/>
                </a:gs>
              </a:gsLst>
              <a:lin ang="5400000" scaled="1"/>
            </a:gradFill>
            <a:ln w="38100">
              <a:solidFill>
                <a:srgbClr val="FFFFFF"/>
              </a:solidFill>
              <a:round/>
              <a:headEnd/>
              <a:tailEnd/>
            </a:ln>
            <a:effectLst>
              <a:outerShdw dist="63500" dir="3187806" algn="ctr" rotWithShape="0">
                <a:schemeClr val="bg2"/>
              </a:outerShdw>
            </a:effectLst>
          </p:spPr>
          <p:txBody>
            <a:bodyPr wrap="none" anchor="ctr"/>
            <a:lstStyle/>
            <a:p>
              <a:pPr algn="ctr">
                <a:defRPr/>
              </a:pPr>
              <a:r>
                <a:rPr lang="zh-CN" altLang="en-US" sz="1600" dirty="0">
                  <a:solidFill>
                    <a:srgbClr val="FFFFFF"/>
                  </a:solidFill>
                  <a:latin typeface="Arial" charset="0"/>
                  <a:ea typeface="华文细黑" pitchFamily="2" charset="-122"/>
                </a:rPr>
                <a:t>限制</a:t>
              </a:r>
              <a:endParaRPr lang="zh-CN" altLang="en-US" sz="1600" b="0" dirty="0">
                <a:solidFill>
                  <a:srgbClr val="FFFFFF"/>
                </a:solidFill>
                <a:latin typeface="Arial" charset="0"/>
                <a:ea typeface="华文细黑"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
          <p:cNvSpPr txBox="1">
            <a:spLocks noChangeArrowheads="1"/>
          </p:cNvSpPr>
          <p:nvPr/>
        </p:nvSpPr>
        <p:spPr bwMode="auto">
          <a:xfrm>
            <a:off x="4572000" y="282575"/>
            <a:ext cx="4321175" cy="400110"/>
          </a:xfrm>
          <a:prstGeom prst="rect">
            <a:avLst/>
          </a:prstGeom>
          <a:noFill/>
          <a:ln w="9525">
            <a:noFill/>
            <a:miter lim="800000"/>
            <a:headEnd/>
            <a:tailEnd/>
          </a:ln>
          <a:effectLst/>
        </p:spPr>
        <p:txBody>
          <a:bodyPr>
            <a:spAutoFit/>
          </a:bodyPr>
          <a:lstStyle/>
          <a:p>
            <a:pPr algn="r"/>
            <a:r>
              <a:rPr lang="zh-CN" altLang="en-US" sz="2000" b="1" dirty="0" smtClean="0">
                <a:solidFill>
                  <a:schemeClr val="bg1"/>
                </a:solidFill>
                <a:latin typeface="微软雅黑" pitchFamily="34" charset="-122"/>
                <a:ea typeface="微软雅黑" pitchFamily="34" charset="-122"/>
              </a:rPr>
              <a:t>研究内容</a:t>
            </a:r>
            <a:endParaRPr lang="zh-CN" altLang="en-US" sz="2000" b="1" dirty="0">
              <a:solidFill>
                <a:schemeClr val="bg1"/>
              </a:solidFill>
              <a:latin typeface="微软雅黑" pitchFamily="34" charset="-122"/>
              <a:ea typeface="微软雅黑" pitchFamily="34" charset="-122"/>
            </a:endParaRPr>
          </a:p>
        </p:txBody>
      </p:sp>
      <p:sp>
        <p:nvSpPr>
          <p:cNvPr id="3" name="文本框 4"/>
          <p:cNvSpPr txBox="1"/>
          <p:nvPr/>
        </p:nvSpPr>
        <p:spPr>
          <a:xfrm>
            <a:off x="591671" y="1040681"/>
            <a:ext cx="8135470" cy="1200329"/>
          </a:xfrm>
          <a:prstGeom prst="rect">
            <a:avLst/>
          </a:prstGeom>
          <a:noFill/>
        </p:spPr>
        <p:txBody>
          <a:bodyPr wrap="square" rtlCol="0">
            <a:spAutoFit/>
          </a:bodyPr>
          <a:lstStyle/>
          <a:p>
            <a:pPr indent="457200" algn="just"/>
            <a:r>
              <a:rPr lang="zh-CN" altLang="en-US" dirty="0" smtClean="0">
                <a:solidFill>
                  <a:srgbClr val="000000"/>
                </a:solidFill>
                <a:latin typeface="+mn-ea"/>
                <a:ea typeface="+mn-ea"/>
              </a:rPr>
              <a:t>本</a:t>
            </a:r>
            <a:r>
              <a:rPr lang="zh-CN" altLang="en-US" dirty="0">
                <a:solidFill>
                  <a:srgbClr val="000000"/>
                </a:solidFill>
                <a:latin typeface="+mn-ea"/>
                <a:ea typeface="+mn-ea"/>
              </a:rPr>
              <a:t>论文旨在针对</a:t>
            </a:r>
            <a:r>
              <a:rPr lang="en-US" altLang="zh-CN" dirty="0">
                <a:solidFill>
                  <a:srgbClr val="000000"/>
                </a:solidFill>
                <a:latin typeface="+mn-ea"/>
                <a:ea typeface="+mn-ea"/>
              </a:rPr>
              <a:t>SDN</a:t>
            </a:r>
            <a:r>
              <a:rPr lang="zh-CN" altLang="en-US" dirty="0">
                <a:solidFill>
                  <a:srgbClr val="000000"/>
                </a:solidFill>
                <a:latin typeface="+mn-ea"/>
                <a:ea typeface="+mn-ea"/>
              </a:rPr>
              <a:t>网络架构，设计与实现一个虚实结合的虚拟网络实验</a:t>
            </a:r>
            <a:r>
              <a:rPr lang="zh-CN" altLang="en-US" dirty="0" smtClean="0">
                <a:solidFill>
                  <a:srgbClr val="000000"/>
                </a:solidFill>
                <a:latin typeface="+mn-ea"/>
                <a:ea typeface="+mn-ea"/>
              </a:rPr>
              <a:t>平台，用于创建</a:t>
            </a:r>
            <a:r>
              <a:rPr lang="zh-CN" altLang="en-US" dirty="0" smtClean="0">
                <a:solidFill>
                  <a:srgbClr val="FF0000"/>
                </a:solidFill>
                <a:latin typeface="+mn-ea"/>
                <a:ea typeface="+mn-ea"/>
              </a:rPr>
              <a:t>大规模</a:t>
            </a:r>
            <a:r>
              <a:rPr lang="zh-CN" altLang="en-US" dirty="0" smtClean="0">
                <a:solidFill>
                  <a:srgbClr val="000000"/>
                </a:solidFill>
                <a:latin typeface="+mn-ea"/>
                <a:ea typeface="+mn-ea"/>
              </a:rPr>
              <a:t>且</a:t>
            </a:r>
            <a:r>
              <a:rPr lang="zh-CN" altLang="en-US" dirty="0" smtClean="0">
                <a:solidFill>
                  <a:srgbClr val="FF0000"/>
                </a:solidFill>
                <a:latin typeface="+mn-ea"/>
                <a:ea typeface="+mn-ea"/>
              </a:rPr>
              <a:t>真实性高</a:t>
            </a:r>
            <a:r>
              <a:rPr lang="zh-CN" altLang="en-US" dirty="0" smtClean="0">
                <a:solidFill>
                  <a:srgbClr val="000000"/>
                </a:solidFill>
                <a:latin typeface="+mn-ea"/>
                <a:ea typeface="+mn-ea"/>
              </a:rPr>
              <a:t>的转发层网络。</a:t>
            </a:r>
            <a:r>
              <a:rPr lang="zh-CN" altLang="en-US" dirty="0">
                <a:solidFill>
                  <a:srgbClr val="000000"/>
                </a:solidFill>
                <a:latin typeface="+mn-ea"/>
                <a:ea typeface="+mn-ea"/>
              </a:rPr>
              <a:t>其中，</a:t>
            </a:r>
            <a:r>
              <a:rPr lang="zh-CN" altLang="en-US" b="1" dirty="0" smtClean="0">
                <a:solidFill>
                  <a:srgbClr val="000000"/>
                </a:solidFill>
                <a:latin typeface="+mn-ea"/>
                <a:ea typeface="+mn-ea"/>
              </a:rPr>
              <a:t>“虚”</a:t>
            </a:r>
            <a:r>
              <a:rPr lang="zh-CN" altLang="en-US" dirty="0">
                <a:solidFill>
                  <a:srgbClr val="000000"/>
                </a:solidFill>
                <a:latin typeface="+mn-ea"/>
                <a:ea typeface="+mn-ea"/>
              </a:rPr>
              <a:t>代表</a:t>
            </a:r>
            <a:r>
              <a:rPr lang="zh-CN" altLang="en-US" dirty="0" smtClean="0">
                <a:solidFill>
                  <a:srgbClr val="000000"/>
                </a:solidFill>
                <a:latin typeface="+mn-ea"/>
                <a:ea typeface="+mn-ea"/>
              </a:rPr>
              <a:t>由</a:t>
            </a:r>
            <a:r>
              <a:rPr lang="en-US" altLang="zh-CN" dirty="0" err="1">
                <a:solidFill>
                  <a:srgbClr val="000000"/>
                </a:solidFill>
                <a:latin typeface="+mn-ea"/>
                <a:ea typeface="+mn-ea"/>
              </a:rPr>
              <a:t>Mininet</a:t>
            </a:r>
            <a:r>
              <a:rPr lang="zh-CN" altLang="en-US" dirty="0">
                <a:solidFill>
                  <a:srgbClr val="000000"/>
                </a:solidFill>
                <a:latin typeface="+mn-ea"/>
                <a:ea typeface="+mn-ea"/>
              </a:rPr>
              <a:t>仿真平台虚拟的局部网络，包括虚拟交换机和虚拟主机；</a:t>
            </a:r>
            <a:r>
              <a:rPr lang="zh-CN" altLang="en-US" b="1" dirty="0" smtClean="0">
                <a:solidFill>
                  <a:srgbClr val="000000"/>
                </a:solidFill>
                <a:latin typeface="+mn-ea"/>
                <a:ea typeface="+mn-ea"/>
              </a:rPr>
              <a:t>“实”</a:t>
            </a:r>
            <a:r>
              <a:rPr lang="zh-CN" altLang="en-US" dirty="0">
                <a:solidFill>
                  <a:srgbClr val="000000"/>
                </a:solidFill>
                <a:latin typeface="+mn-ea"/>
                <a:ea typeface="+mn-ea"/>
              </a:rPr>
              <a:t>代表</a:t>
            </a:r>
            <a:r>
              <a:rPr lang="en-US" altLang="zh-CN" dirty="0" err="1" smtClean="0">
                <a:solidFill>
                  <a:srgbClr val="000000"/>
                </a:solidFill>
                <a:latin typeface="+mn-ea"/>
                <a:ea typeface="+mn-ea"/>
              </a:rPr>
              <a:t>Openvswitch</a:t>
            </a:r>
            <a:r>
              <a:rPr lang="zh-CN" altLang="en-US" dirty="0">
                <a:solidFill>
                  <a:srgbClr val="000000"/>
                </a:solidFill>
                <a:latin typeface="+mn-ea"/>
                <a:ea typeface="+mn-ea"/>
              </a:rPr>
              <a:t>真实交换机</a:t>
            </a:r>
            <a:r>
              <a:rPr lang="zh-CN" altLang="en-US" dirty="0" smtClean="0">
                <a:solidFill>
                  <a:srgbClr val="000000"/>
                </a:solidFill>
                <a:latin typeface="+mn-ea"/>
                <a:ea typeface="+mn-ea"/>
              </a:rPr>
              <a:t>。平台应用场景如图所示。</a:t>
            </a:r>
            <a:endParaRPr lang="zh-CN" altLang="en-US" dirty="0">
              <a:solidFill>
                <a:srgbClr val="000000"/>
              </a:solidFill>
              <a:latin typeface="+mn-ea"/>
              <a:ea typeface="+mn-ea"/>
            </a:endParaRPr>
          </a:p>
        </p:txBody>
      </p:sp>
      <p:graphicFrame>
        <p:nvGraphicFramePr>
          <p:cNvPr id="1027" name="Object 3"/>
          <p:cNvGraphicFramePr>
            <a:graphicFrameLocks noChangeAspect="1"/>
          </p:cNvGraphicFramePr>
          <p:nvPr/>
        </p:nvGraphicFramePr>
        <p:xfrm>
          <a:off x="1532217" y="2366402"/>
          <a:ext cx="5930900" cy="3571265"/>
        </p:xfrm>
        <a:graphic>
          <a:graphicData uri="http://schemas.openxmlformats.org/presentationml/2006/ole">
            <mc:AlternateContent xmlns:mc="http://schemas.openxmlformats.org/markup-compatibility/2006">
              <mc:Choice xmlns:v="urn:schemas-microsoft-com:vml" Requires="v">
                <p:oleObj spid="_x0000_s1203" r:id="rId4" imgW="8553305" imgH="5524339" progId="">
                  <p:embed/>
                </p:oleObj>
              </mc:Choice>
              <mc:Fallback>
                <p:oleObj r:id="rId4" imgW="8553305" imgH="5524339" progId="">
                  <p:embed/>
                  <p:pic>
                    <p:nvPicPr>
                      <p:cNvPr id="0" name="Picture 7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2217" y="2366402"/>
                        <a:ext cx="5930900" cy="35712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文本框 13"/>
          <p:cNvSpPr txBox="1"/>
          <p:nvPr/>
        </p:nvSpPr>
        <p:spPr>
          <a:xfrm>
            <a:off x="2407295" y="5981417"/>
            <a:ext cx="4289340" cy="338554"/>
          </a:xfrm>
          <a:prstGeom prst="rect">
            <a:avLst/>
          </a:prstGeom>
          <a:noFill/>
        </p:spPr>
        <p:txBody>
          <a:bodyPr wrap="square" rtlCol="0">
            <a:spAutoFit/>
          </a:bodyPr>
          <a:lstStyle/>
          <a:p>
            <a:pPr algn="ctr"/>
            <a:r>
              <a:rPr lang="zh-CN" altLang="en-US" sz="1600" dirty="0">
                <a:latin typeface="楷体" pitchFamily="49" charset="-122"/>
                <a:ea typeface="楷体" pitchFamily="49" charset="-122"/>
              </a:rPr>
              <a:t>虚实</a:t>
            </a:r>
            <a:r>
              <a:rPr lang="zh-CN" altLang="en-US" sz="1600" dirty="0" smtClean="0">
                <a:latin typeface="楷体" pitchFamily="49" charset="-122"/>
                <a:ea typeface="楷体" pitchFamily="49" charset="-122"/>
              </a:rPr>
              <a:t>结合的虚拟网络实验平台应用场景图</a:t>
            </a:r>
            <a:endParaRPr lang="zh-CN" altLang="en-US" sz="16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
          <p:cNvSpPr txBox="1">
            <a:spLocks noChangeArrowheads="1"/>
          </p:cNvSpPr>
          <p:nvPr/>
        </p:nvSpPr>
        <p:spPr bwMode="auto">
          <a:xfrm>
            <a:off x="4572000" y="282575"/>
            <a:ext cx="4321175" cy="400110"/>
          </a:xfrm>
          <a:prstGeom prst="rect">
            <a:avLst/>
          </a:prstGeom>
          <a:noFill/>
          <a:ln w="9525">
            <a:noFill/>
            <a:miter lim="800000"/>
            <a:headEnd/>
            <a:tailEnd/>
          </a:ln>
          <a:effectLst/>
        </p:spPr>
        <p:txBody>
          <a:bodyPr>
            <a:spAutoFit/>
          </a:bodyPr>
          <a:lstStyle/>
          <a:p>
            <a:pPr algn="r"/>
            <a:r>
              <a:rPr lang="zh-CN" altLang="en-US" sz="2000" b="1" dirty="0" smtClean="0">
                <a:solidFill>
                  <a:schemeClr val="bg1"/>
                </a:solidFill>
                <a:latin typeface="微软雅黑" pitchFamily="34" charset="-122"/>
                <a:ea typeface="微软雅黑" pitchFamily="34" charset="-122"/>
              </a:rPr>
              <a:t>研究内容</a:t>
            </a:r>
            <a:endParaRPr lang="zh-CN" altLang="en-US" sz="2000" b="1" dirty="0">
              <a:solidFill>
                <a:schemeClr val="bg1"/>
              </a:solidFill>
              <a:latin typeface="微软雅黑" pitchFamily="34" charset="-122"/>
              <a:ea typeface="微软雅黑" pitchFamily="34" charset="-122"/>
            </a:endParaRPr>
          </a:p>
        </p:txBody>
      </p:sp>
      <p:grpSp>
        <p:nvGrpSpPr>
          <p:cNvPr id="15" name="组合 14"/>
          <p:cNvGrpSpPr/>
          <p:nvPr/>
        </p:nvGrpSpPr>
        <p:grpSpPr>
          <a:xfrm>
            <a:off x="403414" y="2376395"/>
            <a:ext cx="8216152" cy="1331259"/>
            <a:chOff x="497543" y="1075765"/>
            <a:chExt cx="8216152" cy="1331259"/>
          </a:xfrm>
        </p:grpSpPr>
        <p:sp>
          <p:nvSpPr>
            <p:cNvPr id="3" name="TextBox 2"/>
            <p:cNvSpPr txBox="1"/>
            <p:nvPr/>
          </p:nvSpPr>
          <p:spPr>
            <a:xfrm>
              <a:off x="497543" y="1075765"/>
              <a:ext cx="2796988" cy="369332"/>
            </a:xfrm>
            <a:prstGeom prst="rect">
              <a:avLst/>
            </a:prstGeom>
            <a:noFill/>
          </p:spPr>
          <p:txBody>
            <a:bodyPr wrap="square" rtlCol="0">
              <a:spAutoFit/>
            </a:bodyPr>
            <a:lstStyle/>
            <a:p>
              <a:pPr>
                <a:buFont typeface="Wingdings" pitchFamily="2" charset="2"/>
                <a:buChar char="Ø"/>
              </a:pPr>
              <a:r>
                <a:rPr lang="en-US" dirty="0" smtClean="0"/>
                <a:t> </a:t>
              </a:r>
              <a:r>
                <a:rPr lang="en-US" dirty="0" err="1" smtClean="0"/>
                <a:t>Mininet</a:t>
              </a:r>
              <a:r>
                <a:rPr lang="zh-CN" altLang="en-US" dirty="0" smtClean="0"/>
                <a:t>自定义拓扑研究</a:t>
              </a:r>
              <a:endParaRPr lang="en-US" altLang="zh-CN" dirty="0" smtClean="0"/>
            </a:p>
          </p:txBody>
        </p:sp>
        <p:sp>
          <p:nvSpPr>
            <p:cNvPr id="8" name="矩形 7"/>
            <p:cNvSpPr/>
            <p:nvPr/>
          </p:nvSpPr>
          <p:spPr>
            <a:xfrm>
              <a:off x="632013" y="1443790"/>
              <a:ext cx="8081682" cy="923330"/>
            </a:xfrm>
            <a:prstGeom prst="rect">
              <a:avLst/>
            </a:prstGeom>
          </p:spPr>
          <p:txBody>
            <a:bodyPr wrap="square">
              <a:spAutoFit/>
            </a:bodyPr>
            <a:lstStyle/>
            <a:p>
              <a:pPr algn="just"/>
              <a:r>
                <a:rPr lang="zh-CN" altLang="en-US" dirty="0" smtClean="0"/>
                <a:t>    </a:t>
              </a:r>
              <a:r>
                <a:rPr lang="zh-CN" altLang="en-US" dirty="0" smtClean="0">
                  <a:latin typeface="Times New Roman" pitchFamily="18" charset="0"/>
                  <a:ea typeface="+mn-ea"/>
                  <a:cs typeface="Times New Roman" pitchFamily="18" charset="0"/>
                </a:rPr>
                <a:t>平台根据虚拟子网的拓扑结构，生成任意拓扑结构，因此需要研究</a:t>
              </a:r>
              <a:r>
                <a:rPr lang="en-US" dirty="0" err="1" smtClean="0">
                  <a:latin typeface="Times New Roman" pitchFamily="18" charset="0"/>
                  <a:ea typeface="+mn-ea"/>
                  <a:cs typeface="Times New Roman" pitchFamily="18" charset="0"/>
                </a:rPr>
                <a:t>Mininet</a:t>
              </a:r>
              <a:r>
                <a:rPr lang="zh-CN" altLang="en-US" dirty="0" smtClean="0">
                  <a:latin typeface="Times New Roman" pitchFamily="18" charset="0"/>
                  <a:ea typeface="+mn-ea"/>
                  <a:cs typeface="Times New Roman" pitchFamily="18" charset="0"/>
                </a:rPr>
                <a:t>自定义拓扑方法。通过</a:t>
              </a:r>
              <a:r>
                <a:rPr lang="en-US" dirty="0" err="1" smtClean="0">
                  <a:latin typeface="Times New Roman" pitchFamily="18" charset="0"/>
                  <a:ea typeface="+mn-ea"/>
                  <a:cs typeface="Times New Roman" pitchFamily="18" charset="0"/>
                </a:rPr>
                <a:t>Mininet</a:t>
              </a:r>
              <a:r>
                <a:rPr lang="zh-CN" altLang="en-US" dirty="0" smtClean="0">
                  <a:latin typeface="Times New Roman" pitchFamily="18" charset="0"/>
                  <a:ea typeface="+mn-ea"/>
                  <a:cs typeface="Times New Roman" pitchFamily="18" charset="0"/>
                </a:rPr>
                <a:t>提供的</a:t>
              </a:r>
              <a:r>
                <a:rPr lang="en-US" dirty="0" smtClean="0">
                  <a:latin typeface="Times New Roman" pitchFamily="18" charset="0"/>
                  <a:ea typeface="+mn-ea"/>
                  <a:cs typeface="Times New Roman" pitchFamily="18" charset="0"/>
                </a:rPr>
                <a:t>python API</a:t>
              </a:r>
              <a:r>
                <a:rPr lang="zh-CN" altLang="en-US" dirty="0" smtClean="0">
                  <a:latin typeface="Times New Roman" pitchFamily="18" charset="0"/>
                  <a:ea typeface="+mn-ea"/>
                  <a:cs typeface="Times New Roman" pitchFamily="18" charset="0"/>
                </a:rPr>
                <a:t>，用户能够自行设计满足需求的拓扑结构。</a:t>
              </a:r>
              <a:endParaRPr lang="zh-CN" altLang="en-US" dirty="0">
                <a:latin typeface="Times New Roman" pitchFamily="18" charset="0"/>
                <a:ea typeface="+mn-ea"/>
                <a:cs typeface="Times New Roman" pitchFamily="18" charset="0"/>
              </a:endParaRPr>
            </a:p>
          </p:txBody>
        </p:sp>
        <p:sp>
          <p:nvSpPr>
            <p:cNvPr id="12" name="圆角矩形 11"/>
            <p:cNvSpPr/>
            <p:nvPr/>
          </p:nvSpPr>
          <p:spPr>
            <a:xfrm>
              <a:off x="632012" y="1438835"/>
              <a:ext cx="8068235" cy="968189"/>
            </a:xfrm>
            <a:prstGeom prst="roundRect">
              <a:avLst/>
            </a:prstGeom>
            <a:noFill/>
            <a:ln>
              <a:solidFill>
                <a:srgbClr val="33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B0F0"/>
                </a:solidFill>
              </a:endParaRPr>
            </a:p>
          </p:txBody>
        </p:sp>
      </p:grpSp>
      <p:grpSp>
        <p:nvGrpSpPr>
          <p:cNvPr id="16" name="组合 15"/>
          <p:cNvGrpSpPr/>
          <p:nvPr/>
        </p:nvGrpSpPr>
        <p:grpSpPr>
          <a:xfrm>
            <a:off x="394447" y="974911"/>
            <a:ext cx="8225119" cy="1317808"/>
            <a:chOff x="488576" y="2559422"/>
            <a:chExt cx="8225119" cy="1317808"/>
          </a:xfrm>
        </p:grpSpPr>
        <p:sp>
          <p:nvSpPr>
            <p:cNvPr id="5" name="TextBox 4"/>
            <p:cNvSpPr txBox="1"/>
            <p:nvPr/>
          </p:nvSpPr>
          <p:spPr>
            <a:xfrm>
              <a:off x="488576" y="2559422"/>
              <a:ext cx="3437965" cy="369332"/>
            </a:xfrm>
            <a:prstGeom prst="rect">
              <a:avLst/>
            </a:prstGeom>
            <a:noFill/>
          </p:spPr>
          <p:txBody>
            <a:bodyPr wrap="square" rtlCol="0">
              <a:spAutoFit/>
            </a:bodyPr>
            <a:lstStyle/>
            <a:p>
              <a:pPr>
                <a:buFont typeface="Wingdings" pitchFamily="2" charset="2"/>
                <a:buChar char="Ø"/>
              </a:pPr>
              <a:r>
                <a:rPr lang="en-US" dirty="0" smtClean="0"/>
                <a:t> SDN</a:t>
              </a:r>
              <a:r>
                <a:rPr lang="zh-CN" altLang="en-US" dirty="0" smtClean="0"/>
                <a:t>网络中真实节点定位方法</a:t>
              </a:r>
              <a:endParaRPr lang="zh-CN" altLang="en-US" dirty="0"/>
            </a:p>
          </p:txBody>
        </p:sp>
        <p:sp>
          <p:nvSpPr>
            <p:cNvPr id="9" name="矩形 8"/>
            <p:cNvSpPr/>
            <p:nvPr/>
          </p:nvSpPr>
          <p:spPr>
            <a:xfrm>
              <a:off x="645459" y="2910880"/>
              <a:ext cx="8068236" cy="923330"/>
            </a:xfrm>
            <a:prstGeom prst="rect">
              <a:avLst/>
            </a:prstGeom>
          </p:spPr>
          <p:txBody>
            <a:bodyPr wrap="square">
              <a:spAutoFit/>
            </a:bodyPr>
            <a:lstStyle/>
            <a:p>
              <a:pPr algn="just"/>
              <a:r>
                <a:rPr lang="zh-CN" altLang="en-US" dirty="0" smtClean="0"/>
                <a:t>    </a:t>
              </a:r>
              <a:r>
                <a:rPr lang="zh-CN" altLang="en-US" dirty="0" smtClean="0">
                  <a:latin typeface="Times New Roman" pitchFamily="18" charset="0"/>
                  <a:ea typeface="+mn-ea"/>
                  <a:cs typeface="Times New Roman" pitchFamily="18" charset="0"/>
                </a:rPr>
                <a:t>平台生成的虚实结合</a:t>
              </a:r>
              <a:r>
                <a:rPr lang="en-US" dirty="0" smtClean="0">
                  <a:latin typeface="Times New Roman" pitchFamily="18" charset="0"/>
                  <a:ea typeface="+mn-ea"/>
                  <a:cs typeface="Times New Roman" pitchFamily="18" charset="0"/>
                </a:rPr>
                <a:t>SDN</a:t>
              </a:r>
              <a:r>
                <a:rPr lang="zh-CN" altLang="en-US" dirty="0" smtClean="0">
                  <a:latin typeface="Times New Roman" pitchFamily="18" charset="0"/>
                  <a:ea typeface="+mn-ea"/>
                  <a:cs typeface="Times New Roman" pitchFamily="18" charset="0"/>
                </a:rPr>
                <a:t>网络应满足真实性要求。在真实节点有限的情况下，确定真实节点的位置尤为重要。因此需要根据真实节点特点，设计适用于</a:t>
              </a:r>
              <a:r>
                <a:rPr lang="en-US" dirty="0" smtClean="0">
                  <a:latin typeface="Times New Roman" pitchFamily="18" charset="0"/>
                  <a:ea typeface="+mn-ea"/>
                  <a:cs typeface="Times New Roman" pitchFamily="18" charset="0"/>
                </a:rPr>
                <a:t>SDN</a:t>
              </a:r>
              <a:r>
                <a:rPr lang="zh-CN" altLang="en-US" dirty="0" smtClean="0">
                  <a:latin typeface="Times New Roman" pitchFamily="18" charset="0"/>
                  <a:ea typeface="+mn-ea"/>
                  <a:cs typeface="Times New Roman" pitchFamily="18" charset="0"/>
                </a:rPr>
                <a:t>网络的真实节点定位算法。</a:t>
              </a:r>
              <a:endParaRPr lang="zh-CN" altLang="en-US" dirty="0">
                <a:latin typeface="Times New Roman" pitchFamily="18" charset="0"/>
                <a:ea typeface="+mn-ea"/>
                <a:cs typeface="Times New Roman" pitchFamily="18" charset="0"/>
              </a:endParaRPr>
            </a:p>
          </p:txBody>
        </p:sp>
        <p:sp>
          <p:nvSpPr>
            <p:cNvPr id="13" name="圆角矩形 12"/>
            <p:cNvSpPr/>
            <p:nvPr/>
          </p:nvSpPr>
          <p:spPr>
            <a:xfrm>
              <a:off x="636495" y="2909041"/>
              <a:ext cx="8068235" cy="968189"/>
            </a:xfrm>
            <a:prstGeom prst="roundRect">
              <a:avLst/>
            </a:prstGeom>
            <a:noFill/>
            <a:ln>
              <a:solidFill>
                <a:srgbClr val="33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B0F0"/>
                </a:solidFill>
              </a:endParaRPr>
            </a:p>
          </p:txBody>
        </p:sp>
      </p:grpSp>
      <p:grpSp>
        <p:nvGrpSpPr>
          <p:cNvPr id="17" name="组合 16"/>
          <p:cNvGrpSpPr/>
          <p:nvPr/>
        </p:nvGrpSpPr>
        <p:grpSpPr>
          <a:xfrm>
            <a:off x="411493" y="3809107"/>
            <a:ext cx="8190144" cy="1309730"/>
            <a:chOff x="505622" y="4037706"/>
            <a:chExt cx="8190144" cy="1309730"/>
          </a:xfrm>
        </p:grpSpPr>
        <p:sp>
          <p:nvSpPr>
            <p:cNvPr id="6" name="矩形 5"/>
            <p:cNvSpPr/>
            <p:nvPr/>
          </p:nvSpPr>
          <p:spPr>
            <a:xfrm>
              <a:off x="505622" y="4037706"/>
              <a:ext cx="3509294" cy="369332"/>
            </a:xfrm>
            <a:prstGeom prst="rect">
              <a:avLst/>
            </a:prstGeom>
          </p:spPr>
          <p:txBody>
            <a:bodyPr wrap="none">
              <a:spAutoFit/>
            </a:bodyPr>
            <a:lstStyle/>
            <a:p>
              <a:pPr>
                <a:buFont typeface="Wingdings" pitchFamily="2" charset="2"/>
                <a:buChar char="Ø"/>
              </a:pPr>
              <a:r>
                <a:rPr lang="en-US" dirty="0" smtClean="0"/>
                <a:t> </a:t>
              </a:r>
              <a:r>
                <a:rPr lang="en-US" dirty="0" err="1" smtClean="0"/>
                <a:t>Mininet</a:t>
              </a:r>
              <a:r>
                <a:rPr lang="zh-CN" altLang="en-US" dirty="0" smtClean="0"/>
                <a:t>与</a:t>
              </a:r>
              <a:r>
                <a:rPr lang="en-US" dirty="0" smtClean="0"/>
                <a:t>OVS</a:t>
              </a:r>
              <a:r>
                <a:rPr lang="zh-CN" altLang="en-US" dirty="0" smtClean="0"/>
                <a:t>交换机混合组网</a:t>
              </a:r>
              <a:endParaRPr lang="zh-CN" altLang="en-US" dirty="0"/>
            </a:p>
          </p:txBody>
        </p:sp>
        <p:sp>
          <p:nvSpPr>
            <p:cNvPr id="10" name="矩形 9"/>
            <p:cNvSpPr/>
            <p:nvPr/>
          </p:nvSpPr>
          <p:spPr>
            <a:xfrm>
              <a:off x="645459" y="4377974"/>
              <a:ext cx="8000999" cy="923330"/>
            </a:xfrm>
            <a:prstGeom prst="rect">
              <a:avLst/>
            </a:prstGeom>
          </p:spPr>
          <p:txBody>
            <a:bodyPr wrap="square">
              <a:spAutoFit/>
            </a:bodyPr>
            <a:lstStyle/>
            <a:p>
              <a:pPr algn="just"/>
              <a:r>
                <a:rPr lang="zh-CN" altLang="en-US" dirty="0" smtClean="0"/>
                <a:t>    </a:t>
              </a:r>
              <a:r>
                <a:rPr lang="zh-CN" altLang="en-US" dirty="0" smtClean="0">
                  <a:latin typeface="Times New Roman" pitchFamily="18" charset="0"/>
                  <a:ea typeface="+mn-ea"/>
                  <a:cs typeface="Times New Roman" pitchFamily="18" charset="0"/>
                </a:rPr>
                <a:t>平台将网络拓扑划分为真实节点和虚拟子网，然后下发到资源层，分别由</a:t>
              </a:r>
              <a:r>
                <a:rPr lang="en-US" dirty="0" err="1" smtClean="0">
                  <a:latin typeface="Times New Roman" pitchFamily="18" charset="0"/>
                  <a:ea typeface="+mn-ea"/>
                  <a:cs typeface="Times New Roman" pitchFamily="18" charset="0"/>
                </a:rPr>
                <a:t>Openvswitch</a:t>
              </a:r>
              <a:r>
                <a:rPr lang="zh-CN" altLang="en-US" dirty="0" smtClean="0">
                  <a:latin typeface="Times New Roman" pitchFamily="18" charset="0"/>
                  <a:ea typeface="+mn-ea"/>
                  <a:cs typeface="Times New Roman" pitchFamily="18" charset="0"/>
                </a:rPr>
                <a:t>和</a:t>
              </a:r>
              <a:r>
                <a:rPr lang="en-US" dirty="0" err="1" smtClean="0">
                  <a:latin typeface="Times New Roman" pitchFamily="18" charset="0"/>
                  <a:ea typeface="+mn-ea"/>
                  <a:cs typeface="Times New Roman" pitchFamily="18" charset="0"/>
                </a:rPr>
                <a:t>Mininet</a:t>
              </a:r>
              <a:r>
                <a:rPr lang="zh-CN" altLang="en-US" dirty="0" smtClean="0">
                  <a:latin typeface="Times New Roman" pitchFamily="18" charset="0"/>
                  <a:ea typeface="+mn-ea"/>
                  <a:cs typeface="Times New Roman" pitchFamily="18" charset="0"/>
                </a:rPr>
                <a:t>实现。由于输入的拓扑结构应该与最后展示的拓扑结构保持一致。因此需要研究</a:t>
              </a:r>
              <a:r>
                <a:rPr lang="en-US" dirty="0" err="1" smtClean="0">
                  <a:latin typeface="Times New Roman" pitchFamily="18" charset="0"/>
                  <a:ea typeface="+mn-ea"/>
                  <a:cs typeface="Times New Roman" pitchFamily="18" charset="0"/>
                </a:rPr>
                <a:t>Mininet</a:t>
              </a:r>
              <a:r>
                <a:rPr lang="zh-CN" altLang="en-US" dirty="0" smtClean="0">
                  <a:latin typeface="Times New Roman" pitchFamily="18" charset="0"/>
                  <a:ea typeface="+mn-ea"/>
                  <a:cs typeface="Times New Roman" pitchFamily="18" charset="0"/>
                </a:rPr>
                <a:t>与</a:t>
              </a:r>
              <a:r>
                <a:rPr lang="en-US" dirty="0" smtClean="0">
                  <a:latin typeface="Times New Roman" pitchFamily="18" charset="0"/>
                  <a:ea typeface="+mn-ea"/>
                  <a:cs typeface="Times New Roman" pitchFamily="18" charset="0"/>
                </a:rPr>
                <a:t>OVS</a:t>
              </a:r>
              <a:r>
                <a:rPr lang="zh-CN" altLang="en-US" dirty="0" smtClean="0">
                  <a:latin typeface="Times New Roman" pitchFamily="18" charset="0"/>
                  <a:ea typeface="+mn-ea"/>
                  <a:cs typeface="Times New Roman" pitchFamily="18" charset="0"/>
                </a:rPr>
                <a:t>混合组网，重新组装回原网络的方法。</a:t>
              </a:r>
              <a:endParaRPr lang="zh-CN" altLang="en-US" dirty="0">
                <a:latin typeface="Times New Roman" pitchFamily="18" charset="0"/>
                <a:ea typeface="+mn-ea"/>
                <a:cs typeface="Times New Roman" pitchFamily="18" charset="0"/>
              </a:endParaRPr>
            </a:p>
          </p:txBody>
        </p:sp>
        <p:sp>
          <p:nvSpPr>
            <p:cNvPr id="14" name="圆角矩形 13"/>
            <p:cNvSpPr/>
            <p:nvPr/>
          </p:nvSpPr>
          <p:spPr>
            <a:xfrm>
              <a:off x="627531" y="4379247"/>
              <a:ext cx="8068235" cy="968189"/>
            </a:xfrm>
            <a:prstGeom prst="roundRect">
              <a:avLst/>
            </a:prstGeom>
            <a:noFill/>
            <a:ln>
              <a:solidFill>
                <a:srgbClr val="33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B0F0"/>
                </a:solidFill>
              </a:endParaRPr>
            </a:p>
          </p:txBody>
        </p:sp>
      </p:grpSp>
      <p:grpSp>
        <p:nvGrpSpPr>
          <p:cNvPr id="19" name="组合 18"/>
          <p:cNvGrpSpPr/>
          <p:nvPr/>
        </p:nvGrpSpPr>
        <p:grpSpPr>
          <a:xfrm>
            <a:off x="442870" y="5238974"/>
            <a:ext cx="8230483" cy="1054250"/>
            <a:chOff x="536999" y="5346550"/>
            <a:chExt cx="8230483" cy="1054250"/>
          </a:xfrm>
        </p:grpSpPr>
        <p:sp>
          <p:nvSpPr>
            <p:cNvPr id="7" name="矩形 6"/>
            <p:cNvSpPr/>
            <p:nvPr/>
          </p:nvSpPr>
          <p:spPr>
            <a:xfrm>
              <a:off x="536999" y="5346550"/>
              <a:ext cx="4586512" cy="369332"/>
            </a:xfrm>
            <a:prstGeom prst="rect">
              <a:avLst/>
            </a:prstGeom>
          </p:spPr>
          <p:txBody>
            <a:bodyPr wrap="none">
              <a:spAutoFit/>
            </a:bodyPr>
            <a:lstStyle/>
            <a:p>
              <a:pPr>
                <a:buFont typeface="Wingdings" pitchFamily="2" charset="2"/>
                <a:buChar char="Ø"/>
              </a:pPr>
              <a:r>
                <a:rPr lang="zh-CN" altLang="en-US" dirty="0" smtClean="0"/>
                <a:t> 虚实结合的虚拟网络实验平台设计与实现</a:t>
              </a:r>
              <a:endParaRPr lang="zh-CN" altLang="en-US" dirty="0"/>
            </a:p>
          </p:txBody>
        </p:sp>
        <p:sp>
          <p:nvSpPr>
            <p:cNvPr id="11" name="矩形 10"/>
            <p:cNvSpPr/>
            <p:nvPr/>
          </p:nvSpPr>
          <p:spPr>
            <a:xfrm>
              <a:off x="645458" y="5701117"/>
              <a:ext cx="8122024" cy="646331"/>
            </a:xfrm>
            <a:prstGeom prst="rect">
              <a:avLst/>
            </a:prstGeom>
          </p:spPr>
          <p:txBody>
            <a:bodyPr wrap="square">
              <a:spAutoFit/>
            </a:bodyPr>
            <a:lstStyle/>
            <a:p>
              <a:r>
                <a:rPr lang="zh-CN" altLang="en-US" dirty="0" smtClean="0">
                  <a:latin typeface="Times New Roman" pitchFamily="18" charset="0"/>
                  <a:cs typeface="Times New Roman" pitchFamily="18" charset="0"/>
                </a:rPr>
                <a:t>    </a:t>
              </a:r>
              <a:r>
                <a:rPr lang="zh-CN" altLang="en-US" dirty="0" smtClean="0">
                  <a:latin typeface="Times New Roman" pitchFamily="18" charset="0"/>
                  <a:ea typeface="+mn-ea"/>
                  <a:cs typeface="Times New Roman" pitchFamily="18" charset="0"/>
                </a:rPr>
                <a:t>平台需要为用户提供友好的输入界面和展示界面，根据用户需求，生成大规模且真实性高的</a:t>
              </a:r>
              <a:r>
                <a:rPr lang="en-US" dirty="0" smtClean="0">
                  <a:latin typeface="Times New Roman" pitchFamily="18" charset="0"/>
                  <a:ea typeface="+mn-ea"/>
                  <a:cs typeface="Times New Roman" pitchFamily="18" charset="0"/>
                </a:rPr>
                <a:t>SDN</a:t>
              </a:r>
              <a:r>
                <a:rPr lang="zh-CN" altLang="en-US" dirty="0" smtClean="0">
                  <a:latin typeface="Times New Roman" pitchFamily="18" charset="0"/>
                  <a:ea typeface="+mn-ea"/>
                  <a:cs typeface="Times New Roman" pitchFamily="18" charset="0"/>
                </a:rPr>
                <a:t>转发层网络，为</a:t>
              </a:r>
              <a:r>
                <a:rPr lang="en-US" dirty="0" smtClean="0">
                  <a:latin typeface="Times New Roman" pitchFamily="18" charset="0"/>
                  <a:ea typeface="+mn-ea"/>
                  <a:cs typeface="Times New Roman" pitchFamily="18" charset="0"/>
                </a:rPr>
                <a:t>SDN</a:t>
              </a:r>
              <a:r>
                <a:rPr lang="zh-CN" altLang="en-US" dirty="0" smtClean="0">
                  <a:latin typeface="Times New Roman" pitchFamily="18" charset="0"/>
                  <a:ea typeface="+mn-ea"/>
                  <a:cs typeface="Times New Roman" pitchFamily="18" charset="0"/>
                </a:rPr>
                <a:t>领域研究者提供良好的网络实验环境。</a:t>
              </a:r>
              <a:endParaRPr lang="zh-CN" altLang="en-US" dirty="0">
                <a:latin typeface="Times New Roman" pitchFamily="18" charset="0"/>
                <a:ea typeface="+mn-ea"/>
                <a:cs typeface="Times New Roman" pitchFamily="18" charset="0"/>
              </a:endParaRPr>
            </a:p>
          </p:txBody>
        </p:sp>
        <p:sp>
          <p:nvSpPr>
            <p:cNvPr id="18" name="圆角矩形 17"/>
            <p:cNvSpPr/>
            <p:nvPr/>
          </p:nvSpPr>
          <p:spPr>
            <a:xfrm>
              <a:off x="627531" y="5697053"/>
              <a:ext cx="8068235" cy="703747"/>
            </a:xfrm>
            <a:prstGeom prst="roundRect">
              <a:avLst/>
            </a:prstGeom>
            <a:noFill/>
            <a:ln>
              <a:solidFill>
                <a:srgbClr val="33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B0F0"/>
                </a:solidFill>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
          <p:cNvSpPr txBox="1">
            <a:spLocks noChangeArrowheads="1"/>
          </p:cNvSpPr>
          <p:nvPr/>
        </p:nvSpPr>
        <p:spPr bwMode="auto">
          <a:xfrm>
            <a:off x="4572000" y="282575"/>
            <a:ext cx="4321175" cy="400110"/>
          </a:xfrm>
          <a:prstGeom prst="rect">
            <a:avLst/>
          </a:prstGeom>
          <a:noFill/>
          <a:ln w="9525">
            <a:noFill/>
            <a:miter lim="800000"/>
            <a:headEnd/>
            <a:tailEnd/>
          </a:ln>
          <a:effectLst/>
        </p:spPr>
        <p:txBody>
          <a:bodyPr>
            <a:spAutoFit/>
          </a:bodyPr>
          <a:lstStyle/>
          <a:p>
            <a:pPr algn="r"/>
            <a:r>
              <a:rPr lang="zh-CN" altLang="en-US" sz="2000" b="1" dirty="0" smtClean="0">
                <a:solidFill>
                  <a:schemeClr val="bg1"/>
                </a:solidFill>
                <a:latin typeface="微软雅黑" pitchFamily="34" charset="-122"/>
                <a:ea typeface="微软雅黑" pitchFamily="34" charset="-122"/>
              </a:rPr>
              <a:t>关键问题</a:t>
            </a:r>
            <a:endParaRPr lang="zh-CN" altLang="en-US" sz="2000" b="1" dirty="0">
              <a:solidFill>
                <a:schemeClr val="bg1"/>
              </a:solidFill>
              <a:latin typeface="微软雅黑" pitchFamily="34" charset="-122"/>
              <a:ea typeface="微软雅黑" pitchFamily="34" charset="-122"/>
            </a:endParaRPr>
          </a:p>
        </p:txBody>
      </p:sp>
      <p:sp>
        <p:nvSpPr>
          <p:cNvPr id="3" name="矩形 2"/>
          <p:cNvSpPr/>
          <p:nvPr/>
        </p:nvSpPr>
        <p:spPr>
          <a:xfrm>
            <a:off x="914399" y="2231776"/>
            <a:ext cx="7153836" cy="1600438"/>
          </a:xfrm>
          <a:prstGeom prst="rect">
            <a:avLst/>
          </a:prstGeom>
        </p:spPr>
        <p:txBody>
          <a:bodyPr wrap="square">
            <a:spAutoFit/>
          </a:bodyPr>
          <a:lstStyle/>
          <a:p>
            <a:pPr>
              <a:buFont typeface="Wingdings" pitchFamily="2" charset="2"/>
              <a:buChar char="n"/>
            </a:pPr>
            <a:r>
              <a:rPr lang="en-US" sz="2800" dirty="0" smtClean="0"/>
              <a:t> SDN</a:t>
            </a:r>
            <a:r>
              <a:rPr lang="zh-CN" altLang="en-US" sz="2800" dirty="0" smtClean="0"/>
              <a:t>虚实网络拓扑中真实节点定位方法</a:t>
            </a:r>
            <a:endParaRPr lang="en-US" altLang="zh-CN" sz="2800" dirty="0" smtClean="0"/>
          </a:p>
          <a:p>
            <a:endParaRPr lang="en-US" altLang="zh-CN" sz="2800" dirty="0" smtClean="0"/>
          </a:p>
          <a:p>
            <a:pPr>
              <a:lnSpc>
                <a:spcPct val="150000"/>
              </a:lnSpc>
              <a:buFont typeface="Wingdings" pitchFamily="2" charset="2"/>
              <a:buChar char="n"/>
            </a:pPr>
            <a:r>
              <a:rPr lang="zh-CN" altLang="en-US" sz="2800" dirty="0" smtClean="0"/>
              <a:t> 虚实交换机间链路搭建方法</a:t>
            </a:r>
            <a:endParaRPr lang="zh-CN" alt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
          <p:cNvSpPr txBox="1">
            <a:spLocks noChangeArrowheads="1"/>
          </p:cNvSpPr>
          <p:nvPr/>
        </p:nvSpPr>
        <p:spPr bwMode="auto">
          <a:xfrm>
            <a:off x="4572000" y="282575"/>
            <a:ext cx="4321175" cy="400110"/>
          </a:xfrm>
          <a:prstGeom prst="rect">
            <a:avLst/>
          </a:prstGeom>
          <a:noFill/>
          <a:ln w="9525">
            <a:noFill/>
            <a:miter lim="800000"/>
            <a:headEnd/>
            <a:tailEnd/>
          </a:ln>
          <a:effectLst/>
        </p:spPr>
        <p:txBody>
          <a:bodyPr>
            <a:spAutoFit/>
          </a:bodyPr>
          <a:lstStyle/>
          <a:p>
            <a:pPr algn="r"/>
            <a:r>
              <a:rPr lang="zh-CN" altLang="en-US" sz="2000" b="1" dirty="0" smtClean="0">
                <a:solidFill>
                  <a:schemeClr val="bg1"/>
                </a:solidFill>
                <a:latin typeface="微软雅黑" pitchFamily="34" charset="-122"/>
                <a:ea typeface="微软雅黑" pitchFamily="34" charset="-122"/>
              </a:rPr>
              <a:t>关键问题</a:t>
            </a:r>
            <a:endParaRPr lang="zh-CN" altLang="en-US" sz="2000" b="1" dirty="0">
              <a:solidFill>
                <a:schemeClr val="bg1"/>
              </a:solidFill>
              <a:latin typeface="微软雅黑" pitchFamily="34" charset="-122"/>
              <a:ea typeface="微软雅黑" pitchFamily="34" charset="-122"/>
            </a:endParaRPr>
          </a:p>
        </p:txBody>
      </p:sp>
      <p:sp>
        <p:nvSpPr>
          <p:cNvPr id="3" name="矩形 2"/>
          <p:cNvSpPr/>
          <p:nvPr/>
        </p:nvSpPr>
        <p:spPr>
          <a:xfrm>
            <a:off x="0" y="806387"/>
            <a:ext cx="7785848" cy="461665"/>
          </a:xfrm>
          <a:prstGeom prst="rect">
            <a:avLst/>
          </a:prstGeom>
        </p:spPr>
        <p:txBody>
          <a:bodyPr wrap="square">
            <a:spAutoFit/>
          </a:bodyPr>
          <a:lstStyle/>
          <a:p>
            <a:pPr>
              <a:buFont typeface="Wingdings" pitchFamily="2" charset="2"/>
              <a:buChar char="n"/>
            </a:pPr>
            <a:r>
              <a:rPr lang="en-US" sz="2400" dirty="0" smtClean="0"/>
              <a:t> SDN</a:t>
            </a:r>
            <a:r>
              <a:rPr lang="zh-CN" altLang="en-US" sz="2400" dirty="0" smtClean="0"/>
              <a:t>虚实网络拓扑中真实节点定位方法</a:t>
            </a:r>
          </a:p>
        </p:txBody>
      </p:sp>
      <p:sp>
        <p:nvSpPr>
          <p:cNvPr id="5" name="矩形 4"/>
          <p:cNvSpPr/>
          <p:nvPr/>
        </p:nvSpPr>
        <p:spPr>
          <a:xfrm>
            <a:off x="654927" y="1492298"/>
            <a:ext cx="7867935" cy="923330"/>
          </a:xfrm>
          <a:prstGeom prst="rect">
            <a:avLst/>
          </a:prstGeom>
        </p:spPr>
        <p:txBody>
          <a:bodyPr wrap="square">
            <a:spAutoFit/>
          </a:bodyPr>
          <a:lstStyle/>
          <a:p>
            <a:pPr algn="just"/>
            <a:r>
              <a:rPr lang="en-US" altLang="zh-CN" dirty="0" smtClean="0">
                <a:latin typeface="Calibri" panose="020F0502020204030204" pitchFamily="34" charset="0"/>
                <a:ea typeface="宋体" panose="02010600030101010101" pitchFamily="2" charset="-122"/>
                <a:cs typeface="Times New Roman" panose="02020603050405020304" pitchFamily="18" charset="0"/>
              </a:rPr>
              <a:t>        </a:t>
            </a:r>
            <a:r>
              <a:rPr lang="zh-CN" altLang="zh-CN" dirty="0" smtClean="0">
                <a:latin typeface="Times New Roman" pitchFamily="18" charset="0"/>
                <a:ea typeface="宋体" panose="02010600030101010101" pitchFamily="2" charset="-122"/>
                <a:cs typeface="Times New Roman" pitchFamily="18" charset="0"/>
              </a:rPr>
              <a:t>在</a:t>
            </a:r>
            <a:r>
              <a:rPr lang="en-US" altLang="zh-CN" dirty="0">
                <a:latin typeface="Times New Roman" pitchFamily="18" charset="0"/>
                <a:ea typeface="宋体" panose="02010600030101010101" pitchFamily="2" charset="-122"/>
                <a:cs typeface="Times New Roman" pitchFamily="18" charset="0"/>
              </a:rPr>
              <a:t>SDN</a:t>
            </a:r>
            <a:r>
              <a:rPr lang="zh-CN" altLang="zh-CN" dirty="0">
                <a:latin typeface="Times New Roman" pitchFamily="18" charset="0"/>
                <a:ea typeface="宋体" panose="02010600030101010101" pitchFamily="2" charset="-122"/>
                <a:cs typeface="Times New Roman" pitchFamily="18" charset="0"/>
              </a:rPr>
              <a:t>虚实网络拓扑中，节点分为</a:t>
            </a:r>
            <a:r>
              <a:rPr lang="zh-CN" altLang="zh-CN" b="1" dirty="0">
                <a:latin typeface="Times New Roman" pitchFamily="18" charset="0"/>
                <a:ea typeface="宋体" panose="02010600030101010101" pitchFamily="2" charset="-122"/>
                <a:cs typeface="Times New Roman" pitchFamily="18" charset="0"/>
              </a:rPr>
              <a:t>虚拟节点</a:t>
            </a:r>
            <a:r>
              <a:rPr lang="zh-CN" altLang="zh-CN" dirty="0">
                <a:latin typeface="Times New Roman" pitchFamily="18" charset="0"/>
                <a:ea typeface="宋体" panose="02010600030101010101" pitchFamily="2" charset="-122"/>
                <a:cs typeface="Times New Roman" pitchFamily="18" charset="0"/>
              </a:rPr>
              <a:t>和</a:t>
            </a:r>
            <a:r>
              <a:rPr lang="zh-CN" altLang="zh-CN" b="1" dirty="0">
                <a:latin typeface="Times New Roman" pitchFamily="18" charset="0"/>
                <a:ea typeface="宋体" panose="02010600030101010101" pitchFamily="2" charset="-122"/>
                <a:cs typeface="Times New Roman" pitchFamily="18" charset="0"/>
              </a:rPr>
              <a:t>真实节点</a:t>
            </a:r>
            <a:r>
              <a:rPr lang="zh-CN" altLang="zh-CN" dirty="0">
                <a:latin typeface="Times New Roman" pitchFamily="18" charset="0"/>
                <a:ea typeface="宋体" panose="02010600030101010101" pitchFamily="2" charset="-122"/>
                <a:cs typeface="Times New Roman" pitchFamily="18" charset="0"/>
              </a:rPr>
              <a:t>。其中，虚拟节点代表</a:t>
            </a:r>
            <a:r>
              <a:rPr lang="en-US" altLang="zh-CN" dirty="0" err="1">
                <a:latin typeface="Times New Roman" pitchFamily="18" charset="0"/>
                <a:ea typeface="宋体" panose="02010600030101010101" pitchFamily="2" charset="-122"/>
                <a:cs typeface="Times New Roman" pitchFamily="18" charset="0"/>
              </a:rPr>
              <a:t>Mininet</a:t>
            </a:r>
            <a:r>
              <a:rPr lang="zh-CN" altLang="zh-CN" dirty="0">
                <a:latin typeface="Times New Roman" pitchFamily="18" charset="0"/>
                <a:ea typeface="宋体" panose="02010600030101010101" pitchFamily="2" charset="-122"/>
                <a:cs typeface="Times New Roman" pitchFamily="18" charset="0"/>
              </a:rPr>
              <a:t>仿真的虚拟交换机，真实节点代表</a:t>
            </a:r>
            <a:r>
              <a:rPr lang="en-US" altLang="zh-CN" dirty="0" err="1">
                <a:latin typeface="Times New Roman" pitchFamily="18" charset="0"/>
                <a:ea typeface="宋体" panose="02010600030101010101" pitchFamily="2" charset="-122"/>
                <a:cs typeface="Times New Roman" pitchFamily="18" charset="0"/>
              </a:rPr>
              <a:t>Openvswitch</a:t>
            </a:r>
            <a:r>
              <a:rPr lang="zh-CN" altLang="zh-CN" dirty="0">
                <a:latin typeface="Times New Roman" pitchFamily="18" charset="0"/>
                <a:ea typeface="宋体" panose="02010600030101010101" pitchFamily="2" charset="-122"/>
                <a:cs typeface="Times New Roman" pitchFamily="18" charset="0"/>
              </a:rPr>
              <a:t>真实交换机</a:t>
            </a:r>
            <a:r>
              <a:rPr lang="zh-CN" altLang="zh-CN" dirty="0" smtClean="0">
                <a:latin typeface="Times New Roman" pitchFamily="18" charset="0"/>
                <a:ea typeface="宋体" panose="02010600030101010101" pitchFamily="2" charset="-122"/>
                <a:cs typeface="Times New Roman" pitchFamily="18" charset="0"/>
              </a:rPr>
              <a:t>。</a:t>
            </a:r>
            <a:r>
              <a:rPr lang="zh-CN" altLang="en-US" dirty="0" smtClean="0">
                <a:latin typeface="Times New Roman" pitchFamily="18" charset="0"/>
                <a:ea typeface="宋体" panose="02010600030101010101" pitchFamily="2" charset="-122"/>
                <a:cs typeface="Times New Roman" pitchFamily="18" charset="0"/>
              </a:rPr>
              <a:t>为了提高网络真实性，真实节点的定位尤为重要。</a:t>
            </a:r>
            <a:endParaRPr lang="zh-CN" altLang="en-US" dirty="0">
              <a:latin typeface="Times New Roman" pitchFamily="18" charset="0"/>
              <a:cs typeface="Times New Roman" pitchFamily="18" charset="0"/>
            </a:endParaRPr>
          </a:p>
        </p:txBody>
      </p:sp>
      <p:grpSp>
        <p:nvGrpSpPr>
          <p:cNvPr id="6" name="组合 5"/>
          <p:cNvGrpSpPr/>
          <p:nvPr/>
        </p:nvGrpSpPr>
        <p:grpSpPr>
          <a:xfrm>
            <a:off x="654927" y="3139989"/>
            <a:ext cx="7867935" cy="2756847"/>
            <a:chOff x="1004549" y="3207224"/>
            <a:chExt cx="7867935" cy="2756847"/>
          </a:xfrm>
        </p:grpSpPr>
        <p:sp>
          <p:nvSpPr>
            <p:cNvPr id="7" name="矩形 6"/>
            <p:cNvSpPr/>
            <p:nvPr/>
          </p:nvSpPr>
          <p:spPr>
            <a:xfrm>
              <a:off x="1004549" y="3207224"/>
              <a:ext cx="7867935" cy="2756847"/>
            </a:xfrm>
            <a:prstGeom prst="rect">
              <a:avLst/>
            </a:prstGeom>
            <a:ln>
              <a:solidFill>
                <a:srgbClr val="0070C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8" name="矩形 7"/>
            <p:cNvSpPr/>
            <p:nvPr/>
          </p:nvSpPr>
          <p:spPr>
            <a:xfrm>
              <a:off x="1004549" y="3303981"/>
              <a:ext cx="7867935" cy="2657138"/>
            </a:xfrm>
            <a:prstGeom prst="rect">
              <a:avLst/>
            </a:prstGeom>
          </p:spPr>
          <p:txBody>
            <a:bodyPr wrap="square">
              <a:spAutoFit/>
            </a:bodyPr>
            <a:lstStyle/>
            <a:p>
              <a:pPr algn="just">
                <a:lnSpc>
                  <a:spcPts val="2500"/>
                </a:lnSpc>
                <a:spcAft>
                  <a:spcPts val="0"/>
                </a:spcAft>
              </a:pPr>
              <a:r>
                <a:rPr lang="zh-CN" altLang="zh-CN" b="1" kern="100" dirty="0" smtClean="0">
                  <a:latin typeface="Times New Roman" pitchFamily="18" charset="0"/>
                  <a:ea typeface="宋体" panose="02010600030101010101" pitchFamily="2" charset="-122"/>
                  <a:cs typeface="Times New Roman" pitchFamily="18" charset="0"/>
                </a:rPr>
                <a:t>定义</a:t>
              </a:r>
              <a:r>
                <a:rPr lang="en-US" altLang="zh-CN" b="1" kern="100" dirty="0" smtClean="0">
                  <a:latin typeface="Times New Roman" pitchFamily="18" charset="0"/>
                  <a:ea typeface="宋体" panose="02010600030101010101" pitchFamily="2" charset="-122"/>
                  <a:cs typeface="Times New Roman" pitchFamily="18" charset="0"/>
                </a:rPr>
                <a:t> </a:t>
              </a:r>
              <a:r>
                <a:rPr lang="zh-CN" altLang="zh-CN" b="1" kern="100" dirty="0">
                  <a:latin typeface="Times New Roman" pitchFamily="18" charset="0"/>
                  <a:ea typeface="宋体" panose="02010600030101010101" pitchFamily="2" charset="-122"/>
                  <a:cs typeface="Times New Roman" pitchFamily="18" charset="0"/>
                </a:rPr>
                <a:t>真实节点：</a:t>
              </a:r>
              <a:r>
                <a:rPr lang="zh-CN" altLang="zh-CN" kern="100" dirty="0">
                  <a:latin typeface="Times New Roman" pitchFamily="18" charset="0"/>
                  <a:ea typeface="宋体" panose="02010600030101010101" pitchFamily="2" charset="-122"/>
                  <a:cs typeface="Times New Roman" pitchFamily="18" charset="0"/>
                </a:rPr>
                <a:t>设真实节点个数为</a:t>
              </a:r>
              <a:r>
                <a:rPr lang="en-US" altLang="zh-CN" kern="100" dirty="0">
                  <a:latin typeface="Times New Roman" pitchFamily="18" charset="0"/>
                  <a:ea typeface="宋体" panose="02010600030101010101" pitchFamily="2" charset="-122"/>
                  <a:cs typeface="Times New Roman" pitchFamily="18" charset="0"/>
                </a:rPr>
                <a:t>r</a:t>
              </a:r>
              <a:r>
                <a:rPr lang="zh-CN" altLang="zh-CN" kern="100" dirty="0">
                  <a:latin typeface="Times New Roman" pitchFamily="18" charset="0"/>
                  <a:ea typeface="宋体" panose="02010600030101010101" pitchFamily="2" charset="-122"/>
                  <a:cs typeface="Times New Roman" pitchFamily="18" charset="0"/>
                </a:rPr>
                <a:t>个。图</a:t>
              </a:r>
              <a:r>
                <a:rPr lang="en-US" altLang="zh-CN" kern="100" dirty="0">
                  <a:latin typeface="Times New Roman" pitchFamily="18" charset="0"/>
                  <a:ea typeface="宋体" panose="02010600030101010101" pitchFamily="2" charset="-122"/>
                  <a:cs typeface="Times New Roman" pitchFamily="18" charset="0"/>
                </a:rPr>
                <a:t>G</a:t>
              </a:r>
              <a:r>
                <a:rPr lang="zh-CN" altLang="zh-CN" kern="100" dirty="0">
                  <a:latin typeface="Times New Roman" pitchFamily="18" charset="0"/>
                  <a:ea typeface="宋体" panose="02010600030101010101" pitchFamily="2" charset="-122"/>
                  <a:cs typeface="Times New Roman" pitchFamily="18" charset="0"/>
                </a:rPr>
                <a:t>中的节点</a:t>
              </a:r>
              <a:r>
                <a:rPr lang="en-US" altLang="zh-CN" kern="100" dirty="0">
                  <a:latin typeface="Times New Roman" pitchFamily="18" charset="0"/>
                  <a:ea typeface="宋体" panose="02010600030101010101" pitchFamily="2" charset="-122"/>
                  <a:cs typeface="Times New Roman" pitchFamily="18" charset="0"/>
                </a:rPr>
                <a:t>v</a:t>
              </a:r>
              <a:r>
                <a:rPr lang="zh-CN" altLang="zh-CN" kern="100" dirty="0">
                  <a:latin typeface="Times New Roman" pitchFamily="18" charset="0"/>
                  <a:ea typeface="宋体" panose="02010600030101010101" pitchFamily="2" charset="-122"/>
                  <a:cs typeface="Times New Roman" pitchFamily="18" charset="0"/>
                </a:rPr>
                <a:t>如果满足以下两个条件之一，则称节点</a:t>
              </a:r>
              <a:r>
                <a:rPr lang="en-US" altLang="zh-CN" kern="100" dirty="0">
                  <a:latin typeface="Times New Roman" pitchFamily="18" charset="0"/>
                  <a:ea typeface="宋体" panose="02010600030101010101" pitchFamily="2" charset="-122"/>
                  <a:cs typeface="Times New Roman" pitchFamily="18" charset="0"/>
                </a:rPr>
                <a:t>v</a:t>
              </a:r>
              <a:r>
                <a:rPr lang="zh-CN" altLang="zh-CN" kern="100" dirty="0">
                  <a:latin typeface="Times New Roman" pitchFamily="18" charset="0"/>
                  <a:ea typeface="宋体" panose="02010600030101010101" pitchFamily="2" charset="-122"/>
                  <a:cs typeface="Times New Roman" pitchFamily="18" charset="0"/>
                </a:rPr>
                <a:t>为</a:t>
              </a:r>
              <a:r>
                <a:rPr lang="en-US" altLang="zh-CN" kern="100" dirty="0">
                  <a:latin typeface="Times New Roman" pitchFamily="18" charset="0"/>
                  <a:ea typeface="宋体" panose="02010600030101010101" pitchFamily="2" charset="-122"/>
                  <a:cs typeface="Times New Roman" pitchFamily="18" charset="0"/>
                </a:rPr>
                <a:t>G</a:t>
              </a:r>
              <a:r>
                <a:rPr lang="zh-CN" altLang="zh-CN" kern="100" dirty="0">
                  <a:latin typeface="Times New Roman" pitchFamily="18" charset="0"/>
                  <a:ea typeface="宋体" panose="02010600030101010101" pitchFamily="2" charset="-122"/>
                  <a:cs typeface="Times New Roman" pitchFamily="18" charset="0"/>
                </a:rPr>
                <a:t>的一个真实节点</a:t>
              </a:r>
              <a:r>
                <a:rPr lang="zh-CN" altLang="zh-CN" kern="100" dirty="0" smtClean="0">
                  <a:latin typeface="Times New Roman" pitchFamily="18" charset="0"/>
                  <a:ea typeface="宋体" panose="02010600030101010101" pitchFamily="2" charset="-122"/>
                  <a:cs typeface="Times New Roman" pitchFamily="18" charset="0"/>
                </a:rPr>
                <a:t>。</a:t>
              </a:r>
              <a:endParaRPr lang="zh-CN" altLang="zh-CN" kern="100" dirty="0">
                <a:latin typeface="Times New Roman" pitchFamily="18" charset="0"/>
                <a:ea typeface="宋体" panose="02010600030101010101" pitchFamily="2" charset="-122"/>
                <a:cs typeface="Times New Roman" pitchFamily="18" charset="0"/>
              </a:endParaRPr>
            </a:p>
            <a:p>
              <a:pPr algn="just">
                <a:lnSpc>
                  <a:spcPts val="2500"/>
                </a:lnSpc>
                <a:spcAft>
                  <a:spcPts val="0"/>
                </a:spcAft>
              </a:pPr>
              <a:r>
                <a:rPr lang="zh-CN" altLang="zh-CN" b="1" i="1" kern="100" dirty="0">
                  <a:latin typeface="Times New Roman" pitchFamily="18" charset="0"/>
                  <a:ea typeface="宋体" panose="02010600030101010101" pitchFamily="2" charset="-122"/>
                  <a:cs typeface="Times New Roman" pitchFamily="18" charset="0"/>
                </a:rPr>
                <a:t>条件一</a:t>
              </a:r>
              <a:r>
                <a:rPr lang="zh-CN" altLang="zh-CN" kern="100" dirty="0">
                  <a:latin typeface="Times New Roman" pitchFamily="18" charset="0"/>
                  <a:ea typeface="宋体" panose="02010600030101010101" pitchFamily="2" charset="-122"/>
                  <a:cs typeface="Times New Roman" pitchFamily="18" charset="0"/>
                </a:rPr>
                <a:t>：</a:t>
              </a:r>
              <a:r>
                <a:rPr lang="en-AU" altLang="zh-CN" kern="100" dirty="0">
                  <a:latin typeface="Times New Roman" pitchFamily="18" charset="0"/>
                  <a:ea typeface="宋体" panose="02010600030101010101" pitchFamily="2" charset="-122"/>
                  <a:cs typeface="Times New Roman" pitchFamily="18" charset="0"/>
                </a:rPr>
                <a:t>v</a:t>
              </a:r>
              <a:r>
                <a:rPr lang="zh-CN" altLang="zh-CN" kern="100" dirty="0">
                  <a:latin typeface="Times New Roman" pitchFamily="18" charset="0"/>
                  <a:ea typeface="宋体" panose="02010600030101010101" pitchFamily="2" charset="-122"/>
                  <a:cs typeface="Times New Roman" pitchFamily="18" charset="0"/>
                </a:rPr>
                <a:t>处于</a:t>
              </a:r>
              <a:r>
                <a:rPr lang="en-AU" altLang="zh-CN" kern="100" dirty="0">
                  <a:latin typeface="Times New Roman" pitchFamily="18" charset="0"/>
                  <a:ea typeface="宋体" panose="02010600030101010101" pitchFamily="2" charset="-122"/>
                  <a:cs typeface="Times New Roman" pitchFamily="18" charset="0"/>
                </a:rPr>
                <a:t>G</a:t>
              </a:r>
              <a:r>
                <a:rPr lang="zh-CN" altLang="zh-CN" kern="100" dirty="0">
                  <a:latin typeface="Times New Roman" pitchFamily="18" charset="0"/>
                  <a:ea typeface="宋体" panose="02010600030101010101" pitchFamily="2" charset="-122"/>
                  <a:cs typeface="Times New Roman" pitchFamily="18" charset="0"/>
                </a:rPr>
                <a:t>中边缘节点对（</a:t>
              </a:r>
              <a:r>
                <a:rPr lang="en-AU" altLang="zh-CN" kern="100" dirty="0" err="1">
                  <a:latin typeface="Times New Roman" pitchFamily="18" charset="0"/>
                  <a:ea typeface="宋体" panose="02010600030101010101" pitchFamily="2" charset="-122"/>
                  <a:cs typeface="Times New Roman" pitchFamily="18" charset="0"/>
                </a:rPr>
                <a:t>si</a:t>
              </a:r>
              <a:r>
                <a:rPr lang="zh-CN" altLang="zh-CN" kern="100" dirty="0">
                  <a:latin typeface="Times New Roman" pitchFamily="18" charset="0"/>
                  <a:ea typeface="宋体" panose="02010600030101010101" pitchFamily="2" charset="-122"/>
                  <a:cs typeface="Times New Roman" pitchFamily="18" charset="0"/>
                </a:rPr>
                <a:t>，</a:t>
              </a:r>
              <a:r>
                <a:rPr lang="en-AU" altLang="zh-CN" kern="100" dirty="0" err="1">
                  <a:latin typeface="Times New Roman" pitchFamily="18" charset="0"/>
                  <a:ea typeface="宋体" panose="02010600030101010101" pitchFamily="2" charset="-122"/>
                  <a:cs typeface="Times New Roman" pitchFamily="18" charset="0"/>
                </a:rPr>
                <a:t>sj</a:t>
              </a:r>
              <a:r>
                <a:rPr lang="zh-CN" altLang="zh-CN" kern="100" dirty="0">
                  <a:latin typeface="Times New Roman" pitchFamily="18" charset="0"/>
                  <a:ea typeface="宋体" panose="02010600030101010101" pitchFamily="2" charset="-122"/>
                  <a:cs typeface="Times New Roman" pitchFamily="18" charset="0"/>
                </a:rPr>
                <a:t>）之间的最短路径上，</a:t>
              </a:r>
              <a:r>
                <a:rPr lang="zh-CN" altLang="zh-CN" kern="100" dirty="0" smtClean="0">
                  <a:latin typeface="Times New Roman" pitchFamily="18" charset="0"/>
                  <a:ea typeface="宋体" panose="02010600030101010101" pitchFamily="2" charset="-122"/>
                  <a:cs typeface="Times New Roman" pitchFamily="18" charset="0"/>
                </a:rPr>
                <a:t>且节点</a:t>
              </a:r>
              <a:r>
                <a:rPr lang="zh-CN" altLang="zh-CN" kern="100" dirty="0">
                  <a:latin typeface="Times New Roman" pitchFamily="18" charset="0"/>
                  <a:ea typeface="宋体" panose="02010600030101010101" pitchFamily="2" charset="-122"/>
                  <a:cs typeface="Times New Roman" pitchFamily="18" charset="0"/>
                </a:rPr>
                <a:t>按</a:t>
              </a:r>
              <a:r>
                <a:rPr lang="zh-CN" altLang="zh-CN" kern="100" dirty="0">
                  <a:solidFill>
                    <a:srgbClr val="FF0000"/>
                  </a:solidFill>
                  <a:latin typeface="Times New Roman" pitchFamily="18" charset="0"/>
                  <a:ea typeface="宋体" panose="02010600030101010101" pitchFamily="2" charset="-122"/>
                  <a:cs typeface="Times New Roman" pitchFamily="18" charset="0"/>
                </a:rPr>
                <a:t>介数</a:t>
              </a:r>
              <a:r>
                <a:rPr lang="zh-CN" altLang="zh-CN" kern="100" dirty="0">
                  <a:latin typeface="Times New Roman" pitchFamily="18" charset="0"/>
                  <a:ea typeface="宋体" panose="02010600030101010101" pitchFamily="2" charset="-122"/>
                  <a:cs typeface="Times New Roman" pitchFamily="18" charset="0"/>
                </a:rPr>
                <a:t>递减排序后，</a:t>
              </a:r>
              <a:r>
                <a:rPr lang="en-AU" altLang="zh-CN" kern="100" dirty="0">
                  <a:latin typeface="Times New Roman" pitchFamily="18" charset="0"/>
                  <a:ea typeface="宋体" panose="02010600030101010101" pitchFamily="2" charset="-122"/>
                  <a:cs typeface="Times New Roman" pitchFamily="18" charset="0"/>
                </a:rPr>
                <a:t>v</a:t>
              </a:r>
              <a:r>
                <a:rPr lang="zh-CN" altLang="zh-CN" kern="100" dirty="0">
                  <a:latin typeface="Times New Roman" pitchFamily="18" charset="0"/>
                  <a:ea typeface="宋体" panose="02010600030101010101" pitchFamily="2" charset="-122"/>
                  <a:cs typeface="Times New Roman" pitchFamily="18" charset="0"/>
                </a:rPr>
                <a:t>位于前</a:t>
              </a:r>
              <a:r>
                <a:rPr lang="en-AU" altLang="zh-CN" kern="100" dirty="0">
                  <a:latin typeface="Times New Roman" pitchFamily="18" charset="0"/>
                  <a:ea typeface="宋体" panose="02010600030101010101" pitchFamily="2" charset="-122"/>
                  <a:cs typeface="Times New Roman" pitchFamily="18" charset="0"/>
                </a:rPr>
                <a:t>r</a:t>
              </a:r>
              <a:r>
                <a:rPr lang="zh-CN" altLang="zh-CN" kern="100" dirty="0">
                  <a:latin typeface="Times New Roman" pitchFamily="18" charset="0"/>
                  <a:ea typeface="宋体" panose="02010600030101010101" pitchFamily="2" charset="-122"/>
                  <a:cs typeface="Times New Roman" pitchFamily="18" charset="0"/>
                </a:rPr>
                <a:t>个。</a:t>
              </a:r>
            </a:p>
            <a:p>
              <a:pPr algn="just">
                <a:lnSpc>
                  <a:spcPts val="2500"/>
                </a:lnSpc>
                <a:spcAft>
                  <a:spcPts val="0"/>
                </a:spcAft>
              </a:pPr>
              <a:r>
                <a:rPr lang="zh-CN" altLang="zh-CN" b="1" i="1" kern="100" dirty="0">
                  <a:latin typeface="Times New Roman" pitchFamily="18" charset="0"/>
                  <a:ea typeface="宋体" panose="02010600030101010101" pitchFamily="2" charset="-122"/>
                  <a:cs typeface="Times New Roman" pitchFamily="18" charset="0"/>
                </a:rPr>
                <a:t>条件二</a:t>
              </a:r>
              <a:r>
                <a:rPr lang="zh-CN" altLang="zh-CN" kern="100" dirty="0">
                  <a:latin typeface="Times New Roman" pitchFamily="18" charset="0"/>
                  <a:ea typeface="宋体" panose="02010600030101010101" pitchFamily="2" charset="-122"/>
                  <a:cs typeface="Times New Roman" pitchFamily="18" charset="0"/>
                </a:rPr>
                <a:t>：</a:t>
              </a:r>
              <a:r>
                <a:rPr lang="en-AU" altLang="zh-CN" kern="100" dirty="0">
                  <a:latin typeface="Times New Roman" pitchFamily="18" charset="0"/>
                  <a:ea typeface="宋体" panose="02010600030101010101" pitchFamily="2" charset="-122"/>
                  <a:cs typeface="Times New Roman" pitchFamily="18" charset="0"/>
                </a:rPr>
                <a:t>v</a:t>
              </a:r>
              <a:r>
                <a:rPr lang="zh-CN" altLang="zh-CN" kern="100" dirty="0">
                  <a:latin typeface="Times New Roman" pitchFamily="18" charset="0"/>
                  <a:ea typeface="宋体" panose="02010600030101010101" pitchFamily="2" charset="-122"/>
                  <a:cs typeface="Times New Roman" pitchFamily="18" charset="0"/>
                </a:rPr>
                <a:t>为</a:t>
              </a:r>
              <a:r>
                <a:rPr lang="zh-CN" altLang="zh-CN" kern="100" dirty="0">
                  <a:solidFill>
                    <a:srgbClr val="FF0000"/>
                  </a:solidFill>
                  <a:latin typeface="Times New Roman" pitchFamily="18" charset="0"/>
                  <a:ea typeface="宋体" panose="02010600030101010101" pitchFamily="2" charset="-122"/>
                  <a:cs typeface="Times New Roman" pitchFamily="18" charset="0"/>
                </a:rPr>
                <a:t>社区重叠节点</a:t>
              </a:r>
              <a:r>
                <a:rPr lang="zh-CN" altLang="zh-CN" kern="100" dirty="0">
                  <a:latin typeface="Times New Roman" pitchFamily="18" charset="0"/>
                  <a:ea typeface="宋体" panose="02010600030101010101" pitchFamily="2" charset="-122"/>
                  <a:cs typeface="Times New Roman" pitchFamily="18" charset="0"/>
                </a:rPr>
                <a:t>，且节点按照重叠次数（至少为</a:t>
              </a:r>
              <a:r>
                <a:rPr lang="en-AU" altLang="zh-CN" kern="100" dirty="0">
                  <a:latin typeface="Times New Roman" pitchFamily="18" charset="0"/>
                  <a:ea typeface="宋体" panose="02010600030101010101" pitchFamily="2" charset="-122"/>
                  <a:cs typeface="Times New Roman" pitchFamily="18" charset="0"/>
                </a:rPr>
                <a:t>2</a:t>
              </a:r>
              <a:r>
                <a:rPr lang="zh-CN" altLang="zh-CN" kern="100" dirty="0">
                  <a:latin typeface="Times New Roman" pitchFamily="18" charset="0"/>
                  <a:ea typeface="宋体" panose="02010600030101010101" pitchFamily="2" charset="-122"/>
                  <a:cs typeface="Times New Roman" pitchFamily="18" charset="0"/>
                </a:rPr>
                <a:t>）从大到小排序后，</a:t>
              </a:r>
              <a:r>
                <a:rPr lang="en-AU" altLang="zh-CN" kern="100" dirty="0">
                  <a:latin typeface="Times New Roman" pitchFamily="18" charset="0"/>
                  <a:ea typeface="宋体" panose="02010600030101010101" pitchFamily="2" charset="-122"/>
                  <a:cs typeface="Times New Roman" pitchFamily="18" charset="0"/>
                </a:rPr>
                <a:t>v</a:t>
              </a:r>
              <a:r>
                <a:rPr lang="zh-CN" altLang="zh-CN" kern="100" dirty="0">
                  <a:latin typeface="Times New Roman" pitchFamily="18" charset="0"/>
                  <a:ea typeface="宋体" panose="02010600030101010101" pitchFamily="2" charset="-122"/>
                  <a:cs typeface="Times New Roman" pitchFamily="18" charset="0"/>
                </a:rPr>
                <a:t>位于前</a:t>
              </a:r>
              <a:r>
                <a:rPr lang="en-AU" altLang="zh-CN" kern="100" dirty="0">
                  <a:latin typeface="Times New Roman" pitchFamily="18" charset="0"/>
                  <a:ea typeface="宋体" panose="02010600030101010101" pitchFamily="2" charset="-122"/>
                  <a:cs typeface="Times New Roman" pitchFamily="18" charset="0"/>
                </a:rPr>
                <a:t>r</a:t>
              </a:r>
              <a:r>
                <a:rPr lang="zh-CN" altLang="zh-CN" kern="100" dirty="0">
                  <a:latin typeface="Times New Roman" pitchFamily="18" charset="0"/>
                  <a:ea typeface="宋体" panose="02010600030101010101" pitchFamily="2" charset="-122"/>
                  <a:cs typeface="Times New Roman" pitchFamily="18" charset="0"/>
                </a:rPr>
                <a:t>个。</a:t>
              </a:r>
            </a:p>
            <a:p>
              <a:pPr indent="266700" algn="just">
                <a:lnSpc>
                  <a:spcPts val="2500"/>
                </a:lnSpc>
                <a:spcAft>
                  <a:spcPts val="0"/>
                </a:spcAft>
              </a:pPr>
              <a:r>
                <a:rPr lang="zh-CN" altLang="zh-CN" kern="100" dirty="0">
                  <a:latin typeface="Times New Roman" pitchFamily="18" charset="0"/>
                  <a:ea typeface="宋体" panose="02010600030101010101" pitchFamily="2" charset="-122"/>
                  <a:cs typeface="Times New Roman" pitchFamily="18" charset="0"/>
                </a:rPr>
                <a:t>如果</a:t>
              </a:r>
              <a:r>
                <a:rPr lang="en-AU" altLang="zh-CN" kern="100" dirty="0">
                  <a:latin typeface="Times New Roman" pitchFamily="18" charset="0"/>
                  <a:ea typeface="宋体" panose="02010600030101010101" pitchFamily="2" charset="-122"/>
                  <a:cs typeface="Times New Roman" pitchFamily="18" charset="0"/>
                </a:rPr>
                <a:t>v</a:t>
              </a:r>
              <a:r>
                <a:rPr lang="zh-CN" altLang="zh-CN" kern="100" dirty="0">
                  <a:latin typeface="Times New Roman" pitchFamily="18" charset="0"/>
                  <a:ea typeface="宋体" panose="02010600030101010101" pitchFamily="2" charset="-122"/>
                  <a:cs typeface="Times New Roman" pitchFamily="18" charset="0"/>
                </a:rPr>
                <a:t>仅满足上述两个条件之一，则</a:t>
              </a:r>
              <a:r>
                <a:rPr lang="en-AU" altLang="zh-CN" kern="100" dirty="0">
                  <a:latin typeface="Times New Roman" pitchFamily="18" charset="0"/>
                  <a:ea typeface="宋体" panose="02010600030101010101" pitchFamily="2" charset="-122"/>
                  <a:cs typeface="Times New Roman" pitchFamily="18" charset="0"/>
                </a:rPr>
                <a:t>v</a:t>
              </a:r>
              <a:r>
                <a:rPr lang="zh-CN" altLang="zh-CN" kern="100" dirty="0">
                  <a:latin typeface="Times New Roman" pitchFamily="18" charset="0"/>
                  <a:ea typeface="宋体" panose="02010600030101010101" pitchFamily="2" charset="-122"/>
                  <a:cs typeface="Times New Roman" pitchFamily="18" charset="0"/>
                </a:rPr>
                <a:t>为普通真实节点；如果</a:t>
              </a:r>
              <a:r>
                <a:rPr lang="en-AU" altLang="zh-CN" kern="100" dirty="0">
                  <a:latin typeface="Times New Roman" pitchFamily="18" charset="0"/>
                  <a:ea typeface="宋体" panose="02010600030101010101" pitchFamily="2" charset="-122"/>
                  <a:cs typeface="Times New Roman" pitchFamily="18" charset="0"/>
                </a:rPr>
                <a:t>v</a:t>
              </a:r>
              <a:r>
                <a:rPr lang="zh-CN" altLang="zh-CN" kern="100" dirty="0">
                  <a:latin typeface="Times New Roman" pitchFamily="18" charset="0"/>
                  <a:ea typeface="宋体" panose="02010600030101010101" pitchFamily="2" charset="-122"/>
                  <a:cs typeface="Times New Roman" pitchFamily="18" charset="0"/>
                </a:rPr>
                <a:t>同时满足上述两个条件，则</a:t>
              </a:r>
              <a:r>
                <a:rPr lang="en-AU" altLang="zh-CN" kern="100" dirty="0">
                  <a:latin typeface="Times New Roman" pitchFamily="18" charset="0"/>
                  <a:ea typeface="宋体" panose="02010600030101010101" pitchFamily="2" charset="-122"/>
                  <a:cs typeface="Times New Roman" pitchFamily="18" charset="0"/>
                </a:rPr>
                <a:t>v</a:t>
              </a:r>
              <a:r>
                <a:rPr lang="zh-CN" altLang="zh-CN" kern="100" dirty="0">
                  <a:latin typeface="Times New Roman" pitchFamily="18" charset="0"/>
                  <a:ea typeface="宋体" panose="02010600030101010101" pitchFamily="2" charset="-122"/>
                  <a:cs typeface="Times New Roman" pitchFamily="18" charset="0"/>
                </a:rPr>
                <a:t>为高级真实节点。</a:t>
              </a:r>
              <a:endParaRPr lang="zh-CN" altLang="zh-CN" kern="100" dirty="0">
                <a:effectLst/>
                <a:latin typeface="Times New Roman" pitchFamily="18" charset="0"/>
                <a:ea typeface="宋体" panose="02010600030101010101" pitchFamily="2" charset="-122"/>
                <a:cs typeface="Times New Roman" pitchFamily="18" charset="0"/>
              </a:endParaRPr>
            </a:p>
          </p:txBody>
        </p:sp>
      </p:grpSp>
      <p:sp>
        <p:nvSpPr>
          <p:cNvPr id="9" name="矩形 8"/>
          <p:cNvSpPr/>
          <p:nvPr/>
        </p:nvSpPr>
        <p:spPr>
          <a:xfrm>
            <a:off x="1256976" y="2603892"/>
            <a:ext cx="1627369" cy="369332"/>
          </a:xfrm>
          <a:prstGeom prst="rect">
            <a:avLst/>
          </a:prstGeom>
        </p:spPr>
        <p:txBody>
          <a:bodyPr wrap="none">
            <a:spAutoFit/>
          </a:bodyPr>
          <a:lstStyle/>
          <a:p>
            <a:pPr marL="285750" indent="-285750">
              <a:buClr>
                <a:srgbClr val="FF33CC"/>
              </a:buClr>
              <a:buFont typeface="Wingdings" panose="05000000000000000000" pitchFamily="2" charset="2"/>
              <a:buChar char="u"/>
            </a:pPr>
            <a:r>
              <a:rPr lang="zh-CN" altLang="zh-CN" dirty="0">
                <a:latin typeface="黑体" pitchFamily="49" charset="-122"/>
                <a:cs typeface="Times New Roman" panose="02020603050405020304" pitchFamily="18" charset="0"/>
              </a:rPr>
              <a:t>网络</a:t>
            </a:r>
            <a:r>
              <a:rPr lang="zh-CN" altLang="zh-CN" dirty="0" smtClean="0">
                <a:latin typeface="黑体" pitchFamily="49" charset="-122"/>
                <a:cs typeface="Times New Roman" panose="02020603050405020304" pitchFamily="18" charset="0"/>
              </a:rPr>
              <a:t>流量大</a:t>
            </a:r>
            <a:endParaRPr lang="zh-CN" altLang="en-US" dirty="0">
              <a:latin typeface="黑体" pitchFamily="49" charset="-122"/>
            </a:endParaRPr>
          </a:p>
        </p:txBody>
      </p:sp>
      <p:sp>
        <p:nvSpPr>
          <p:cNvPr id="10" name="矩形 9"/>
          <p:cNvSpPr/>
          <p:nvPr/>
        </p:nvSpPr>
        <p:spPr>
          <a:xfrm>
            <a:off x="2923525" y="2606125"/>
            <a:ext cx="2319866" cy="369332"/>
          </a:xfrm>
          <a:prstGeom prst="rect">
            <a:avLst/>
          </a:prstGeom>
        </p:spPr>
        <p:txBody>
          <a:bodyPr wrap="none">
            <a:spAutoFit/>
          </a:bodyPr>
          <a:lstStyle/>
          <a:p>
            <a:pPr marL="285750" indent="-285750">
              <a:buClr>
                <a:srgbClr val="FF33CC"/>
              </a:buClr>
              <a:buFont typeface="Wingdings" panose="05000000000000000000" pitchFamily="2" charset="2"/>
              <a:buChar char="u"/>
            </a:pPr>
            <a:r>
              <a:rPr lang="zh-CN" altLang="zh-CN" dirty="0">
                <a:latin typeface="黑体" pitchFamily="49" charset="-122"/>
                <a:cs typeface="Times New Roman" panose="02020603050405020304" pitchFamily="18" charset="0"/>
              </a:rPr>
              <a:t>连接多个局部网络</a:t>
            </a:r>
            <a:endParaRPr lang="zh-CN" altLang="en-US" dirty="0">
              <a:latin typeface="黑体" pitchFamily="49" charset="-122"/>
            </a:endParaRPr>
          </a:p>
        </p:txBody>
      </p:sp>
      <p:sp>
        <p:nvSpPr>
          <p:cNvPr id="13" name="矩形 12"/>
          <p:cNvSpPr/>
          <p:nvPr/>
        </p:nvSpPr>
        <p:spPr>
          <a:xfrm>
            <a:off x="562215" y="2608375"/>
            <a:ext cx="877163" cy="369332"/>
          </a:xfrm>
          <a:prstGeom prst="rect">
            <a:avLst/>
          </a:prstGeom>
        </p:spPr>
        <p:txBody>
          <a:bodyPr wrap="none">
            <a:spAutoFit/>
          </a:bodyPr>
          <a:lstStyle/>
          <a:p>
            <a:pPr marL="285750" indent="-285750">
              <a:buClr>
                <a:srgbClr val="FF33CC"/>
              </a:buClr>
            </a:pPr>
            <a:r>
              <a:rPr lang="zh-CN" altLang="en-US" b="1" dirty="0" smtClean="0">
                <a:latin typeface="黑体" pitchFamily="49" charset="-122"/>
                <a:cs typeface="Times New Roman" panose="02020603050405020304" pitchFamily="18" charset="0"/>
              </a:rPr>
              <a:t>特点：</a:t>
            </a:r>
            <a:endParaRPr lang="zh-CN" altLang="en-US" b="1" dirty="0">
              <a:latin typeface="黑体" pitchFamily="49"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6817</TotalTime>
  <Words>3890</Words>
  <Application>Microsoft Office PowerPoint</Application>
  <PresentationFormat>全屏显示(4:3)</PresentationFormat>
  <Paragraphs>380</Paragraphs>
  <Slides>31</Slides>
  <Notes>10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3" baseType="lpstr">
      <vt:lpstr>黑体</vt:lpstr>
      <vt:lpstr>华文细黑</vt:lpstr>
      <vt:lpstr>楷体</vt:lpstr>
      <vt:lpstr>宋体</vt:lpstr>
      <vt:lpstr>微软雅黑</vt:lpstr>
      <vt:lpstr>Arial</vt:lpstr>
      <vt:lpstr>Calibri</vt:lpstr>
      <vt:lpstr>Symbol</vt:lpstr>
      <vt:lpstr>Times New Roman</vt:lpstr>
      <vt:lpstr>Wingdings</vt:lpstr>
      <vt:lpstr>默认设计模板</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 win7</dc:creator>
  <cp:lastModifiedBy>liuli</cp:lastModifiedBy>
  <cp:revision>940</cp:revision>
  <dcterms:created xsi:type="dcterms:W3CDTF">2014-03-19T12:01:19Z</dcterms:created>
  <dcterms:modified xsi:type="dcterms:W3CDTF">2017-03-07T12:21:08Z</dcterms:modified>
</cp:coreProperties>
</file>