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6" r:id="rId2"/>
    <p:sldId id="299" r:id="rId3"/>
    <p:sldId id="298" r:id="rId4"/>
    <p:sldId id="313" r:id="rId5"/>
    <p:sldId id="318" r:id="rId6"/>
    <p:sldId id="316" r:id="rId7"/>
    <p:sldId id="314" r:id="rId8"/>
    <p:sldId id="317" r:id="rId9"/>
    <p:sldId id="31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126"/>
    <a:srgbClr val="DA5126"/>
    <a:srgbClr val="E6E6E6"/>
    <a:srgbClr val="E0E0E0"/>
    <a:srgbClr val="EBEBEB"/>
    <a:srgbClr val="D9D9D9"/>
    <a:srgbClr val="242424"/>
    <a:srgbClr val="EEEEEE"/>
    <a:srgbClr val="F4F4F4"/>
    <a:srgbClr val="98C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8551" autoAdjust="0"/>
  </p:normalViewPr>
  <p:slideViewPr>
    <p:cSldViewPr snapToGrid="0" snapToObjects="1" showGuides="1">
      <p:cViewPr varScale="1">
        <p:scale>
          <a:sx n="210" d="100"/>
          <a:sy n="210" d="100"/>
        </p:scale>
        <p:origin x="-432" y="-104"/>
      </p:cViewPr>
      <p:guideLst>
        <p:guide orient="horz" pos="2959"/>
        <p:guide pos="2520"/>
        <p:guide pos="34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2C67-7136-2B48-9380-CA153C071004}" type="datetimeFigureOut">
              <a:rPr lang="en-US" smtClean="0"/>
              <a:t>8/26/15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9D6F-9D4C-054A-A900-32BCEA1B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38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897FB-0E16-6548-8F9E-7CFC0D70ADCF}" type="datetimeFigureOut">
              <a:rPr lang="en-US" smtClean="0"/>
              <a:t>8/26/15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FF4A-4B87-0C46-B28D-441CFEC00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26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14827" y="2515233"/>
            <a:ext cx="2600325" cy="36774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 i="0" baseline="0">
                <a:solidFill>
                  <a:schemeClr val="tx1">
                    <a:lumMod val="60000"/>
                    <a:lumOff val="40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14827" y="2843856"/>
            <a:ext cx="2600325" cy="36774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r>
              <a:rPr lang="en-US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5530" y="1889779"/>
            <a:ext cx="5199532" cy="499250"/>
          </a:xfrm>
          <a:prstGeom prst="rect">
            <a:avLst/>
          </a:prstGeom>
        </p:spPr>
        <p:txBody>
          <a:bodyPr vert="horz"/>
          <a:lstStyle>
            <a:lvl1pPr algn="r">
              <a:defRPr sz="2800" b="0" i="0">
                <a:solidFill>
                  <a:schemeClr val="accent3"/>
                </a:solidFill>
                <a:latin typeface="Gotham Bold"/>
                <a:cs typeface="Gotham Bold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013818" y="2437986"/>
            <a:ext cx="449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comcast_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298" y="4315177"/>
            <a:ext cx="1304281" cy="7336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ompass_logo_large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" y="909077"/>
            <a:ext cx="3073400" cy="30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89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omcast_pos_RGB_Digita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6972" y="2020055"/>
            <a:ext cx="3050056" cy="110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141" y="229068"/>
            <a:ext cx="2999470" cy="429084"/>
          </a:xfrm>
          <a:prstGeom prst="rect">
            <a:avLst/>
          </a:prstGeom>
        </p:spPr>
        <p:txBody>
          <a:bodyPr/>
          <a:lstStyle>
            <a:lvl1pPr algn="l">
              <a:defRPr sz="2000" b="0" i="0" baseline="0">
                <a:solidFill>
                  <a:schemeClr val="accent3"/>
                </a:solidFill>
                <a:latin typeface="Gotham Medium"/>
                <a:cs typeface="Gotham Medium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2" name="Picture 11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25611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7544" y="258552"/>
            <a:ext cx="4794308" cy="378140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90000"/>
              </a:lnSpc>
              <a:buFontTx/>
              <a:buNone/>
              <a:defRPr sz="1000" b="0" i="0">
                <a:solidFill>
                  <a:schemeClr val="tx2"/>
                </a:solidFill>
                <a:latin typeface="Gotham Medium"/>
                <a:cs typeface="Gotham Medium"/>
              </a:defRPr>
            </a:lvl1pPr>
            <a:lvl2pPr>
              <a:defRPr sz="1000" b="0" i="0">
                <a:latin typeface="Gotham Medium"/>
                <a:cs typeface="Gotham Medium"/>
              </a:defRPr>
            </a:lvl2pPr>
            <a:lvl3pPr>
              <a:defRPr sz="1000" b="0" i="0">
                <a:latin typeface="Gotham Medium"/>
                <a:cs typeface="Gotham Medium"/>
              </a:defRPr>
            </a:lvl3pPr>
            <a:lvl4pPr>
              <a:defRPr sz="1000" b="0" i="0">
                <a:latin typeface="Gotham Medium"/>
                <a:cs typeface="Gotham Medium"/>
              </a:defRPr>
            </a:lvl4pPr>
            <a:lvl5pPr>
              <a:defRPr sz="1000" b="0" i="0">
                <a:latin typeface="Gotham Medium"/>
                <a:cs typeface="Gotha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3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149350"/>
            <a:ext cx="7988300" cy="336664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  <a:lvl2pPr marL="742950" indent="-285750">
              <a:buClr>
                <a:schemeClr val="accent4"/>
              </a:buClr>
              <a:buFont typeface="Arial"/>
              <a:buChar char="•"/>
              <a:defRPr sz="1300" b="0" i="0">
                <a:latin typeface="Gotham Book"/>
                <a:cs typeface="Gotham Book"/>
              </a:defRPr>
            </a:lvl2pPr>
            <a:lvl3pPr marL="1257300" indent="-342900">
              <a:buClr>
                <a:schemeClr val="accent4"/>
              </a:buClr>
              <a:buFont typeface="+mj-lt"/>
              <a:buAutoNum type="arabicPeriod"/>
              <a:defRPr sz="1300" b="0" i="0">
                <a:latin typeface="Gotham Book"/>
                <a:cs typeface="Gotham Book"/>
              </a:defRPr>
            </a:lvl3pPr>
            <a:lvl4pPr marL="1714500" indent="-342900">
              <a:buClr>
                <a:schemeClr val="accent4"/>
              </a:buClr>
              <a:buFont typeface="+mj-lt"/>
              <a:buAutoNum type="alphaLcParenR"/>
              <a:defRPr sz="1300" b="0" i="0">
                <a:latin typeface="Gotham Book"/>
                <a:cs typeface="Gotham Book"/>
              </a:defRPr>
            </a:lvl4pPr>
            <a:lvl5pPr marL="2057400" indent="-228600">
              <a:buClr>
                <a:schemeClr val="accent4"/>
              </a:buClr>
              <a:buFont typeface="Courier New"/>
              <a:buChar char="o"/>
              <a:defRPr sz="1300"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149350"/>
            <a:ext cx="7988300" cy="336664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4"/>
              </a:buClr>
              <a:buFont typeface="+mj-lt"/>
              <a:buAutoNum type="arabicPeriod"/>
              <a:defRPr sz="1300" b="0" i="0">
                <a:solidFill>
                  <a:schemeClr val="tx2"/>
                </a:solidFill>
                <a:latin typeface="Gotham Book"/>
                <a:cs typeface="Gotham Book"/>
              </a:defRPr>
            </a:lvl1pPr>
            <a:lvl2pPr marL="742950" indent="-285750"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2pPr>
            <a:lvl3pPr marL="1257300" indent="-342900">
              <a:buClr>
                <a:schemeClr val="accent4"/>
              </a:buClr>
              <a:buFont typeface="+mj-lt"/>
              <a:buAutoNum type="alphaLcParenR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3pPr>
            <a:lvl4pPr marL="1714500" indent="-342900">
              <a:buClr>
                <a:schemeClr val="accent4"/>
              </a:buClr>
              <a:buFont typeface="Courier New"/>
              <a:buChar char="o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4pPr>
            <a:lvl5pPr marL="2057400" indent="-228600">
              <a:buClr>
                <a:schemeClr val="accent4"/>
              </a:buClr>
              <a:buFont typeface="Courier New"/>
              <a:buChar char="o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476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149350"/>
            <a:ext cx="7988300" cy="3366648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chemeClr val="tx2"/>
                </a:solidFill>
                <a:latin typeface="Gotham Book"/>
                <a:cs typeface="Gotham Book"/>
              </a:defRPr>
            </a:lvl1pPr>
            <a:lvl2pPr marL="742950" indent="-28575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2pPr>
            <a:lvl3pPr marL="1257300" indent="-34290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3pPr>
            <a:lvl4pPr marL="1714500" indent="-34290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4pPr>
            <a:lvl5pPr marL="2057400" indent="-228600">
              <a:buClr>
                <a:schemeClr val="accent4"/>
              </a:buClr>
              <a:buFont typeface="Courier New"/>
              <a:buChar char="o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13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81050" y="1197930"/>
            <a:ext cx="3331104" cy="3349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 b="0" i="0">
                <a:solidFill>
                  <a:srgbClr val="02A8DF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781050" y="1573213"/>
            <a:ext cx="3330575" cy="287222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Aft>
                <a:spcPts val="300"/>
              </a:spcAft>
              <a:buClr>
                <a:schemeClr val="accent4"/>
              </a:buClr>
              <a:defRPr sz="1300" b="0" i="0" spc="0">
                <a:latin typeface="Gotham Book"/>
                <a:cs typeface="Gotham Boo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22295" y="1207572"/>
            <a:ext cx="3331104" cy="3349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 b="0" i="0">
                <a:solidFill>
                  <a:srgbClr val="02A8DF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622295" y="1582855"/>
            <a:ext cx="3330575" cy="2862581"/>
          </a:xfrm>
          <a:prstGeom prst="rect">
            <a:avLst/>
          </a:prstGeom>
        </p:spPr>
        <p:txBody>
          <a:bodyPr vert="horz"/>
          <a:lstStyle>
            <a:lvl1pPr>
              <a:spcAft>
                <a:spcPts val="300"/>
              </a:spcAft>
              <a:buClr>
                <a:schemeClr val="accent4"/>
              </a:buClr>
              <a:defRPr sz="1300" b="0" i="0">
                <a:latin typeface="Gotham Book"/>
                <a:cs typeface="Gotham Boo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6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01208" y="109807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ONE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1208" y="187342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TWO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1208" y="264877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THREE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01208" y="342412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FOUR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01208" y="419947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FIVE</a:t>
            </a:r>
          </a:p>
        </p:txBody>
      </p:sp>
    </p:spTree>
    <p:extLst>
      <p:ext uri="{BB962C8B-B14F-4D97-AF65-F5344CB8AC3E}">
        <p14:creationId xmlns:p14="http://schemas.microsoft.com/office/powerpoint/2010/main" val="97494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Graphics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42277"/>
            <a:ext cx="6786033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– CHART GRAPHICS #3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0" y="859581"/>
            <a:ext cx="2540000" cy="888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olded Corner 43"/>
          <p:cNvSpPr/>
          <p:nvPr userDrawn="1"/>
        </p:nvSpPr>
        <p:spPr>
          <a:xfrm>
            <a:off x="314357" y="2938198"/>
            <a:ext cx="1937780" cy="828539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olded Corner 46"/>
          <p:cNvSpPr/>
          <p:nvPr userDrawn="1"/>
        </p:nvSpPr>
        <p:spPr>
          <a:xfrm>
            <a:off x="314357" y="1430867"/>
            <a:ext cx="1937780" cy="1367155"/>
          </a:xfrm>
          <a:prstGeom prst="foldedCorner">
            <a:avLst>
              <a:gd name="adj" fmla="val 1357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314357" y="1493717"/>
            <a:ext cx="1937780" cy="1261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Gotham Black"/>
                <a:cs typeface="Gotham Black"/>
              </a:rPr>
              <a:t>SUBHEAD ONE</a:t>
            </a:r>
          </a:p>
          <a:p>
            <a:pPr algn="ctr">
              <a:lnSpc>
                <a:spcPct val="140000"/>
              </a:lnSpc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3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4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5</a:t>
            </a:r>
          </a:p>
          <a:p>
            <a:pPr algn="ctr"/>
            <a:r>
              <a:rPr lang="en-US" sz="800" dirty="0" smtClean="0">
                <a:solidFill>
                  <a:srgbClr val="31ADC1"/>
                </a:solidFill>
                <a:latin typeface="Gotham Medium"/>
                <a:cs typeface="Gotham Medium"/>
              </a:rPr>
              <a:t>LIST ITEM 6</a:t>
            </a:r>
          </a:p>
          <a:p>
            <a:pPr algn="ctr"/>
            <a:r>
              <a:rPr lang="en-US" sz="800" dirty="0" smtClean="0">
                <a:solidFill>
                  <a:srgbClr val="31ADC1"/>
                </a:solidFill>
                <a:latin typeface="Gotham Medium"/>
                <a:cs typeface="Gotham Medium"/>
              </a:rPr>
              <a:t>LIST ITEM 7</a:t>
            </a:r>
            <a:endParaRPr lang="en-US" sz="800" dirty="0">
              <a:solidFill>
                <a:srgbClr val="31ADC1"/>
              </a:solidFill>
              <a:latin typeface="Gotham Medium"/>
              <a:cs typeface="Gotham Medium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314357" y="2966423"/>
            <a:ext cx="1937780" cy="7349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Gotham Black"/>
                <a:cs typeface="Gotham Black"/>
              </a:rPr>
              <a:t>SUBHEAD TWO</a:t>
            </a:r>
          </a:p>
          <a:p>
            <a:pPr algn="ctr">
              <a:lnSpc>
                <a:spcPct val="140000"/>
              </a:lnSpc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Gotham Medium"/>
                <a:cs typeface="Gotham Medium"/>
              </a:rPr>
              <a:t>LIST ITEM 3</a:t>
            </a:r>
            <a:endParaRPr lang="en-US" sz="800" dirty="0">
              <a:solidFill>
                <a:schemeClr val="accent2">
                  <a:lumMod val="75000"/>
                </a:schemeClr>
              </a:solidFill>
              <a:latin typeface="Gotham Medium"/>
              <a:cs typeface="Gotham Medium"/>
            </a:endParaRPr>
          </a:p>
        </p:txBody>
      </p:sp>
      <p:sp>
        <p:nvSpPr>
          <p:cNvPr id="52" name="Folded Corner 51"/>
          <p:cNvSpPr/>
          <p:nvPr userDrawn="1"/>
        </p:nvSpPr>
        <p:spPr>
          <a:xfrm>
            <a:off x="3201487" y="1443781"/>
            <a:ext cx="2174843" cy="821185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3040622" y="1437243"/>
            <a:ext cx="2488109" cy="844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4C641D"/>
                </a:solidFill>
                <a:latin typeface="Gotham Black"/>
                <a:cs typeface="Gotham Black"/>
              </a:rPr>
              <a:t>SUBHEAD THREE</a:t>
            </a:r>
            <a:endParaRPr lang="en-US" sz="1100" dirty="0">
              <a:solidFill>
                <a:srgbClr val="4C641D"/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rgbClr val="4C641D"/>
                </a:solidFill>
                <a:latin typeface="Gotham Medium"/>
                <a:cs typeface="Gotham Medium"/>
              </a:rPr>
              <a:t>LIST ITEM 1</a:t>
            </a:r>
            <a:endParaRPr lang="en-US" sz="800" dirty="0">
              <a:solidFill>
                <a:srgbClr val="4C641D"/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rgbClr val="4C641D"/>
                </a:solidFill>
                <a:latin typeface="Gotham Medium"/>
                <a:cs typeface="Gotham Medium"/>
              </a:rPr>
              <a:t>LIST ITEM 2</a:t>
            </a:r>
            <a:endParaRPr lang="en-US" sz="800" dirty="0">
              <a:solidFill>
                <a:srgbClr val="4C641D"/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accent5">
                    <a:lumMod val="75000"/>
                  </a:schemeClr>
                </a:solidFill>
                <a:latin typeface="Gotham Medium"/>
                <a:cs typeface="Gotham Medium"/>
              </a:rPr>
              <a:t>LIST ITEM 3</a:t>
            </a:r>
            <a:endParaRPr lang="en-US" sz="800" dirty="0">
              <a:solidFill>
                <a:schemeClr val="accent5">
                  <a:lumMod val="75000"/>
                </a:schemeClr>
              </a:solidFill>
              <a:latin typeface="Gotham Medium"/>
              <a:cs typeface="Gotham Medium"/>
            </a:endParaRPr>
          </a:p>
        </p:txBody>
      </p:sp>
      <p:sp>
        <p:nvSpPr>
          <p:cNvPr id="56" name="Folded Corner 55"/>
          <p:cNvSpPr/>
          <p:nvPr userDrawn="1"/>
        </p:nvSpPr>
        <p:spPr>
          <a:xfrm>
            <a:off x="3201487" y="2358181"/>
            <a:ext cx="2174843" cy="947837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3032155" y="2425917"/>
            <a:ext cx="2488109" cy="844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Gotham Black"/>
                <a:cs typeface="Gotham Black"/>
              </a:rPr>
              <a:t>SUBHEAD FOUR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rgbClr val="73962C"/>
                </a:solidFill>
                <a:latin typeface="Gotham Medium"/>
                <a:cs typeface="Gotham Medium"/>
              </a:rPr>
              <a:t>LIST ITEM 3</a:t>
            </a:r>
          </a:p>
          <a:p>
            <a:pPr algn="ctr"/>
            <a:r>
              <a:rPr lang="en-US" sz="800" dirty="0" smtClean="0">
                <a:solidFill>
                  <a:srgbClr val="73962C"/>
                </a:solidFill>
                <a:latin typeface="Gotham Medium"/>
                <a:cs typeface="Gotham Medium"/>
              </a:rPr>
              <a:t>LIST ITEM 4</a:t>
            </a:r>
          </a:p>
          <a:p>
            <a:pPr algn="ctr"/>
            <a:r>
              <a:rPr lang="en-US" sz="800" dirty="0" smtClean="0">
                <a:solidFill>
                  <a:srgbClr val="73962C"/>
                </a:solidFill>
                <a:latin typeface="Gotham Medium"/>
                <a:cs typeface="Gotham Medium"/>
              </a:rPr>
              <a:t>LIST ITEM 5</a:t>
            </a:r>
            <a:endParaRPr lang="en-US" sz="800" dirty="0">
              <a:solidFill>
                <a:srgbClr val="73962C"/>
              </a:solidFill>
              <a:latin typeface="Gotham Medium"/>
              <a:cs typeface="Gotham Medium"/>
            </a:endParaRPr>
          </a:p>
        </p:txBody>
      </p:sp>
      <p:sp>
        <p:nvSpPr>
          <p:cNvPr id="60" name="Folded Corner 59"/>
          <p:cNvSpPr/>
          <p:nvPr userDrawn="1"/>
        </p:nvSpPr>
        <p:spPr>
          <a:xfrm>
            <a:off x="6309133" y="1460715"/>
            <a:ext cx="2174843" cy="821185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6148268" y="1445710"/>
            <a:ext cx="2488109" cy="844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Gotham Black"/>
                <a:cs typeface="Gotham Black"/>
              </a:rPr>
              <a:t>SUBHEAD FIVE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3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Gotham Medium"/>
                <a:cs typeface="Gotham Medium"/>
              </a:rPr>
              <a:t>LIST ITEM 4</a:t>
            </a:r>
            <a:endParaRPr lang="en-US" sz="800" dirty="0">
              <a:solidFill>
                <a:schemeClr val="bg1"/>
              </a:solidFill>
              <a:latin typeface="Gotham Medium"/>
              <a:cs typeface="Gotham Medium"/>
            </a:endParaRPr>
          </a:p>
        </p:txBody>
      </p:sp>
      <p:sp>
        <p:nvSpPr>
          <p:cNvPr id="64" name="Folded Corner 63"/>
          <p:cNvSpPr/>
          <p:nvPr userDrawn="1"/>
        </p:nvSpPr>
        <p:spPr>
          <a:xfrm>
            <a:off x="6309133" y="2375115"/>
            <a:ext cx="2174843" cy="1107135"/>
          </a:xfrm>
          <a:prstGeom prst="foldedCorner">
            <a:avLst>
              <a:gd name="adj" fmla="val 1360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6139801" y="2425917"/>
            <a:ext cx="2488109" cy="11071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solidFill>
                  <a:srgbClr val="6A7112"/>
                </a:solidFill>
                <a:latin typeface="Gotham Black"/>
                <a:cs typeface="Gotham Black"/>
              </a:rPr>
              <a:t>SUBHEAD SIX</a:t>
            </a:r>
            <a:endParaRPr lang="en-US" sz="1100" dirty="0">
              <a:solidFill>
                <a:srgbClr val="6A7112"/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3</a:t>
            </a:r>
          </a:p>
          <a:p>
            <a:pPr algn="ctr"/>
            <a:r>
              <a:rPr lang="en-US" sz="800" dirty="0" smtClean="0">
                <a:solidFill>
                  <a:srgbClr val="6A7112"/>
                </a:solidFill>
                <a:latin typeface="Gotham Medium"/>
                <a:cs typeface="Gotham Medium"/>
              </a:rPr>
              <a:t>LIST ITEM 4</a:t>
            </a:r>
          </a:p>
          <a:p>
            <a:pPr algn="ctr"/>
            <a:r>
              <a:rPr lang="en-US" sz="800" dirty="0" smtClean="0">
                <a:solidFill>
                  <a:srgbClr val="6A7112"/>
                </a:solidFill>
                <a:latin typeface="Gotham Medium"/>
                <a:cs typeface="Gotham Medium"/>
              </a:rPr>
              <a:t>LIST ITEM 5</a:t>
            </a:r>
            <a:endParaRPr lang="en-US" sz="800" dirty="0">
              <a:solidFill>
                <a:srgbClr val="6A7112"/>
              </a:solidFill>
              <a:latin typeface="Gotham Medium"/>
              <a:cs typeface="Gotham Medium"/>
            </a:endParaRPr>
          </a:p>
          <a:p>
            <a:pPr algn="ctr"/>
            <a:endParaRPr lang="en-US" sz="800" dirty="0">
              <a:solidFill>
                <a:srgbClr val="6A7112"/>
              </a:solidFill>
              <a:latin typeface="Gotham Medium"/>
              <a:cs typeface="Gotham Medium"/>
            </a:endParaRPr>
          </a:p>
        </p:txBody>
      </p:sp>
      <p:sp>
        <p:nvSpPr>
          <p:cNvPr id="68" name="Right Arrow Callout 67"/>
          <p:cNvSpPr/>
          <p:nvPr userDrawn="1"/>
        </p:nvSpPr>
        <p:spPr>
          <a:xfrm>
            <a:off x="3293544" y="3624528"/>
            <a:ext cx="1176857" cy="1430859"/>
          </a:xfrm>
          <a:prstGeom prst="rightArrowCallout">
            <a:avLst>
              <a:gd name="adj1" fmla="val 16228"/>
              <a:gd name="adj2" fmla="val 19717"/>
              <a:gd name="adj3" fmla="val 25000"/>
              <a:gd name="adj4" fmla="val 6066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TextBox 72"/>
          <p:cNvSpPr txBox="1"/>
          <p:nvPr userDrawn="1"/>
        </p:nvSpPr>
        <p:spPr>
          <a:xfrm>
            <a:off x="659773" y="990161"/>
            <a:ext cx="121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HEADLINE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Gotham Medium"/>
              <a:cs typeface="Gotham Medium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70463" y="964760"/>
            <a:ext cx="1007532" cy="339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 userDrawn="1"/>
        </p:nvSpPr>
        <p:spPr>
          <a:xfrm rot="16200000">
            <a:off x="3130510" y="4004227"/>
            <a:ext cx="12656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CONNECTOR</a:t>
            </a:r>
          </a:p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ARROW GRAPHIC</a:t>
            </a:r>
            <a:endParaRPr lang="en-US" sz="1050" dirty="0">
              <a:solidFill>
                <a:schemeClr val="lt1"/>
              </a:solidFill>
            </a:endParaRPr>
          </a:p>
          <a:p>
            <a:endParaRPr lang="en-US" dirty="0"/>
          </a:p>
        </p:txBody>
      </p:sp>
      <p:sp>
        <p:nvSpPr>
          <p:cNvPr id="77" name="Right Arrow Callout 76"/>
          <p:cNvSpPr/>
          <p:nvPr userDrawn="1"/>
        </p:nvSpPr>
        <p:spPr>
          <a:xfrm rot="5400000">
            <a:off x="4929806" y="3640535"/>
            <a:ext cx="1176857" cy="1430859"/>
          </a:xfrm>
          <a:prstGeom prst="rightArrowCallout">
            <a:avLst>
              <a:gd name="adj1" fmla="val 16228"/>
              <a:gd name="adj2" fmla="val 19717"/>
              <a:gd name="adj3" fmla="val 25000"/>
              <a:gd name="adj4" fmla="val 6066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/>
          <p:cNvSpPr txBox="1"/>
          <p:nvPr userDrawn="1"/>
        </p:nvSpPr>
        <p:spPr>
          <a:xfrm>
            <a:off x="4874183" y="3817833"/>
            <a:ext cx="126561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CONNECTOR</a:t>
            </a:r>
          </a:p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ARROW GRAPHIC</a:t>
            </a:r>
          </a:p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POINTING DOWN</a:t>
            </a:r>
            <a:endParaRPr lang="en-US" sz="1050" dirty="0">
              <a:solidFill>
                <a:schemeClr val="l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42277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3111501"/>
            <a:ext cx="9144000" cy="1320800"/>
          </a:xfrm>
          <a:prstGeom prst="rect">
            <a:avLst/>
          </a:prstGeom>
          <a:solidFill>
            <a:srgbClr val="D0DD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blackTV_templ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33" y="875738"/>
            <a:ext cx="7018734" cy="4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61" r:id="rId3"/>
    <p:sldLayoutId id="2147483690" r:id="rId4"/>
    <p:sldLayoutId id="2147483693" r:id="rId5"/>
    <p:sldLayoutId id="2147483672" r:id="rId6"/>
    <p:sldLayoutId id="2147483683" r:id="rId7"/>
    <p:sldLayoutId id="2147483679" r:id="rId8"/>
    <p:sldLayoutId id="2147483675" r:id="rId9"/>
    <p:sldLayoutId id="2147483667" r:id="rId10"/>
    <p:sldLayoutId id="214748369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807861" y="2515233"/>
            <a:ext cx="3649628" cy="367748"/>
          </a:xfrm>
        </p:spPr>
        <p:txBody>
          <a:bodyPr/>
          <a:lstStyle/>
          <a:p>
            <a:r>
              <a:rPr lang="en-US" dirty="0" smtClean="0"/>
              <a:t>Current Status: Baselines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845067" y="3279284"/>
            <a:ext cx="2600325" cy="367748"/>
          </a:xfrm>
        </p:spPr>
        <p:txBody>
          <a:bodyPr/>
          <a:lstStyle/>
          <a:p>
            <a:r>
              <a:rPr lang="en-US" sz="1600" dirty="0" smtClean="0"/>
              <a:t>August 2015</a:t>
            </a:r>
            <a:endParaRPr lang="en-US" sz="16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Recognition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13818" y="2437986"/>
            <a:ext cx="449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comcast_logo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298" y="4315177"/>
            <a:ext cx="1304281" cy="7336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ompass_logo_larg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" y="909077"/>
            <a:ext cx="3073400" cy="3059430"/>
          </a:xfrm>
          <a:prstGeom prst="rect">
            <a:avLst/>
          </a:prstGeom>
        </p:spPr>
      </p:pic>
      <p:sp>
        <p:nvSpPr>
          <p:cNvPr id="10" name="Text Placeholder 13"/>
          <p:cNvSpPr txBox="1">
            <a:spLocks/>
          </p:cNvSpPr>
          <p:nvPr/>
        </p:nvSpPr>
        <p:spPr>
          <a:xfrm>
            <a:off x="3683006" y="2901125"/>
            <a:ext cx="4775683" cy="367748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b="0" i="1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Gotham Book"/>
                <a:ea typeface="+mn-ea"/>
                <a:cs typeface="Gotham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Vamsi</a:t>
            </a:r>
            <a:r>
              <a:rPr lang="en-US" sz="1600" dirty="0" smtClean="0"/>
              <a:t> </a:t>
            </a:r>
            <a:r>
              <a:rPr lang="en-US" sz="1600" dirty="0" err="1" smtClean="0"/>
              <a:t>Potluru</a:t>
            </a:r>
            <a:r>
              <a:rPr lang="en-US" sz="1600" dirty="0" smtClean="0"/>
              <a:t>, Rick Ruiz, Gene </a:t>
            </a:r>
            <a:r>
              <a:rPr lang="en-US" sz="1600" dirty="0" err="1" smtClean="0"/>
              <a:t>Chipman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58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26905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400" dirty="0" smtClean="0">
                <a:latin typeface="Gotham Medium"/>
                <a:cs typeface="Gotham Medium"/>
              </a:rPr>
              <a:t>Enable personalized features</a:t>
            </a:r>
            <a:r>
              <a:rPr lang="en-US" sz="1400" dirty="0" smtClean="0"/>
              <a:t>: Home startup screen, best channel on startup, personalized search results, recommendations, </a:t>
            </a:r>
            <a:r>
              <a:rPr lang="en-US" sz="1400" dirty="0" smtClean="0"/>
              <a:t>last 9, </a:t>
            </a:r>
            <a:r>
              <a:rPr lang="en-US" sz="1400" dirty="0" smtClean="0"/>
              <a:t>favorites, UI customization, social media profiles, parental controls</a:t>
            </a:r>
            <a:endParaRPr lang="en-US" sz="1400" dirty="0"/>
          </a:p>
          <a:p>
            <a:r>
              <a:rPr lang="en-US" sz="1400" dirty="0" smtClean="0">
                <a:latin typeface="Gotham Medium"/>
                <a:cs typeface="Gotham Medium"/>
              </a:rPr>
              <a:t>Enable </a:t>
            </a:r>
            <a:r>
              <a:rPr lang="en-US" sz="1400" dirty="0" smtClean="0">
                <a:latin typeface="Gotham Medium"/>
                <a:cs typeface="Gotham Medium"/>
              </a:rPr>
              <a:t>authenticated features</a:t>
            </a:r>
            <a:r>
              <a:rPr lang="en-US" sz="1400" dirty="0" smtClean="0"/>
              <a:t>: Home security, financial transactions</a:t>
            </a:r>
            <a:endParaRPr lang="en-US" sz="1400" dirty="0"/>
          </a:p>
          <a:p>
            <a:r>
              <a:rPr lang="en-US" sz="1400" dirty="0" smtClean="0">
                <a:latin typeface="Gotham Medium"/>
                <a:cs typeface="Gotham Medium"/>
              </a:rPr>
              <a:t>Profile types</a:t>
            </a:r>
            <a:r>
              <a:rPr lang="en-US" sz="1400" dirty="0" smtClean="0"/>
              <a:t>: Implicit/passive vs. Explicit/interactive</a:t>
            </a:r>
            <a:endParaRPr lang="en-US" sz="1400" dirty="0"/>
          </a:p>
          <a:p>
            <a:r>
              <a:rPr lang="en-US" sz="1400" dirty="0" smtClean="0">
                <a:latin typeface="Gotham Medium"/>
                <a:cs typeface="Gotham Medium"/>
              </a:rPr>
              <a:t>Challenges of biometrics</a:t>
            </a:r>
            <a:r>
              <a:rPr lang="en-US" sz="1400" dirty="0" smtClean="0"/>
              <a:t>: Accuracy depends on duration and quality of speech sample, unstructured speech requires up to 1 minute </a:t>
            </a:r>
            <a:r>
              <a:rPr lang="en-US" sz="1400" smtClean="0"/>
              <a:t>of speech.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3351344" y="340002"/>
            <a:ext cx="4794308" cy="37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Medium"/>
                <a:cs typeface="Gotham Medium"/>
              </a:rPr>
              <a:t>Using voice biometrics to create and activate TV profiles.  Easily.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Gotham Medium"/>
              <a:cs typeface="Gotham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434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09600" y="1009953"/>
            <a:ext cx="7988300" cy="3633708"/>
          </a:xfrm>
        </p:spPr>
        <p:txBody>
          <a:bodyPr/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Completed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Pull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existing VREX data for “known”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users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Experiment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with clustering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accuracy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en-US" sz="1400" dirty="0" smtClean="0">
              <a:solidFill>
                <a:schemeClr val="tx1">
                  <a:lumMod val="75000"/>
                </a:schemeClr>
              </a:solidFill>
              <a:latin typeface="Gotham Book"/>
              <a:cs typeface="Gotham Book"/>
            </a:endParaRP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Ongoing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Experiment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with Nuance free speech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training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Compare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clustering versus Nuance for implicit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case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Gotham Book"/>
              <a:cs typeface="Gotham Book"/>
            </a:endParaRP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en-US" sz="1400" dirty="0" smtClean="0">
              <a:solidFill>
                <a:schemeClr val="tx1">
                  <a:lumMod val="75000"/>
                </a:schemeClr>
              </a:solidFill>
              <a:latin typeface="Gotham Book"/>
              <a:cs typeface="Gotham Book"/>
            </a:endParaRP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Future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Experiment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with customer service voice call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logs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.</a:t>
            </a:r>
            <a:endParaRPr lang="en-US" sz="1400" dirty="0" smtClean="0">
              <a:solidFill>
                <a:schemeClr val="tx1">
                  <a:lumMod val="75000"/>
                </a:schemeClr>
              </a:solidFill>
              <a:latin typeface="Gotham Book"/>
              <a:cs typeface="Gotham Book"/>
            </a:endParaRP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Add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VREX metadata to clustering. 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Gotham Book"/>
              <a:cs typeface="Gotham Book"/>
            </a:endParaRP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Build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profile creation UX for explicit case.</a:t>
            </a:r>
            <a:b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</a:b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Adjust algorithms and thresholds for both cases. 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Gotham Book"/>
              <a:cs typeface="Gotham Book"/>
            </a:endParaRP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Gotham Book"/>
                <a:cs typeface="Gotham Book"/>
              </a:rPr>
              <a:t>Report on data requirements and accuracy for both cases. </a:t>
            </a:r>
            <a:endParaRPr lang="en-US" sz="1400" dirty="0">
              <a:solidFill>
                <a:schemeClr val="tx1">
                  <a:lumMod val="75000"/>
                </a:schemeClr>
              </a:solidFill>
              <a:effectLst/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1936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5500" y="232870"/>
            <a:ext cx="7772400" cy="415875"/>
          </a:xfrm>
        </p:spPr>
        <p:txBody>
          <a:bodyPr/>
          <a:lstStyle/>
          <a:p>
            <a:r>
              <a:rPr lang="en-US" sz="1800" dirty="0" smtClean="0"/>
              <a:t>Nuance Baseline Behavior: Groups of One Speaker</a:t>
            </a:r>
            <a:endParaRPr lang="en-US" sz="1800" dirty="0"/>
          </a:p>
        </p:txBody>
      </p:sp>
      <p:pic>
        <p:nvPicPr>
          <p:cNvPr id="9" name="Content Placeholder 8" descr="avgTestScores1v2-TI_IVEC_4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6" t="1" r="-2" b="-1432"/>
          <a:stretch/>
        </p:blipFill>
        <p:spPr>
          <a:xfrm>
            <a:off x="1357498" y="889901"/>
            <a:ext cx="5923835" cy="4032862"/>
          </a:xfrm>
        </p:spPr>
      </p:pic>
    </p:spTree>
    <p:extLst>
      <p:ext uri="{BB962C8B-B14F-4D97-AF65-F5344CB8AC3E}">
        <p14:creationId xmlns:p14="http://schemas.microsoft.com/office/powerpoint/2010/main" val="29335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5500" y="232870"/>
            <a:ext cx="7772400" cy="415875"/>
          </a:xfrm>
        </p:spPr>
        <p:txBody>
          <a:bodyPr/>
          <a:lstStyle/>
          <a:p>
            <a:r>
              <a:rPr lang="en-US" sz="1800" dirty="0" smtClean="0"/>
              <a:t>Nuance Baseline Behavior: Groups of One Speaker, Take II</a:t>
            </a:r>
            <a:endParaRPr lang="en-US" sz="1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49" y="889901"/>
            <a:ext cx="5908522" cy="4032862"/>
          </a:xfrm>
        </p:spPr>
      </p:pic>
    </p:spTree>
    <p:extLst>
      <p:ext uri="{BB962C8B-B14F-4D97-AF65-F5344CB8AC3E}">
        <p14:creationId xmlns:p14="http://schemas.microsoft.com/office/powerpoint/2010/main" val="405346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Groups of 3 Users: Nuance (</a:t>
            </a:r>
            <a:r>
              <a:rPr lang="en-US" sz="1800" dirty="0"/>
              <a:t>one case of 20)</a:t>
            </a:r>
            <a:endParaRPr lang="en-US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30623909"/>
              </p:ext>
            </p:extLst>
          </p:nvPr>
        </p:nvGraphicFramePr>
        <p:xfrm>
          <a:off x="609600" y="1149350"/>
          <a:ext cx="7988300" cy="14833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97075"/>
                <a:gridCol w="1997075"/>
                <a:gridCol w="1997075"/>
                <a:gridCol w="19970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Errinn</a:t>
                      </a:r>
                      <a:endParaRPr lang="en-US" b="0" i="0" dirty="0"/>
                    </a:p>
                  </a:txBody>
                  <a:tcPr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Novella</a:t>
                      </a:r>
                      <a:endParaRPr lang="en-US" b="0" i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Gabrielle</a:t>
                      </a:r>
                      <a:endParaRPr lang="en-US" b="0" i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Errinn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dirty="0" smtClean="0"/>
                        <a:t>326</a:t>
                      </a:r>
                      <a:endParaRPr lang="en-US" b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R="8229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Novella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R="822960"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dirty="0" smtClean="0"/>
                        <a:t>241</a:t>
                      </a:r>
                      <a:endParaRPr lang="en-US" b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Gabrielle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 marR="82296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R="822960"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i="0" dirty="0" smtClean="0">
                          <a:effectLst/>
                        </a:rPr>
                        <a:t>433</a:t>
                      </a:r>
                      <a:endParaRPr lang="en-US" b="1" i="0" dirty="0">
                        <a:effectLst/>
                      </a:endParaRPr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5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5500" y="232870"/>
            <a:ext cx="7772400" cy="415875"/>
          </a:xfrm>
        </p:spPr>
        <p:txBody>
          <a:bodyPr/>
          <a:lstStyle/>
          <a:p>
            <a:r>
              <a:rPr lang="en-US" sz="1800" dirty="0" smtClean="0"/>
              <a:t>Groups of 3 Users: Clustering Software (one case of 20)</a:t>
            </a:r>
            <a:endParaRPr lang="en-US" sz="18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15220839"/>
              </p:ext>
            </p:extLst>
          </p:nvPr>
        </p:nvGraphicFramePr>
        <p:xfrm>
          <a:off x="609600" y="1149350"/>
          <a:ext cx="7988300" cy="14833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97075"/>
                <a:gridCol w="1997075"/>
                <a:gridCol w="1997075"/>
                <a:gridCol w="19970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Errinn</a:t>
                      </a:r>
                      <a:endParaRPr lang="en-US" b="0" i="0" dirty="0"/>
                    </a:p>
                  </a:txBody>
                  <a:tcPr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Novella</a:t>
                      </a:r>
                      <a:endParaRPr lang="en-US" b="0" i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Gabrielle</a:t>
                      </a:r>
                      <a:endParaRPr lang="en-US" b="0" i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Errinn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dirty="0" smtClean="0"/>
                        <a:t>281</a:t>
                      </a:r>
                      <a:endParaRPr lang="en-US" b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marR="8229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Novella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R="822960"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287</a:t>
                      </a:r>
                      <a:endParaRPr lang="en-US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Gabrielle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marR="82296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R="822960"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i="0" dirty="0" smtClean="0">
                          <a:effectLst/>
                        </a:rPr>
                        <a:t>344</a:t>
                      </a:r>
                      <a:endParaRPr lang="en-US" b="1" i="0" dirty="0">
                        <a:effectLst/>
                      </a:endParaRPr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0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5499" y="232870"/>
            <a:ext cx="7725833" cy="415875"/>
          </a:xfrm>
        </p:spPr>
        <p:txBody>
          <a:bodyPr/>
          <a:lstStyle/>
          <a:p>
            <a:r>
              <a:rPr lang="en-US" sz="1800" dirty="0" smtClean="0"/>
              <a:t>Groups of 3 Users: Clustering Feeds Nuance (</a:t>
            </a:r>
            <a:r>
              <a:rPr lang="en-US" sz="1800" i="1" dirty="0" smtClean="0"/>
              <a:t>INCONCLUSIVE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19353671"/>
              </p:ext>
            </p:extLst>
          </p:nvPr>
        </p:nvGraphicFramePr>
        <p:xfrm>
          <a:off x="609600" y="1149350"/>
          <a:ext cx="7988300" cy="14833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97075"/>
                <a:gridCol w="1997075"/>
                <a:gridCol w="1997075"/>
                <a:gridCol w="19970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Errinn</a:t>
                      </a:r>
                      <a:endParaRPr lang="en-US" b="0" i="0" dirty="0"/>
                    </a:p>
                  </a:txBody>
                  <a:tcPr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Novella</a:t>
                      </a:r>
                      <a:endParaRPr lang="en-US" b="0" i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Gabrielle</a:t>
                      </a:r>
                      <a:endParaRPr lang="en-US" b="0" i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Errinn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marR="8229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Novella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marR="822960"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Gabrielle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marR="82296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i="1" dirty="0" smtClean="0"/>
                        <a:t>n</a:t>
                      </a:r>
                      <a:endParaRPr lang="en-US" dirty="0"/>
                    </a:p>
                  </a:txBody>
                  <a:tcPr marR="822960"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b="1" i="0" dirty="0" smtClean="0">
                          <a:effectLst/>
                        </a:rPr>
                        <a:t>N</a:t>
                      </a:r>
                      <a:endParaRPr lang="en-US" b="1" i="0" dirty="0">
                        <a:effectLst/>
                      </a:endParaRPr>
                    </a:p>
                  </a:txBody>
                  <a:tcPr marR="822960">
                    <a:lnL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28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80279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COMPASS Colors">
      <a:dk1>
        <a:srgbClr val="404040"/>
      </a:dk1>
      <a:lt1>
        <a:sysClr val="window" lastClr="FFFFFF"/>
      </a:lt1>
      <a:dk2>
        <a:srgbClr val="5F5F5F"/>
      </a:dk2>
      <a:lt2>
        <a:srgbClr val="EEECE1"/>
      </a:lt2>
      <a:accent1>
        <a:srgbClr val="02A8DF"/>
      </a:accent1>
      <a:accent2>
        <a:srgbClr val="69CAD9"/>
      </a:accent2>
      <a:accent3>
        <a:srgbClr val="DA5126"/>
      </a:accent3>
      <a:accent4>
        <a:srgbClr val="E07E64"/>
      </a:accent4>
      <a:accent5>
        <a:srgbClr val="98C63D"/>
      </a:accent5>
      <a:accent6>
        <a:srgbClr val="D0DD2A"/>
      </a:accent6>
      <a:hlink>
        <a:srgbClr val="02A8D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6395</TotalTime>
  <Words>260</Words>
  <Application>Microsoft Macintosh PowerPoint</Application>
  <PresentationFormat>On-screen Show (16:9)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Compass</vt:lpstr>
      <vt:lpstr>Speaker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Billett</dc:creator>
  <cp:lastModifiedBy>Rick Ruiz</cp:lastModifiedBy>
  <cp:revision>332</cp:revision>
  <dcterms:created xsi:type="dcterms:W3CDTF">2014-05-20T18:07:17Z</dcterms:created>
  <dcterms:modified xsi:type="dcterms:W3CDTF">2015-08-27T02:17:10Z</dcterms:modified>
</cp:coreProperties>
</file>