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10"/>
  </p:notesMasterIdLst>
  <p:sldIdLst>
    <p:sldId id="432" r:id="rId2"/>
    <p:sldId id="433" r:id="rId3"/>
    <p:sldId id="434" r:id="rId4"/>
    <p:sldId id="435" r:id="rId5"/>
    <p:sldId id="437" r:id="rId6"/>
    <p:sldId id="436" r:id="rId7"/>
    <p:sldId id="438" r:id="rId8"/>
    <p:sldId id="439" r:id="rId9"/>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7/24/2018</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8</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7/24/2018</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763962" y="27801"/>
            <a:ext cx="21796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smtClean="0"/>
              <a:t>Networking Terminology</a:t>
            </a:r>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9175750" y="43434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laptop"/>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ounded Rectangle 4"/>
          <p:cNvSpPr/>
          <p:nvPr/>
        </p:nvSpPr>
        <p:spPr>
          <a:xfrm>
            <a:off x="2872581" y="1752600"/>
            <a:ext cx="3962400" cy="13716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28600" indent="-228600">
              <a:buFont typeface="+mj-lt"/>
              <a:buAutoNum type="arabicPeriod"/>
            </a:pPr>
            <a:endParaRPr lang="en-US" sz="1200" dirty="0" smtClean="0"/>
          </a:p>
          <a:p>
            <a:pPr marL="228600" indent="-228600">
              <a:buFont typeface="+mj-lt"/>
              <a:buAutoNum type="arabicPeriod"/>
            </a:pPr>
            <a:r>
              <a:rPr lang="en-US" sz="1200" dirty="0" smtClean="0"/>
              <a:t>IP </a:t>
            </a:r>
            <a:r>
              <a:rPr lang="en-US" sz="1200" dirty="0"/>
              <a:t>Address</a:t>
            </a:r>
          </a:p>
          <a:p>
            <a:pPr marL="228600" indent="-228600">
              <a:buFont typeface="+mj-lt"/>
              <a:buAutoNum type="arabicPeriod"/>
            </a:pPr>
            <a:r>
              <a:rPr lang="en-US" sz="1200" dirty="0"/>
              <a:t>Protocol</a:t>
            </a:r>
          </a:p>
          <a:p>
            <a:pPr marL="228600" indent="-228600">
              <a:buFont typeface="+mj-lt"/>
              <a:buAutoNum type="arabicPeriod"/>
            </a:pPr>
            <a:r>
              <a:rPr lang="en-US" sz="1200" dirty="0"/>
              <a:t>Port Number</a:t>
            </a:r>
          </a:p>
          <a:p>
            <a:pPr marL="228600" indent="-228600">
              <a:buFont typeface="+mj-lt"/>
              <a:buAutoNum type="arabicPeriod"/>
            </a:pPr>
            <a:r>
              <a:rPr lang="en-US" sz="1200" dirty="0"/>
              <a:t>MAC Address</a:t>
            </a:r>
          </a:p>
          <a:p>
            <a:pPr marL="228600" indent="-228600">
              <a:buFont typeface="+mj-lt"/>
              <a:buAutoNum type="arabicPeriod"/>
            </a:pPr>
            <a:r>
              <a:rPr lang="en-US" sz="1200" dirty="0"/>
              <a:t>Connection-oriented and connection-less protocol</a:t>
            </a:r>
          </a:p>
          <a:p>
            <a:pPr marL="228600" indent="-228600">
              <a:buFont typeface="+mj-lt"/>
              <a:buAutoNum type="arabicPeriod"/>
            </a:pPr>
            <a:r>
              <a:rPr lang="en-US" sz="1200" dirty="0"/>
              <a:t>Socket</a:t>
            </a:r>
          </a:p>
          <a:p>
            <a:pPr marL="228600" indent="-228600" algn="ctr">
              <a:buFont typeface="+mj-lt"/>
              <a:buAutoNum type="arabicPeriod"/>
            </a:pPr>
            <a:endParaRPr lang="en-US" sz="1200" dirty="0"/>
          </a:p>
        </p:txBody>
      </p:sp>
      <p:sp>
        <p:nvSpPr>
          <p:cNvPr id="7" name="Rectangle 6"/>
          <p:cNvSpPr/>
          <p:nvPr/>
        </p:nvSpPr>
        <p:spPr>
          <a:xfrm>
            <a:off x="3846069" y="1452860"/>
            <a:ext cx="2015424"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algn="ctr"/>
            <a:r>
              <a:rPr lang="en-US" sz="1200" dirty="0"/>
              <a:t>Java Networking Terminology</a:t>
            </a:r>
            <a:endParaRPr lang="en-US" sz="1200" dirty="0"/>
          </a:p>
        </p:txBody>
      </p:sp>
    </p:spTree>
    <p:extLst>
      <p:ext uri="{BB962C8B-B14F-4D97-AF65-F5344CB8AC3E}">
        <p14:creationId xmlns:p14="http://schemas.microsoft.com/office/powerpoint/2010/main" val="2872422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763962" y="27801"/>
            <a:ext cx="21796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smtClean="0"/>
              <a:t>Networking Terminology</a:t>
            </a:r>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9175750" y="43434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laptop"/>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193674" y="1268016"/>
            <a:ext cx="5521325" cy="1015663"/>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pPr marL="171450" indent="-171450">
              <a:buFont typeface="Wingdings" pitchFamily="2" charset="2"/>
              <a:buChar char="ü"/>
            </a:pPr>
            <a:r>
              <a:rPr lang="en-US" sz="1200" dirty="0" smtClean="0"/>
              <a:t>An </a:t>
            </a:r>
            <a:r>
              <a:rPr lang="en-US" sz="1200" dirty="0"/>
              <a:t>Internet Protocol address (IP address) is a numerical label assigned </a:t>
            </a:r>
          </a:p>
          <a:p>
            <a:r>
              <a:rPr lang="en-US" sz="1200" dirty="0"/>
              <a:t>to each device connected to a computer network that uses the Internet Protocol for communication</a:t>
            </a:r>
            <a:r>
              <a:rPr lang="en-US" sz="1200" dirty="0" smtClean="0"/>
              <a:t>.</a:t>
            </a:r>
            <a:r>
              <a:rPr lang="en-US" sz="1200" dirty="0"/>
              <a:t> e.g. </a:t>
            </a:r>
            <a:r>
              <a:rPr lang="en-US" sz="1200" dirty="0" smtClean="0"/>
              <a:t>192.168.0.1.</a:t>
            </a:r>
            <a:r>
              <a:rPr lang="en-US" sz="1200" dirty="0"/>
              <a:t> It is composed of octets that range from 0 to 255.</a:t>
            </a:r>
            <a:r>
              <a:rPr lang="en-US" sz="1200" dirty="0" smtClean="0"/>
              <a:t/>
            </a:r>
            <a:br>
              <a:rPr lang="en-US" sz="1200" dirty="0" smtClean="0"/>
            </a:br>
            <a:endParaRPr lang="en-US" sz="1200" dirty="0" smtClean="0"/>
          </a:p>
          <a:p>
            <a:pPr marL="171450" indent="-171450">
              <a:buFont typeface="Wingdings" pitchFamily="2" charset="2"/>
              <a:buChar char="ü"/>
            </a:pPr>
            <a:r>
              <a:rPr lang="en-US" sz="1200" dirty="0" smtClean="0"/>
              <a:t>It </a:t>
            </a:r>
            <a:r>
              <a:rPr lang="en-US" sz="1200" dirty="0"/>
              <a:t>is a logical address that can be changed.</a:t>
            </a:r>
          </a:p>
        </p:txBody>
      </p:sp>
      <p:pic>
        <p:nvPicPr>
          <p:cNvPr id="1026" name="Picture 2" descr="Image result for ip addr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962" y="3124199"/>
            <a:ext cx="4114800" cy="13716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372990" y="914400"/>
            <a:ext cx="838243"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IP Address</a:t>
            </a:r>
          </a:p>
        </p:txBody>
      </p:sp>
    </p:spTree>
    <p:extLst>
      <p:ext uri="{BB962C8B-B14F-4D97-AF65-F5344CB8AC3E}">
        <p14:creationId xmlns:p14="http://schemas.microsoft.com/office/powerpoint/2010/main" val="3329315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763962" y="27801"/>
            <a:ext cx="21796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smtClean="0"/>
              <a:t>Networking Terminology</a:t>
            </a:r>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9175750" y="43434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laptop"/>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1828800" y="1407706"/>
            <a:ext cx="5521325" cy="2308324"/>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pPr marL="228600" indent="-228600">
              <a:buFont typeface="+mj-lt"/>
              <a:buAutoNum type="arabicPeriod"/>
            </a:pPr>
            <a:r>
              <a:rPr lang="en-US" sz="1200" dirty="0"/>
              <a:t>A protocol is a set of rules and guidelines for communicating data. Rules are defined for each step and process during communication between two or more computers. Networks have to follow these rules to successfully transmit data.</a:t>
            </a:r>
            <a:endParaRPr lang="en-US" sz="1200" dirty="0" smtClean="0"/>
          </a:p>
          <a:p>
            <a:pPr marL="228600" indent="-228600">
              <a:buFont typeface="+mj-lt"/>
              <a:buAutoNum type="arabicPeriod"/>
            </a:pPr>
            <a:endParaRPr lang="en-US" sz="1200" dirty="0"/>
          </a:p>
          <a:p>
            <a:pPr marL="228600" indent="-228600">
              <a:buFont typeface="+mj-lt"/>
              <a:buAutoNum type="arabicPeriod"/>
            </a:pPr>
            <a:r>
              <a:rPr lang="en-US" sz="1200" dirty="0" smtClean="0"/>
              <a:t>A </a:t>
            </a:r>
            <a:r>
              <a:rPr lang="en-US" sz="1200" dirty="0"/>
              <a:t>protocol is a set of rules basically that is followed for communication. For example</a:t>
            </a:r>
            <a:r>
              <a:rPr lang="en-US" sz="1200" dirty="0" smtClean="0"/>
              <a:t>:</a:t>
            </a:r>
            <a:br>
              <a:rPr lang="en-US" sz="1200" dirty="0" smtClean="0"/>
            </a:br>
            <a:endParaRPr lang="en-US" sz="1200" dirty="0"/>
          </a:p>
          <a:p>
            <a:pPr marL="685800" lvl="1" indent="-228600">
              <a:buFont typeface="Wingdings" pitchFamily="2" charset="2"/>
              <a:buChar char="ü"/>
            </a:pPr>
            <a:r>
              <a:rPr lang="en-US" sz="1200" dirty="0"/>
              <a:t>TCP</a:t>
            </a:r>
          </a:p>
          <a:p>
            <a:pPr marL="685800" lvl="1" indent="-228600">
              <a:buFont typeface="Wingdings" pitchFamily="2" charset="2"/>
              <a:buChar char="ü"/>
            </a:pPr>
            <a:r>
              <a:rPr lang="en-US" sz="1200" dirty="0"/>
              <a:t>FTP</a:t>
            </a:r>
          </a:p>
          <a:p>
            <a:pPr marL="685800" lvl="1" indent="-228600">
              <a:buFont typeface="Wingdings" pitchFamily="2" charset="2"/>
              <a:buChar char="ü"/>
            </a:pPr>
            <a:r>
              <a:rPr lang="en-US" sz="1200" dirty="0"/>
              <a:t>Telnet</a:t>
            </a:r>
          </a:p>
          <a:p>
            <a:pPr marL="685800" lvl="1" indent="-228600">
              <a:buFont typeface="Wingdings" pitchFamily="2" charset="2"/>
              <a:buChar char="ü"/>
            </a:pPr>
            <a:r>
              <a:rPr lang="en-US" sz="1200" dirty="0"/>
              <a:t>SMTP</a:t>
            </a:r>
          </a:p>
          <a:p>
            <a:pPr marL="685800" lvl="1" indent="-228600">
              <a:buFont typeface="Wingdings" pitchFamily="2" charset="2"/>
              <a:buChar char="ü"/>
            </a:pPr>
            <a:r>
              <a:rPr lang="en-US" sz="1200" dirty="0"/>
              <a:t>POP etc.</a:t>
            </a:r>
          </a:p>
        </p:txBody>
      </p:sp>
      <p:sp>
        <p:nvSpPr>
          <p:cNvPr id="8" name="Rectangle 7"/>
          <p:cNvSpPr/>
          <p:nvPr/>
        </p:nvSpPr>
        <p:spPr>
          <a:xfrm>
            <a:off x="4008116" y="1054090"/>
            <a:ext cx="710003"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Protocol</a:t>
            </a:r>
          </a:p>
        </p:txBody>
      </p:sp>
    </p:spTree>
    <p:extLst>
      <p:ext uri="{BB962C8B-B14F-4D97-AF65-F5344CB8AC3E}">
        <p14:creationId xmlns:p14="http://schemas.microsoft.com/office/powerpoint/2010/main" val="3329315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763962" y="27801"/>
            <a:ext cx="21796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smtClean="0"/>
              <a:t>Networking Terminology</a:t>
            </a:r>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9175750" y="43434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laptop"/>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155575" y="1054090"/>
            <a:ext cx="5521325" cy="1015663"/>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pPr marL="171450" indent="-171450">
              <a:buFont typeface="Wingdings" pitchFamily="2" charset="2"/>
              <a:buChar char="ü"/>
            </a:pPr>
            <a:r>
              <a:rPr lang="en-US" sz="1200" dirty="0"/>
              <a:t>The port number is used to uniquely identify different </a:t>
            </a:r>
            <a:r>
              <a:rPr lang="en-US" sz="1200" dirty="0" smtClean="0"/>
              <a:t>applications/services. </a:t>
            </a:r>
            <a:r>
              <a:rPr lang="en-US" sz="1200" dirty="0"/>
              <a:t>It acts as a communication endpoint between </a:t>
            </a:r>
            <a:r>
              <a:rPr lang="en-US" sz="1200" dirty="0" smtClean="0"/>
              <a:t>applications/services.</a:t>
            </a:r>
            <a:br>
              <a:rPr lang="en-US" sz="1200" dirty="0" smtClean="0"/>
            </a:br>
            <a:endParaRPr lang="en-US" sz="1200" dirty="0"/>
          </a:p>
          <a:p>
            <a:pPr marL="171450" indent="-171450">
              <a:buFont typeface="Wingdings" pitchFamily="2" charset="2"/>
              <a:buChar char="ü"/>
            </a:pPr>
            <a:r>
              <a:rPr lang="en-US" sz="1200" dirty="0"/>
              <a:t>The port number is associated with the IP address for communication between two </a:t>
            </a:r>
            <a:r>
              <a:rPr lang="en-US" sz="1200" dirty="0" smtClean="0"/>
              <a:t>applications/services.</a:t>
            </a:r>
            <a:endParaRPr lang="en-US" sz="1200" dirty="0"/>
          </a:p>
        </p:txBody>
      </p:sp>
      <p:sp>
        <p:nvSpPr>
          <p:cNvPr id="8" name="Rectangle 7"/>
          <p:cNvSpPr/>
          <p:nvPr/>
        </p:nvSpPr>
        <p:spPr>
          <a:xfrm>
            <a:off x="2334891" y="700474"/>
            <a:ext cx="995914"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Port Number</a:t>
            </a:r>
          </a:p>
        </p:txBody>
      </p:sp>
      <p:pic>
        <p:nvPicPr>
          <p:cNvPr id="2050" name="Picture 2" descr="Image result for url with port number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438401"/>
            <a:ext cx="4724400" cy="257175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flipH="1">
            <a:off x="5562600" y="2286000"/>
            <a:ext cx="3048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05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763962" y="27801"/>
            <a:ext cx="21796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smtClean="0"/>
              <a:t>Networking Terminology</a:t>
            </a:r>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9175750" y="43434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laptop"/>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155575" y="1054090"/>
            <a:ext cx="6550025" cy="646331"/>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pPr marL="171450" indent="-171450">
              <a:buFont typeface="Wingdings" pitchFamily="2" charset="2"/>
              <a:buChar char="ü"/>
            </a:pPr>
            <a:r>
              <a:rPr lang="en-US" sz="1200" dirty="0"/>
              <a:t>MAC (Media Access Control) Address is a unique identifier of NIC (Network Interface Controller).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A </a:t>
            </a:r>
            <a:r>
              <a:rPr lang="en-US" sz="1200" dirty="0"/>
              <a:t>network node can have multiple NIC but each with unique MAC.</a:t>
            </a:r>
          </a:p>
        </p:txBody>
      </p:sp>
      <p:sp>
        <p:nvSpPr>
          <p:cNvPr id="8" name="Rectangle 7"/>
          <p:cNvSpPr/>
          <p:nvPr/>
        </p:nvSpPr>
        <p:spPr>
          <a:xfrm>
            <a:off x="2559967" y="762000"/>
            <a:ext cx="1021433"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MAC Address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992" y="1905000"/>
            <a:ext cx="3425825" cy="1907562"/>
          </a:xfrm>
          <a:prstGeom prst="rect">
            <a:avLst/>
          </a:prstGeom>
          <a:ln/>
        </p:spPr>
        <p:style>
          <a:lnRef idx="1">
            <a:schemeClr val="accent4"/>
          </a:lnRef>
          <a:fillRef idx="2">
            <a:schemeClr val="accent4"/>
          </a:fillRef>
          <a:effectRef idx="1">
            <a:schemeClr val="accent4"/>
          </a:effectRef>
          <a:fontRef idx="minor">
            <a:schemeClr val="dk1"/>
          </a:fontRef>
        </p:style>
      </p:pic>
      <p:pic>
        <p:nvPicPr>
          <p:cNvPr id="4100" name="Picture 4" descr="Image result for what is MAC Addre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150598"/>
            <a:ext cx="4526200" cy="1661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4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763962" y="27801"/>
            <a:ext cx="21796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smtClean="0"/>
              <a:t>Networking Terminology</a:t>
            </a:r>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9175750" y="43434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laptop"/>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Image result for MAC Addr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617538"/>
            <a:ext cx="4733925"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267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763962" y="27801"/>
            <a:ext cx="21796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smtClean="0"/>
              <a:t>Networking Terminology</a:t>
            </a:r>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9175748" y="397150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laptop"/>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1371598" y="1981200"/>
            <a:ext cx="6550025" cy="1015663"/>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pPr marL="171450" indent="-171450">
              <a:buFont typeface="Wingdings" pitchFamily="2" charset="2"/>
              <a:buChar char="ü"/>
            </a:pPr>
            <a:r>
              <a:rPr lang="en-US" sz="1200" dirty="0"/>
              <a:t>In connection-oriented protocol, acknowledgement is sent by the receiver. So it is reliable but slow. The example of connection-oriented protocol is TCP</a:t>
            </a:r>
            <a:r>
              <a:rPr lang="en-US" sz="1200" dirty="0" smtClean="0"/>
              <a:t>.</a:t>
            </a:r>
            <a:br>
              <a:rPr lang="en-US" sz="1200" dirty="0" smtClean="0"/>
            </a:br>
            <a:endParaRPr lang="en-US" sz="1200" dirty="0"/>
          </a:p>
          <a:p>
            <a:pPr marL="171450" indent="-171450">
              <a:buFont typeface="Wingdings" pitchFamily="2" charset="2"/>
              <a:buChar char="ü"/>
            </a:pPr>
            <a:r>
              <a:rPr lang="en-US" sz="1200" dirty="0"/>
              <a:t>But, in connection-less protocol, acknowledgement is not sent by the receiver. So it is not reliable but fast. The example of connection-less protocol is UDP.</a:t>
            </a:r>
          </a:p>
        </p:txBody>
      </p:sp>
      <p:sp>
        <p:nvSpPr>
          <p:cNvPr id="8" name="Rectangle 7"/>
          <p:cNvSpPr/>
          <p:nvPr/>
        </p:nvSpPr>
        <p:spPr>
          <a:xfrm>
            <a:off x="2985738" y="1685151"/>
            <a:ext cx="3321743"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Connection-oriented and connection-less protocol</a:t>
            </a:r>
          </a:p>
        </p:txBody>
      </p:sp>
    </p:spTree>
    <p:extLst>
      <p:ext uri="{BB962C8B-B14F-4D97-AF65-F5344CB8AC3E}">
        <p14:creationId xmlns:p14="http://schemas.microsoft.com/office/powerpoint/2010/main" val="189871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763962" y="27801"/>
            <a:ext cx="21796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smtClean="0"/>
              <a:t>Networking Terminology</a:t>
            </a:r>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9175750" y="43434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laptop"/>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4495800" y="1175950"/>
            <a:ext cx="595676"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Socket</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529149"/>
            <a:ext cx="4295775" cy="2400300"/>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1919147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80428</TotalTime>
  <Words>238</Words>
  <Application>Microsoft Office PowerPoint</Application>
  <PresentationFormat>Custom</PresentationFormat>
  <Paragraphs>48</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8471</cp:revision>
  <dcterms:created xsi:type="dcterms:W3CDTF">2006-08-16T00:00:00Z</dcterms:created>
  <dcterms:modified xsi:type="dcterms:W3CDTF">2018-07-24T12:24:37Z</dcterms:modified>
</cp:coreProperties>
</file>