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8"/>
  </p:notesMasterIdLst>
  <p:sldIdLst>
    <p:sldId id="432" r:id="rId2"/>
    <p:sldId id="435" r:id="rId3"/>
    <p:sldId id="436" r:id="rId4"/>
    <p:sldId id="439" r:id="rId5"/>
    <p:sldId id="440" r:id="rId6"/>
    <p:sldId id="434" r:id="rId7"/>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2/15/2018</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2/15/2018</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ocs.oracle.com/javase/8/docs/api/java/util/Locale.html#Locale-java.lang.String-"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8/docs/api/index.html?java/util/Locale.html"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s://docs.oracle.com/javase/8/docs/api/java/util/Locale.Builder.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4038600" y="27801"/>
            <a:ext cx="685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Locale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Rounded Rectangle 7"/>
          <p:cNvSpPr/>
          <p:nvPr/>
        </p:nvSpPr>
        <p:spPr>
          <a:xfrm>
            <a:off x="228600" y="446088"/>
            <a:ext cx="8763000" cy="8382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There are several ways to create a </a:t>
            </a:r>
            <a:r>
              <a:rPr lang="en-US" sz="1200" dirty="0">
                <a:solidFill>
                  <a:srgbClr val="FF0000"/>
                </a:solidFill>
              </a:rPr>
              <a:t>Locale</a:t>
            </a:r>
            <a:r>
              <a:rPr lang="en-US" sz="1200" dirty="0"/>
              <a:t> object. Regardless of the technique used, creation can be as simple as specifying the language code. However, you can further distinguish the locale by setting the region (also referred to as "country") and variant codes.</a:t>
            </a:r>
            <a:endParaRPr lang="en-US" sz="12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499" y="2057400"/>
            <a:ext cx="6983413" cy="1638300"/>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2872422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4038600" y="27801"/>
            <a:ext cx="685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Locale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581400"/>
            <a:ext cx="2552700" cy="1323975"/>
          </a:xfrm>
          <a:prstGeom prst="rect">
            <a:avLst/>
          </a:prstGeom>
          <a:ln/>
        </p:spPr>
        <p:style>
          <a:lnRef idx="1">
            <a:schemeClr val="accent4"/>
          </a:lnRef>
          <a:fillRef idx="3">
            <a:schemeClr val="accent4"/>
          </a:fillRef>
          <a:effectRef idx="2">
            <a:schemeClr val="accent4"/>
          </a:effectRef>
          <a:fontRef idx="minor">
            <a:schemeClr val="lt1"/>
          </a:fontRef>
        </p:style>
      </p:pic>
      <p:sp>
        <p:nvSpPr>
          <p:cNvPr id="5" name="Rounded Rectangle 4"/>
          <p:cNvSpPr/>
          <p:nvPr/>
        </p:nvSpPr>
        <p:spPr>
          <a:xfrm>
            <a:off x="155575" y="838200"/>
            <a:ext cx="8912225" cy="26670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The </a:t>
            </a:r>
            <a:r>
              <a:rPr lang="en-US" sz="1200" dirty="0">
                <a:solidFill>
                  <a:srgbClr val="FF0000"/>
                </a:solidFill>
              </a:rPr>
              <a:t>Locale.Builder</a:t>
            </a:r>
            <a:r>
              <a:rPr lang="en-US" sz="1200" dirty="0">
                <a:solidFill>
                  <a:srgbClr val="FF0000"/>
                </a:solidFill>
              </a:rPr>
              <a:t> </a:t>
            </a:r>
            <a:r>
              <a:rPr lang="en-US" sz="1200" dirty="0"/>
              <a:t>utility class can be used to construct a Locale object that conforms to the IETF BCP 47 syntax. For example, to specify the French language and the country of Canada, you could invoke the </a:t>
            </a:r>
            <a:r>
              <a:rPr lang="en-US" sz="1200" dirty="0"/>
              <a:t>Locale.Builder</a:t>
            </a:r>
            <a:r>
              <a:rPr lang="en-US" sz="1200" dirty="0"/>
              <a:t> constructor and then chain the setter methods as follows:</a:t>
            </a:r>
          </a:p>
          <a:p>
            <a:endParaRPr lang="en-US" sz="1200" dirty="0"/>
          </a:p>
          <a:p>
            <a:r>
              <a:rPr lang="en-US" sz="1200" dirty="0">
                <a:solidFill>
                  <a:schemeClr val="accent6">
                    <a:lumMod val="75000"/>
                  </a:schemeClr>
                </a:solidFill>
              </a:rPr>
              <a:t>Locale </a:t>
            </a:r>
            <a:r>
              <a:rPr lang="en-US" sz="1200" dirty="0">
                <a:solidFill>
                  <a:schemeClr val="accent6">
                    <a:lumMod val="75000"/>
                  </a:schemeClr>
                </a:solidFill>
              </a:rPr>
              <a:t>aLocale</a:t>
            </a:r>
            <a:r>
              <a:rPr lang="en-US" sz="1200" dirty="0">
                <a:solidFill>
                  <a:schemeClr val="accent6">
                    <a:lumMod val="75000"/>
                  </a:schemeClr>
                </a:solidFill>
              </a:rPr>
              <a:t> = new </a:t>
            </a:r>
            <a:r>
              <a:rPr lang="en-US" sz="1200" dirty="0">
                <a:solidFill>
                  <a:schemeClr val="accent6">
                    <a:lumMod val="75000"/>
                  </a:schemeClr>
                </a:solidFill>
              </a:rPr>
              <a:t>Locale.Builder</a:t>
            </a:r>
            <a:r>
              <a:rPr lang="en-US" sz="1200" dirty="0">
                <a:solidFill>
                  <a:schemeClr val="accent6">
                    <a:lumMod val="75000"/>
                  </a:schemeClr>
                </a:solidFill>
              </a:rPr>
              <a:t>().</a:t>
            </a:r>
            <a:r>
              <a:rPr lang="en-US" sz="1200" dirty="0">
                <a:solidFill>
                  <a:schemeClr val="accent6">
                    <a:lumMod val="75000"/>
                  </a:schemeClr>
                </a:solidFill>
              </a:rPr>
              <a:t>setLanguage</a:t>
            </a:r>
            <a:r>
              <a:rPr lang="en-US" sz="1200" dirty="0">
                <a:solidFill>
                  <a:schemeClr val="accent6">
                    <a:lumMod val="75000"/>
                  </a:schemeClr>
                </a:solidFill>
              </a:rPr>
              <a:t>("</a:t>
            </a:r>
            <a:r>
              <a:rPr lang="en-US" sz="1200" dirty="0">
                <a:solidFill>
                  <a:schemeClr val="accent6">
                    <a:lumMod val="75000"/>
                  </a:schemeClr>
                </a:solidFill>
              </a:rPr>
              <a:t>fr</a:t>
            </a:r>
            <a:r>
              <a:rPr lang="en-US" sz="1200" dirty="0">
                <a:solidFill>
                  <a:schemeClr val="accent6">
                    <a:lumMod val="75000"/>
                  </a:schemeClr>
                </a:solidFill>
              </a:rPr>
              <a:t>").</a:t>
            </a:r>
            <a:r>
              <a:rPr lang="en-US" sz="1200" dirty="0">
                <a:solidFill>
                  <a:schemeClr val="accent6">
                    <a:lumMod val="75000"/>
                  </a:schemeClr>
                </a:solidFill>
              </a:rPr>
              <a:t>setRegion</a:t>
            </a:r>
            <a:r>
              <a:rPr lang="en-US" sz="1200" dirty="0">
                <a:solidFill>
                  <a:schemeClr val="accent6">
                    <a:lumMod val="75000"/>
                  </a:schemeClr>
                </a:solidFill>
              </a:rPr>
              <a:t>("CA").build</a:t>
            </a:r>
            <a:r>
              <a:rPr lang="en-US" sz="1200" dirty="0" smtClean="0">
                <a:solidFill>
                  <a:schemeClr val="accent6">
                    <a:lumMod val="75000"/>
                  </a:schemeClr>
                </a:solidFill>
              </a:rPr>
              <a:t>();</a:t>
            </a:r>
            <a:br>
              <a:rPr lang="en-US" sz="1200" dirty="0" smtClean="0">
                <a:solidFill>
                  <a:schemeClr val="accent6">
                    <a:lumMod val="75000"/>
                  </a:schemeClr>
                </a:solidFill>
              </a:rPr>
            </a:br>
            <a:endParaRPr lang="en-US" sz="1200" dirty="0">
              <a:solidFill>
                <a:schemeClr val="accent6">
                  <a:lumMod val="75000"/>
                </a:schemeClr>
              </a:solidFill>
            </a:endParaRPr>
          </a:p>
          <a:p>
            <a:r>
              <a:rPr lang="en-US" sz="1200" dirty="0"/>
              <a:t>The next example creates Locale objects for the English language in the United States and Great Britain:</a:t>
            </a:r>
          </a:p>
          <a:p>
            <a:endParaRPr lang="en-US" sz="1200" dirty="0"/>
          </a:p>
          <a:p>
            <a:r>
              <a:rPr lang="en-US" sz="1200" dirty="0">
                <a:solidFill>
                  <a:schemeClr val="accent6">
                    <a:lumMod val="75000"/>
                  </a:schemeClr>
                </a:solidFill>
              </a:rPr>
              <a:t>Locale bLocale = new Locale.Builder().setLanguage("en").setRegion("US").build();</a:t>
            </a:r>
          </a:p>
          <a:p>
            <a:r>
              <a:rPr lang="en-US" sz="1200" dirty="0">
                <a:solidFill>
                  <a:schemeClr val="accent6">
                    <a:lumMod val="75000"/>
                  </a:schemeClr>
                </a:solidFill>
              </a:rPr>
              <a:t>Locale cLocale = new Locale.Builder().setLanguage("en").setRegion("GB").build();</a:t>
            </a:r>
          </a:p>
          <a:p>
            <a:endParaRPr lang="en-US" sz="1200" dirty="0" smtClean="0"/>
          </a:p>
          <a:p>
            <a:r>
              <a:rPr lang="en-US" sz="1200" dirty="0" smtClean="0"/>
              <a:t>The </a:t>
            </a:r>
            <a:r>
              <a:rPr lang="en-US" sz="1200" dirty="0"/>
              <a:t>final example creates a Locale object for the Russian language:</a:t>
            </a:r>
          </a:p>
          <a:p>
            <a:endParaRPr lang="en-US" sz="1200" dirty="0"/>
          </a:p>
          <a:p>
            <a:r>
              <a:rPr lang="en-US" sz="1200" dirty="0">
                <a:solidFill>
                  <a:schemeClr val="accent6">
                    <a:lumMod val="75000"/>
                  </a:schemeClr>
                </a:solidFill>
              </a:rPr>
              <a:t>Locale dLocale = new Locale.Builder().setLanguage("ru").setScript("Cyrl").build();</a:t>
            </a:r>
          </a:p>
        </p:txBody>
      </p:sp>
      <p:sp>
        <p:nvSpPr>
          <p:cNvPr id="6" name="TextBox 5"/>
          <p:cNvSpPr txBox="1"/>
          <p:nvPr/>
        </p:nvSpPr>
        <p:spPr>
          <a:xfrm>
            <a:off x="3680475" y="533400"/>
            <a:ext cx="1402050" cy="276999"/>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200" dirty="0"/>
              <a:t>LocaleBuilder </a:t>
            </a:r>
            <a:r>
              <a:rPr lang="en-US" sz="1200" dirty="0" smtClean="0"/>
              <a:t>Class</a:t>
            </a:r>
            <a:endParaRPr lang="en-US" sz="1200" dirty="0"/>
          </a:p>
        </p:txBody>
      </p:sp>
    </p:spTree>
    <p:extLst>
      <p:ext uri="{BB962C8B-B14F-4D97-AF65-F5344CB8AC3E}">
        <p14:creationId xmlns:p14="http://schemas.microsoft.com/office/powerpoint/2010/main" val="3674626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4038600" y="27801"/>
            <a:ext cx="685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Locale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4"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ounded Rectangle 8"/>
          <p:cNvSpPr/>
          <p:nvPr/>
        </p:nvSpPr>
        <p:spPr>
          <a:xfrm>
            <a:off x="155574" y="1143000"/>
            <a:ext cx="8912225" cy="30480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There are three constructors available in the Locale class for creating a Locale object:</a:t>
            </a:r>
          </a:p>
          <a:p>
            <a:endParaRPr lang="en-US" sz="1200" dirty="0" smtClean="0">
              <a:hlinkClick r:id="rId3"/>
            </a:endParaRPr>
          </a:p>
          <a:p>
            <a:r>
              <a:rPr lang="en-US" sz="1200" dirty="0">
                <a:solidFill>
                  <a:schemeClr val="accent6">
                    <a:lumMod val="75000"/>
                  </a:schemeClr>
                </a:solidFill>
              </a:rPr>
              <a:t>Locale(String </a:t>
            </a:r>
            <a:r>
              <a:rPr lang="en-US" sz="1200" dirty="0">
                <a:solidFill>
                  <a:schemeClr val="accent6">
                    <a:lumMod val="75000"/>
                  </a:schemeClr>
                </a:solidFill>
              </a:rPr>
              <a:t>language)</a:t>
            </a:r>
          </a:p>
          <a:p>
            <a:r>
              <a:rPr lang="en-US" sz="1200" dirty="0">
                <a:solidFill>
                  <a:schemeClr val="accent6">
                    <a:lumMod val="75000"/>
                  </a:schemeClr>
                </a:solidFill>
              </a:rPr>
              <a:t>Locale(String language, String country)</a:t>
            </a:r>
          </a:p>
          <a:p>
            <a:r>
              <a:rPr lang="en-US" sz="1200" dirty="0">
                <a:solidFill>
                  <a:schemeClr val="accent6">
                    <a:lumMod val="75000"/>
                  </a:schemeClr>
                </a:solidFill>
              </a:rPr>
              <a:t>Locale(String language, String country, String variant</a:t>
            </a:r>
            <a:r>
              <a:rPr lang="en-US" sz="1200" dirty="0">
                <a:solidFill>
                  <a:schemeClr val="accent6">
                    <a:lumMod val="75000"/>
                  </a:schemeClr>
                </a:solidFill>
              </a:rPr>
              <a:t>)</a:t>
            </a:r>
            <a:r>
              <a:rPr lang="en-US" sz="1200" dirty="0" smtClean="0"/>
              <a:t/>
            </a:r>
            <a:br>
              <a:rPr lang="en-US" sz="1200" dirty="0" smtClean="0"/>
            </a:br>
            <a:endParaRPr lang="en-US" sz="1200" dirty="0"/>
          </a:p>
          <a:p>
            <a:r>
              <a:rPr lang="en-US" sz="1200" dirty="0"/>
              <a:t>The following examples create Locale objects for the French language in Canada, the English language in the U.S. and Great Britain, and the Russian language</a:t>
            </a:r>
            <a:r>
              <a:rPr lang="en-US" sz="1200" dirty="0" smtClean="0"/>
              <a:t>.</a:t>
            </a:r>
            <a:br>
              <a:rPr lang="en-US" sz="1200" dirty="0" smtClean="0"/>
            </a:br>
            <a:endParaRPr lang="en-US" sz="1200" dirty="0"/>
          </a:p>
          <a:p>
            <a:r>
              <a:rPr lang="en-US" sz="1200" dirty="0">
                <a:solidFill>
                  <a:schemeClr val="accent6">
                    <a:lumMod val="75000"/>
                  </a:schemeClr>
                </a:solidFill>
              </a:rPr>
              <a:t>aLocale</a:t>
            </a:r>
            <a:r>
              <a:rPr lang="en-US" sz="1200" dirty="0">
                <a:solidFill>
                  <a:schemeClr val="accent6">
                    <a:lumMod val="75000"/>
                  </a:schemeClr>
                </a:solidFill>
              </a:rPr>
              <a:t> = new Locale("</a:t>
            </a:r>
            <a:r>
              <a:rPr lang="en-US" sz="1200" dirty="0">
                <a:solidFill>
                  <a:schemeClr val="accent6">
                    <a:lumMod val="75000"/>
                  </a:schemeClr>
                </a:solidFill>
              </a:rPr>
              <a:t>fr</a:t>
            </a:r>
            <a:r>
              <a:rPr lang="en-US" sz="1200" dirty="0">
                <a:solidFill>
                  <a:schemeClr val="accent6">
                    <a:lumMod val="75000"/>
                  </a:schemeClr>
                </a:solidFill>
              </a:rPr>
              <a:t>", "CA"); </a:t>
            </a:r>
            <a:endParaRPr lang="en-US" sz="1200" dirty="0" smtClean="0">
              <a:solidFill>
                <a:schemeClr val="accent6">
                  <a:lumMod val="75000"/>
                </a:schemeClr>
              </a:solidFill>
            </a:endParaRPr>
          </a:p>
          <a:p>
            <a:r>
              <a:rPr lang="en-US" sz="1200" dirty="0" smtClean="0">
                <a:solidFill>
                  <a:schemeClr val="accent6">
                    <a:lumMod val="75000"/>
                  </a:schemeClr>
                </a:solidFill>
              </a:rPr>
              <a:t>bLocale</a:t>
            </a:r>
            <a:r>
              <a:rPr lang="en-US" sz="1200" dirty="0" smtClean="0">
                <a:solidFill>
                  <a:schemeClr val="accent6">
                    <a:lumMod val="75000"/>
                  </a:schemeClr>
                </a:solidFill>
              </a:rPr>
              <a:t> </a:t>
            </a:r>
            <a:r>
              <a:rPr lang="en-US" sz="1200" dirty="0">
                <a:solidFill>
                  <a:schemeClr val="accent6">
                    <a:lumMod val="75000"/>
                  </a:schemeClr>
                </a:solidFill>
              </a:rPr>
              <a:t>= new Locale("</a:t>
            </a:r>
            <a:r>
              <a:rPr lang="en-US" sz="1200" dirty="0">
                <a:solidFill>
                  <a:schemeClr val="accent6">
                    <a:lumMod val="75000"/>
                  </a:schemeClr>
                </a:solidFill>
              </a:rPr>
              <a:t>en</a:t>
            </a:r>
            <a:r>
              <a:rPr lang="en-US" sz="1200" dirty="0">
                <a:solidFill>
                  <a:schemeClr val="accent6">
                    <a:lumMod val="75000"/>
                  </a:schemeClr>
                </a:solidFill>
              </a:rPr>
              <a:t>", "US"); </a:t>
            </a:r>
            <a:endParaRPr lang="en-US" sz="1200" dirty="0" smtClean="0">
              <a:solidFill>
                <a:schemeClr val="accent6">
                  <a:lumMod val="75000"/>
                </a:schemeClr>
              </a:solidFill>
            </a:endParaRPr>
          </a:p>
          <a:p>
            <a:r>
              <a:rPr lang="en-US" sz="1200" dirty="0" smtClean="0">
                <a:solidFill>
                  <a:schemeClr val="accent6">
                    <a:lumMod val="75000"/>
                  </a:schemeClr>
                </a:solidFill>
              </a:rPr>
              <a:t>cLocale</a:t>
            </a:r>
            <a:r>
              <a:rPr lang="en-US" sz="1200" dirty="0" smtClean="0">
                <a:solidFill>
                  <a:schemeClr val="accent6">
                    <a:lumMod val="75000"/>
                  </a:schemeClr>
                </a:solidFill>
              </a:rPr>
              <a:t> </a:t>
            </a:r>
            <a:r>
              <a:rPr lang="en-US" sz="1200" dirty="0">
                <a:solidFill>
                  <a:schemeClr val="accent6">
                    <a:lumMod val="75000"/>
                  </a:schemeClr>
                </a:solidFill>
              </a:rPr>
              <a:t>= new Locale("</a:t>
            </a:r>
            <a:r>
              <a:rPr lang="en-US" sz="1200" dirty="0">
                <a:solidFill>
                  <a:schemeClr val="accent6">
                    <a:lumMod val="75000"/>
                  </a:schemeClr>
                </a:solidFill>
              </a:rPr>
              <a:t>en</a:t>
            </a:r>
            <a:r>
              <a:rPr lang="en-US" sz="1200" dirty="0">
                <a:solidFill>
                  <a:schemeClr val="accent6">
                    <a:lumMod val="75000"/>
                  </a:schemeClr>
                </a:solidFill>
              </a:rPr>
              <a:t>", "GB"); </a:t>
            </a:r>
            <a:endParaRPr lang="en-US" sz="1200" dirty="0" smtClean="0">
              <a:solidFill>
                <a:schemeClr val="accent6">
                  <a:lumMod val="75000"/>
                </a:schemeClr>
              </a:solidFill>
            </a:endParaRPr>
          </a:p>
          <a:p>
            <a:r>
              <a:rPr lang="en-US" sz="1200" dirty="0" smtClean="0">
                <a:solidFill>
                  <a:schemeClr val="accent6">
                    <a:lumMod val="75000"/>
                  </a:schemeClr>
                </a:solidFill>
              </a:rPr>
              <a:t>dLocale</a:t>
            </a:r>
            <a:r>
              <a:rPr lang="en-US" sz="1200" dirty="0" smtClean="0">
                <a:solidFill>
                  <a:schemeClr val="accent6">
                    <a:lumMod val="75000"/>
                  </a:schemeClr>
                </a:solidFill>
              </a:rPr>
              <a:t> </a:t>
            </a:r>
            <a:r>
              <a:rPr lang="en-US" sz="1200" dirty="0">
                <a:solidFill>
                  <a:schemeClr val="accent6">
                    <a:lumMod val="75000"/>
                  </a:schemeClr>
                </a:solidFill>
              </a:rPr>
              <a:t>= new Locale("</a:t>
            </a:r>
            <a:r>
              <a:rPr lang="en-US" sz="1200" dirty="0">
                <a:solidFill>
                  <a:schemeClr val="accent6">
                    <a:lumMod val="75000"/>
                  </a:schemeClr>
                </a:solidFill>
              </a:rPr>
              <a:t>ru</a:t>
            </a:r>
            <a:r>
              <a:rPr lang="en-US" sz="1200" dirty="0">
                <a:solidFill>
                  <a:schemeClr val="accent6">
                    <a:lumMod val="75000"/>
                  </a:schemeClr>
                </a:solidFill>
              </a:rPr>
              <a:t>"); </a:t>
            </a:r>
            <a:endParaRPr lang="en-US" sz="1200" dirty="0" smtClean="0">
              <a:solidFill>
                <a:schemeClr val="accent6">
                  <a:lumMod val="75000"/>
                </a:schemeClr>
              </a:solidFill>
            </a:endParaRPr>
          </a:p>
          <a:p>
            <a:endParaRPr lang="en-US" sz="1200" dirty="0"/>
          </a:p>
          <a:p>
            <a:r>
              <a:rPr lang="en-US" sz="1200" dirty="0"/>
              <a:t>It is not possible to set a script code on a Locale object in a release earlier than JDK 7.</a:t>
            </a:r>
          </a:p>
        </p:txBody>
      </p:sp>
      <p:sp>
        <p:nvSpPr>
          <p:cNvPr id="10" name="TextBox 9"/>
          <p:cNvSpPr txBox="1"/>
          <p:nvPr/>
        </p:nvSpPr>
        <p:spPr>
          <a:xfrm>
            <a:off x="3894759" y="849738"/>
            <a:ext cx="1433854" cy="276999"/>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200" dirty="0"/>
              <a:t>Locale Constructors</a:t>
            </a:r>
          </a:p>
        </p:txBody>
      </p:sp>
    </p:spTree>
    <p:extLst>
      <p:ext uri="{BB962C8B-B14F-4D97-AF65-F5344CB8AC3E}">
        <p14:creationId xmlns:p14="http://schemas.microsoft.com/office/powerpoint/2010/main" val="3674626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4038600" y="27801"/>
            <a:ext cx="685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Locale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4"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ounded Rectangle 8"/>
          <p:cNvSpPr/>
          <p:nvPr/>
        </p:nvSpPr>
        <p:spPr>
          <a:xfrm>
            <a:off x="155574" y="1752600"/>
            <a:ext cx="8912225" cy="13716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If you have a language tag string that conforms to the IETF BCP 47 standard, you can use the </a:t>
            </a:r>
            <a:r>
              <a:rPr lang="en-US" sz="1200" dirty="0">
                <a:solidFill>
                  <a:srgbClr val="FF0000"/>
                </a:solidFill>
              </a:rPr>
              <a:t>forLanguageTag(String) factory method</a:t>
            </a:r>
            <a:r>
              <a:rPr lang="en-US" sz="1200" dirty="0"/>
              <a:t>, which was introduced in the Java SE 7 release. For example</a:t>
            </a:r>
            <a:r>
              <a:rPr lang="en-US" sz="1200" dirty="0" smtClean="0"/>
              <a:t>:</a:t>
            </a:r>
            <a:br>
              <a:rPr lang="en-US" sz="1200" dirty="0" smtClean="0"/>
            </a:br>
            <a:r>
              <a:rPr lang="en-US" sz="1200" dirty="0" smtClean="0"/>
              <a:t/>
            </a:r>
            <a:br>
              <a:rPr lang="en-US" sz="1200" dirty="0" smtClean="0"/>
            </a:br>
            <a:endParaRPr lang="en-US" sz="1200" dirty="0"/>
          </a:p>
          <a:p>
            <a:r>
              <a:rPr lang="en-US" sz="1200" dirty="0">
                <a:solidFill>
                  <a:schemeClr val="accent6">
                    <a:lumMod val="75000"/>
                  </a:schemeClr>
                </a:solidFill>
              </a:rPr>
              <a:t>Locale </a:t>
            </a:r>
            <a:r>
              <a:rPr lang="en-US" sz="1200" dirty="0">
                <a:solidFill>
                  <a:schemeClr val="accent6">
                    <a:lumMod val="75000"/>
                  </a:schemeClr>
                </a:solidFill>
              </a:rPr>
              <a:t>aLocale</a:t>
            </a:r>
            <a:r>
              <a:rPr lang="en-US" sz="1200" dirty="0">
                <a:solidFill>
                  <a:schemeClr val="accent6">
                    <a:lumMod val="75000"/>
                  </a:schemeClr>
                </a:solidFill>
              </a:rPr>
              <a:t> = </a:t>
            </a:r>
            <a:r>
              <a:rPr lang="en-US" sz="1200" dirty="0">
                <a:solidFill>
                  <a:schemeClr val="accent6">
                    <a:lumMod val="75000"/>
                  </a:schemeClr>
                </a:solidFill>
              </a:rPr>
              <a:t>Locale.forLanguageTag</a:t>
            </a:r>
            <a:r>
              <a:rPr lang="en-US" sz="1200" dirty="0">
                <a:solidFill>
                  <a:schemeClr val="accent6">
                    <a:lumMod val="75000"/>
                  </a:schemeClr>
                </a:solidFill>
              </a:rPr>
              <a:t>("</a:t>
            </a:r>
            <a:r>
              <a:rPr lang="en-US" sz="1200" dirty="0">
                <a:solidFill>
                  <a:schemeClr val="accent6">
                    <a:lumMod val="75000"/>
                  </a:schemeClr>
                </a:solidFill>
              </a:rPr>
              <a:t>en</a:t>
            </a:r>
            <a:r>
              <a:rPr lang="en-US" sz="1200" dirty="0">
                <a:solidFill>
                  <a:schemeClr val="accent6">
                    <a:lumMod val="75000"/>
                  </a:schemeClr>
                </a:solidFill>
              </a:rPr>
              <a:t>-US"); Locale </a:t>
            </a:r>
            <a:r>
              <a:rPr lang="en-US" sz="1200" dirty="0">
                <a:solidFill>
                  <a:schemeClr val="accent6">
                    <a:lumMod val="75000"/>
                  </a:schemeClr>
                </a:solidFill>
              </a:rPr>
              <a:t>bLocale</a:t>
            </a:r>
            <a:r>
              <a:rPr lang="en-US" sz="1200" dirty="0">
                <a:solidFill>
                  <a:schemeClr val="accent6">
                    <a:lumMod val="75000"/>
                  </a:schemeClr>
                </a:solidFill>
              </a:rPr>
              <a:t> = </a:t>
            </a:r>
            <a:r>
              <a:rPr lang="en-US" sz="1200" dirty="0">
                <a:solidFill>
                  <a:schemeClr val="accent6">
                    <a:lumMod val="75000"/>
                  </a:schemeClr>
                </a:solidFill>
              </a:rPr>
              <a:t>Locale.forLanguageTag</a:t>
            </a:r>
            <a:r>
              <a:rPr lang="en-US" sz="1200" dirty="0">
                <a:solidFill>
                  <a:schemeClr val="accent6">
                    <a:lumMod val="75000"/>
                  </a:schemeClr>
                </a:solidFill>
              </a:rPr>
              <a:t>("</a:t>
            </a:r>
            <a:r>
              <a:rPr lang="en-US" sz="1200" dirty="0">
                <a:solidFill>
                  <a:schemeClr val="accent6">
                    <a:lumMod val="75000"/>
                  </a:schemeClr>
                </a:solidFill>
              </a:rPr>
              <a:t>en-US</a:t>
            </a:r>
            <a:r>
              <a:rPr lang="en-US" sz="1200" dirty="0">
                <a:solidFill>
                  <a:schemeClr val="accent6">
                    <a:lumMod val="75000"/>
                  </a:schemeClr>
                </a:solidFill>
              </a:rPr>
              <a:t>");</a:t>
            </a:r>
            <a:endParaRPr lang="en-US" sz="1200" dirty="0">
              <a:solidFill>
                <a:schemeClr val="accent6">
                  <a:lumMod val="75000"/>
                </a:schemeClr>
              </a:solidFill>
            </a:endParaRPr>
          </a:p>
        </p:txBody>
      </p:sp>
      <p:sp>
        <p:nvSpPr>
          <p:cNvPr id="10" name="TextBox 9"/>
          <p:cNvSpPr txBox="1"/>
          <p:nvPr/>
        </p:nvSpPr>
        <p:spPr>
          <a:xfrm>
            <a:off x="3429000" y="1459338"/>
            <a:ext cx="2240485" cy="276999"/>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200" dirty="0"/>
              <a:t>forLanguageTag Factory Method</a:t>
            </a:r>
          </a:p>
        </p:txBody>
      </p:sp>
    </p:spTree>
    <p:extLst>
      <p:ext uri="{BB962C8B-B14F-4D97-AF65-F5344CB8AC3E}">
        <p14:creationId xmlns:p14="http://schemas.microsoft.com/office/powerpoint/2010/main" val="3875233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4038600" y="27801"/>
            <a:ext cx="685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Locale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4"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ounded Rectangle 8"/>
          <p:cNvSpPr/>
          <p:nvPr/>
        </p:nvSpPr>
        <p:spPr>
          <a:xfrm>
            <a:off x="155574" y="1066800"/>
            <a:ext cx="8912225" cy="32766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For your convenience the Locale class provides </a:t>
            </a:r>
            <a:r>
              <a:rPr lang="en-US" sz="1200" dirty="0">
                <a:solidFill>
                  <a:srgbClr val="FF0000"/>
                </a:solidFill>
              </a:rPr>
              <a:t>constants</a:t>
            </a:r>
            <a:r>
              <a:rPr lang="en-US" sz="1200" dirty="0"/>
              <a:t> for some languages and countries. For example</a:t>
            </a:r>
            <a:r>
              <a:rPr lang="en-US" sz="1200" dirty="0" smtClean="0"/>
              <a:t>:</a:t>
            </a:r>
          </a:p>
          <a:p>
            <a:endParaRPr lang="en-US" sz="1200" dirty="0"/>
          </a:p>
          <a:p>
            <a:r>
              <a:rPr lang="en-US" sz="1200" dirty="0">
                <a:solidFill>
                  <a:schemeClr val="accent6">
                    <a:lumMod val="75000"/>
                  </a:schemeClr>
                </a:solidFill>
              </a:rPr>
              <a:t>cLocale</a:t>
            </a:r>
            <a:r>
              <a:rPr lang="en-US" sz="1200" dirty="0">
                <a:solidFill>
                  <a:schemeClr val="accent6">
                    <a:lumMod val="75000"/>
                  </a:schemeClr>
                </a:solidFill>
              </a:rPr>
              <a:t> = </a:t>
            </a:r>
            <a:r>
              <a:rPr lang="en-US" sz="1200" dirty="0">
                <a:solidFill>
                  <a:schemeClr val="accent6">
                    <a:lumMod val="75000"/>
                  </a:schemeClr>
                </a:solidFill>
              </a:rPr>
              <a:t>Locale.JAPAN</a:t>
            </a:r>
            <a:r>
              <a:rPr lang="en-US" sz="1200" dirty="0">
                <a:solidFill>
                  <a:schemeClr val="accent6">
                    <a:lumMod val="75000"/>
                  </a:schemeClr>
                </a:solidFill>
              </a:rPr>
              <a:t>; </a:t>
            </a:r>
            <a:r>
              <a:rPr lang="en-US" sz="1200" dirty="0">
                <a:solidFill>
                  <a:schemeClr val="accent6">
                    <a:lumMod val="75000"/>
                  </a:schemeClr>
                </a:solidFill>
              </a:rPr>
              <a:t>dLocale</a:t>
            </a:r>
            <a:r>
              <a:rPr lang="en-US" sz="1200" dirty="0">
                <a:solidFill>
                  <a:schemeClr val="accent6">
                    <a:lumMod val="75000"/>
                  </a:schemeClr>
                </a:solidFill>
              </a:rPr>
              <a:t> = </a:t>
            </a:r>
            <a:r>
              <a:rPr lang="en-US" sz="1200" dirty="0">
                <a:solidFill>
                  <a:schemeClr val="accent6">
                    <a:lumMod val="75000"/>
                  </a:schemeClr>
                </a:solidFill>
              </a:rPr>
              <a:t>Locale.CANADA_FRENCH</a:t>
            </a:r>
            <a:r>
              <a:rPr lang="en-US" sz="1200" dirty="0">
                <a:solidFill>
                  <a:schemeClr val="accent6">
                    <a:lumMod val="75000"/>
                  </a:schemeClr>
                </a:solidFill>
              </a:rPr>
              <a:t>; </a:t>
            </a:r>
            <a:endParaRPr lang="en-US" sz="1200" dirty="0" smtClean="0">
              <a:solidFill>
                <a:schemeClr val="accent6">
                  <a:lumMod val="75000"/>
                </a:schemeClr>
              </a:solidFill>
            </a:endParaRPr>
          </a:p>
          <a:p>
            <a:endParaRPr lang="en-US" sz="1200" dirty="0"/>
          </a:p>
          <a:p>
            <a:r>
              <a:rPr lang="en-US" sz="1200" dirty="0"/>
              <a:t>When you specify a language constant, the region portion of the Locale is undefined. The next three statements create equivalent Locale objects</a:t>
            </a:r>
            <a:r>
              <a:rPr lang="en-US" sz="1200" dirty="0" smtClean="0"/>
              <a:t>:</a:t>
            </a:r>
          </a:p>
          <a:p>
            <a:endParaRPr lang="en-US" sz="1200" dirty="0"/>
          </a:p>
          <a:p>
            <a:r>
              <a:rPr lang="en-US" sz="1200" dirty="0">
                <a:solidFill>
                  <a:schemeClr val="accent6">
                    <a:lumMod val="75000"/>
                  </a:schemeClr>
                </a:solidFill>
              </a:rPr>
              <a:t>j1Locale = Locale.JAPANESE; </a:t>
            </a:r>
            <a:endParaRPr lang="en-US" sz="1200" dirty="0">
              <a:solidFill>
                <a:schemeClr val="accent6">
                  <a:lumMod val="75000"/>
                </a:schemeClr>
              </a:solidFill>
            </a:endParaRPr>
          </a:p>
          <a:p>
            <a:r>
              <a:rPr lang="en-US" sz="1200" dirty="0">
                <a:solidFill>
                  <a:schemeClr val="accent6">
                    <a:lumMod val="75000"/>
                  </a:schemeClr>
                </a:solidFill>
              </a:rPr>
              <a:t>j2Locale </a:t>
            </a:r>
            <a:r>
              <a:rPr lang="en-US" sz="1200" dirty="0">
                <a:solidFill>
                  <a:schemeClr val="accent6">
                    <a:lumMod val="75000"/>
                  </a:schemeClr>
                </a:solidFill>
              </a:rPr>
              <a:t>= new Locale.Builder().setLanguage("ja").build(); </a:t>
            </a:r>
            <a:endParaRPr lang="en-US" sz="1200" dirty="0">
              <a:solidFill>
                <a:schemeClr val="accent6">
                  <a:lumMod val="75000"/>
                </a:schemeClr>
              </a:solidFill>
            </a:endParaRPr>
          </a:p>
          <a:p>
            <a:r>
              <a:rPr lang="en-US" sz="1200" dirty="0">
                <a:solidFill>
                  <a:schemeClr val="accent6">
                    <a:lumMod val="75000"/>
                  </a:schemeClr>
                </a:solidFill>
              </a:rPr>
              <a:t>j3Locale </a:t>
            </a:r>
            <a:r>
              <a:rPr lang="en-US" sz="1200" dirty="0">
                <a:solidFill>
                  <a:schemeClr val="accent6">
                    <a:lumMod val="75000"/>
                  </a:schemeClr>
                </a:solidFill>
              </a:rPr>
              <a:t>= new Locale("ja"); </a:t>
            </a:r>
          </a:p>
          <a:p>
            <a:endParaRPr lang="en-US" sz="1200" dirty="0" smtClean="0"/>
          </a:p>
          <a:p>
            <a:r>
              <a:rPr lang="en-US" sz="1200" dirty="0" smtClean="0"/>
              <a:t>The</a:t>
            </a:r>
            <a:r>
              <a:rPr lang="en-US" sz="1200" dirty="0"/>
              <a:t> Locale objects created by the following three statements are also equivalent:</a:t>
            </a:r>
          </a:p>
          <a:p>
            <a:endParaRPr lang="en-US" sz="1200" dirty="0" smtClean="0"/>
          </a:p>
          <a:p>
            <a:r>
              <a:rPr lang="en-US" sz="1200" dirty="0">
                <a:solidFill>
                  <a:schemeClr val="accent6">
                    <a:lumMod val="75000"/>
                  </a:schemeClr>
                </a:solidFill>
              </a:rPr>
              <a:t>j4Locale </a:t>
            </a:r>
            <a:r>
              <a:rPr lang="en-US" sz="1200" dirty="0">
                <a:solidFill>
                  <a:schemeClr val="accent6">
                    <a:lumMod val="75000"/>
                  </a:schemeClr>
                </a:solidFill>
              </a:rPr>
              <a:t>= Locale.JAPAN; </a:t>
            </a:r>
            <a:endParaRPr lang="en-US" sz="1200" dirty="0">
              <a:solidFill>
                <a:schemeClr val="accent6">
                  <a:lumMod val="75000"/>
                </a:schemeClr>
              </a:solidFill>
            </a:endParaRPr>
          </a:p>
          <a:p>
            <a:r>
              <a:rPr lang="en-US" sz="1200" dirty="0">
                <a:solidFill>
                  <a:schemeClr val="accent6">
                    <a:lumMod val="75000"/>
                  </a:schemeClr>
                </a:solidFill>
              </a:rPr>
              <a:t>j5Locale </a:t>
            </a:r>
            <a:r>
              <a:rPr lang="en-US" sz="1200" dirty="0">
                <a:solidFill>
                  <a:schemeClr val="accent6">
                    <a:lumMod val="75000"/>
                  </a:schemeClr>
                </a:solidFill>
              </a:rPr>
              <a:t>= new Locale.Builder().setLanguage("ja").setRegion("JP").build(); </a:t>
            </a:r>
            <a:endParaRPr lang="en-US" sz="1200" dirty="0">
              <a:solidFill>
                <a:schemeClr val="accent6">
                  <a:lumMod val="75000"/>
                </a:schemeClr>
              </a:solidFill>
            </a:endParaRPr>
          </a:p>
          <a:p>
            <a:r>
              <a:rPr lang="en-US" sz="1200" dirty="0">
                <a:solidFill>
                  <a:schemeClr val="accent6">
                    <a:lumMod val="75000"/>
                  </a:schemeClr>
                </a:solidFill>
              </a:rPr>
              <a:t>j6Locale </a:t>
            </a:r>
            <a:r>
              <a:rPr lang="en-US" sz="1200" dirty="0">
                <a:solidFill>
                  <a:schemeClr val="accent6">
                    <a:lumMod val="75000"/>
                  </a:schemeClr>
                </a:solidFill>
              </a:rPr>
              <a:t>= new Locale("ja", "JP");</a:t>
            </a:r>
          </a:p>
        </p:txBody>
      </p:sp>
      <p:sp>
        <p:nvSpPr>
          <p:cNvPr id="10" name="TextBox 9"/>
          <p:cNvSpPr txBox="1"/>
          <p:nvPr/>
        </p:nvSpPr>
        <p:spPr>
          <a:xfrm>
            <a:off x="3623636" y="685800"/>
            <a:ext cx="1253164" cy="276999"/>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200" dirty="0"/>
              <a:t>Locale Constants</a:t>
            </a:r>
          </a:p>
        </p:txBody>
      </p:sp>
    </p:spTree>
    <p:extLst>
      <p:ext uri="{BB962C8B-B14F-4D97-AF65-F5344CB8AC3E}">
        <p14:creationId xmlns:p14="http://schemas.microsoft.com/office/powerpoint/2010/main" val="4128082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62000" y="914400"/>
            <a:ext cx="7848600" cy="830997"/>
          </a:xfrm>
          <a:prstGeom prst="rect">
            <a:avLst/>
          </a:prstGeom>
        </p:spPr>
        <p:txBody>
          <a:bodyPr wrap="square">
            <a:spAutoFit/>
          </a:bodyPr>
          <a:lstStyle/>
          <a:p>
            <a:r>
              <a:rPr lang="en-US" sz="1200" dirty="0">
                <a:hlinkClick r:id="rId3"/>
              </a:rPr>
              <a:t>https://</a:t>
            </a:r>
            <a:r>
              <a:rPr lang="en-US" sz="1200" dirty="0" smtClean="0">
                <a:hlinkClick r:id="rId3"/>
              </a:rPr>
              <a:t>docs.oracle.com/javase/8/docs/api/index.html?java/util/Locale.html</a:t>
            </a:r>
            <a:endParaRPr lang="en-US" sz="1200" dirty="0" smtClean="0"/>
          </a:p>
          <a:p>
            <a:r>
              <a:rPr lang="en-US" sz="1200" dirty="0">
                <a:hlinkClick r:id="rId4"/>
              </a:rPr>
              <a:t>https://</a:t>
            </a:r>
            <a:r>
              <a:rPr lang="en-US" sz="1200" dirty="0" smtClean="0">
                <a:hlinkClick r:id="rId4"/>
              </a:rPr>
              <a:t>docs.oracle.com/javase/8/docs/api/java/util/Locale.Builder.html</a:t>
            </a:r>
            <a:endParaRPr lang="en-US" sz="1200" dirty="0" smtClean="0"/>
          </a:p>
          <a:p>
            <a:endParaRPr lang="en-US" sz="1200" dirty="0" smtClean="0"/>
          </a:p>
          <a:p>
            <a:endParaRPr lang="en-US" sz="1200" dirty="0"/>
          </a:p>
        </p:txBody>
      </p:sp>
      <p:sp>
        <p:nvSpPr>
          <p:cNvPr id="5" name="Rectangle 4"/>
          <p:cNvSpPr/>
          <p:nvPr/>
        </p:nvSpPr>
        <p:spPr>
          <a:xfrm>
            <a:off x="3962400" y="9951"/>
            <a:ext cx="914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TimerTask</a:t>
            </a:r>
            <a:endParaRPr lang="en-US" sz="1200" dirty="0"/>
          </a:p>
        </p:txBody>
      </p:sp>
    </p:spTree>
    <p:extLst>
      <p:ext uri="{BB962C8B-B14F-4D97-AF65-F5344CB8AC3E}">
        <p14:creationId xmlns:p14="http://schemas.microsoft.com/office/powerpoint/2010/main" val="1483128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80360</TotalTime>
  <Words>126</Words>
  <Application>Microsoft Office PowerPoint</Application>
  <PresentationFormat>Custom</PresentationFormat>
  <Paragraphs>59</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8435</cp:revision>
  <dcterms:created xsi:type="dcterms:W3CDTF">2006-08-16T00:00:00Z</dcterms:created>
  <dcterms:modified xsi:type="dcterms:W3CDTF">2018-02-15T08:00:21Z</dcterms:modified>
</cp:coreProperties>
</file>