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08"/>
    <p:restoredTop sz="94676"/>
  </p:normalViewPr>
  <p:slideViewPr>
    <p:cSldViewPr snapToGrid="0" snapToObjects="1">
      <p:cViewPr varScale="1">
        <p:scale>
          <a:sx n="53" d="100"/>
          <a:sy n="53" d="100"/>
        </p:scale>
        <p:origin x="16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의제 주제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22208775" y="363707"/>
            <a:ext cx="4350450" cy="59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00" dirty="0"/>
              <a:t>21500800 </a:t>
            </a:r>
            <a:r>
              <a:rPr sz="2000" dirty="0" err="1"/>
              <a:t>홍순규</a:t>
            </a:r>
            <a:endParaRPr sz="2000" dirty="0"/>
          </a:p>
        </p:txBody>
      </p:sp>
      <p:sp>
        <p:nvSpPr>
          <p:cNvPr id="153" name="C2. Ski Trail"/>
          <p:cNvSpPr txBox="1"/>
          <p:nvPr/>
        </p:nvSpPr>
        <p:spPr>
          <a:xfrm>
            <a:off x="22514011" y="-208698"/>
            <a:ext cx="1691169" cy="75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</a:t>
            </a:r>
            <a:r>
              <a:rPr lang="en-US" altLang="ko-KR" dirty="0"/>
              <a:t>9.</a:t>
            </a:r>
            <a:r>
              <a:rPr lang="ko-KR" altLang="en-US" dirty="0"/>
              <a:t> </a:t>
            </a:r>
            <a:r>
              <a:rPr lang="en-US" altLang="ko-KR" dirty="0"/>
              <a:t>Tumor</a:t>
            </a:r>
            <a:r>
              <a:rPr dirty="0"/>
              <a:t>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17661082" y="1401604"/>
            <a:ext cx="7628837" cy="308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200" dirty="0" err="1"/>
              <a:t>자료구조</a:t>
            </a:r>
            <a:endParaRPr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err="1"/>
              <a:t>그래프의</a:t>
            </a:r>
            <a:r>
              <a:rPr lang="en-US" sz="2200" dirty="0"/>
              <a:t> </a:t>
            </a:r>
            <a:r>
              <a:rPr lang="en-US" sz="2200" dirty="0" err="1"/>
              <a:t>연결관계를</a:t>
            </a:r>
            <a:r>
              <a:rPr lang="en-US" sz="2200" dirty="0"/>
              <a:t> </a:t>
            </a:r>
            <a:r>
              <a:rPr lang="en-US" sz="2200" dirty="0" err="1"/>
              <a:t>표현하는</a:t>
            </a:r>
            <a:r>
              <a:rPr lang="en-US" sz="2200" dirty="0"/>
              <a:t> </a:t>
            </a:r>
            <a:r>
              <a:rPr lang="en-US" sz="2200" dirty="0" err="1"/>
              <a:t>인접리스트</a:t>
            </a:r>
            <a:endParaRPr lang="en-US"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err="1"/>
              <a:t>각</a:t>
            </a:r>
            <a:r>
              <a:rPr lang="en-US" sz="2200" dirty="0"/>
              <a:t> </a:t>
            </a:r>
            <a:r>
              <a:rPr lang="en-US" sz="2200" dirty="0" err="1"/>
              <a:t>node의</a:t>
            </a:r>
            <a:r>
              <a:rPr lang="en-US" sz="2200" dirty="0"/>
              <a:t> </a:t>
            </a:r>
            <a:r>
              <a:rPr lang="en-US" sz="2200" dirty="0" err="1"/>
              <a:t>무게를</a:t>
            </a:r>
            <a:r>
              <a:rPr lang="en-US" sz="2200" dirty="0"/>
              <a:t> </a:t>
            </a:r>
            <a:r>
              <a:rPr lang="en-US" sz="2200" dirty="0" err="1"/>
              <a:t>저장한</a:t>
            </a:r>
            <a:r>
              <a:rPr lang="en-US" sz="2200" dirty="0"/>
              <a:t> </a:t>
            </a:r>
            <a:r>
              <a:rPr lang="en-US" altLang="ko-KR" sz="2200" dirty="0"/>
              <a:t>1</a:t>
            </a:r>
            <a:r>
              <a:rPr lang="ko-KR" altLang="en-US" sz="2200" dirty="0"/>
              <a:t>차원 </a:t>
            </a:r>
            <a:r>
              <a:rPr lang="en-US" sz="2200" dirty="0" err="1"/>
              <a:t>배열</a:t>
            </a:r>
            <a:endParaRPr lang="en-US"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err="1"/>
              <a:t>부분</a:t>
            </a:r>
            <a:r>
              <a:rPr lang="en-US" sz="2200" dirty="0"/>
              <a:t> </a:t>
            </a:r>
            <a:r>
              <a:rPr lang="en-US" sz="2200" dirty="0" err="1"/>
              <a:t>Component를</a:t>
            </a:r>
            <a:r>
              <a:rPr lang="en-US" sz="2200" dirty="0"/>
              <a:t> </a:t>
            </a:r>
            <a:r>
              <a:rPr lang="en-US" sz="2200" dirty="0" err="1"/>
              <a:t>표현하는</a:t>
            </a:r>
            <a:r>
              <a:rPr lang="en-US" sz="2200" dirty="0"/>
              <a:t> </a:t>
            </a:r>
            <a:r>
              <a:rPr lang="en-US" altLang="ko-KR" sz="2200" dirty="0"/>
              <a:t>1</a:t>
            </a:r>
            <a:r>
              <a:rPr lang="ko-KR" altLang="en-US" sz="2200" dirty="0"/>
              <a:t>차원 배열</a:t>
            </a:r>
            <a:endParaRPr lang="en-US" altLang="ko-KR"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err="1"/>
              <a:t>Find_commo</a:t>
            </a:r>
            <a:r>
              <a:rPr lang="en-US" altLang="ko-KR" sz="2200" dirty="0" err="1"/>
              <a:t>n</a:t>
            </a:r>
            <a:r>
              <a:rPr lang="en-US" sz="2200" dirty="0" err="1"/>
              <a:t>의</a:t>
            </a:r>
            <a:r>
              <a:rPr lang="en-US" sz="2200" dirty="0"/>
              <a:t> </a:t>
            </a:r>
            <a:r>
              <a:rPr lang="en-US" sz="2200" dirty="0" err="1"/>
              <a:t>결과</a:t>
            </a:r>
            <a:r>
              <a:rPr lang="en-US" sz="2200" dirty="0"/>
              <a:t> </a:t>
            </a:r>
            <a:r>
              <a:rPr lang="en-US" sz="2200" dirty="0" err="1"/>
              <a:t>set을</a:t>
            </a:r>
            <a:r>
              <a:rPr lang="en-US" sz="2200" dirty="0"/>
              <a:t> </a:t>
            </a:r>
            <a:r>
              <a:rPr lang="en-US" sz="2200" dirty="0" err="1"/>
              <a:t>표현하는</a:t>
            </a:r>
            <a:r>
              <a:rPr lang="en-US" sz="2200" dirty="0"/>
              <a:t> </a:t>
            </a:r>
            <a:r>
              <a:rPr lang="en-US" altLang="ko-KR" sz="2200" dirty="0"/>
              <a:t>1</a:t>
            </a:r>
            <a:r>
              <a:rPr lang="ko-KR" altLang="en-US" sz="2200" dirty="0"/>
              <a:t>차원 배열</a:t>
            </a:r>
            <a:endParaRPr lang="en-US" altLang="ko-KR"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2200" dirty="0" err="1"/>
              <a:t>Find_common</a:t>
            </a:r>
            <a:r>
              <a:rPr lang="ko-KR" altLang="en-US" sz="2200" dirty="0"/>
              <a:t>의 완전탐색에서 사용하는 </a:t>
            </a:r>
            <a:r>
              <a:rPr lang="en-US" altLang="ko-KR" sz="2200" dirty="0"/>
              <a:t>1</a:t>
            </a:r>
            <a:r>
              <a:rPr lang="ko-KR" altLang="en-US" sz="2200" dirty="0"/>
              <a:t>차원 배열 </a:t>
            </a:r>
            <a:endParaRPr lang="en-US" altLang="ko-KR" sz="2200" dirty="0"/>
          </a:p>
        </p:txBody>
      </p:sp>
      <p:sp>
        <p:nvSpPr>
          <p:cNvPr id="155" name="시간 복잡도…"/>
          <p:cNvSpPr txBox="1"/>
          <p:nvPr/>
        </p:nvSpPr>
        <p:spPr>
          <a:xfrm>
            <a:off x="17661082" y="5242376"/>
            <a:ext cx="5944876" cy="46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200" dirty="0" err="1"/>
              <a:t>시간</a:t>
            </a:r>
            <a:r>
              <a:rPr sz="2200" dirty="0"/>
              <a:t> </a:t>
            </a:r>
            <a:r>
              <a:rPr sz="2200" dirty="0" err="1"/>
              <a:t>복잡도</a:t>
            </a:r>
            <a:r>
              <a:rPr sz="2200" dirty="0"/>
              <a:t> 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err="1"/>
              <a:t>Find_commo</a:t>
            </a:r>
            <a:r>
              <a:rPr lang="en-US" altLang="ko-KR" sz="2200" dirty="0" err="1"/>
              <a:t>n</a:t>
            </a:r>
            <a:r>
              <a:rPr lang="en-US" sz="2200" dirty="0" err="1"/>
              <a:t>에서</a:t>
            </a:r>
            <a:r>
              <a:rPr lang="en-US" sz="2200" dirty="0"/>
              <a:t> </a:t>
            </a:r>
            <a:r>
              <a:rPr lang="en-US" sz="2200" dirty="0" err="1"/>
              <a:t>componet의</a:t>
            </a:r>
            <a:r>
              <a:rPr lang="en-US" sz="2200" dirty="0"/>
              <a:t> </a:t>
            </a:r>
            <a:r>
              <a:rPr lang="en-US" sz="2200" dirty="0" err="1"/>
              <a:t>전체</a:t>
            </a:r>
            <a:r>
              <a:rPr lang="en-US" sz="2200" dirty="0"/>
              <a:t> </a:t>
            </a:r>
            <a:r>
              <a:rPr lang="en-US" sz="2200" dirty="0" err="1"/>
              <a:t>수</a:t>
            </a:r>
            <a:r>
              <a:rPr lang="en-US" sz="2200" dirty="0"/>
              <a:t> </a:t>
            </a:r>
            <a:r>
              <a:rPr lang="en-US" sz="2200" dirty="0" err="1"/>
              <a:t>만큼</a:t>
            </a:r>
            <a:r>
              <a:rPr lang="en-US" sz="2200" dirty="0"/>
              <a:t> </a:t>
            </a:r>
            <a:r>
              <a:rPr lang="en-US" sz="2200" dirty="0" err="1"/>
              <a:t>완전탐색을</a:t>
            </a:r>
            <a:r>
              <a:rPr lang="en-US" sz="2200" dirty="0"/>
              <a:t> </a:t>
            </a:r>
            <a:r>
              <a:rPr lang="en-US" sz="2200" dirty="0" err="1"/>
              <a:t>반복하므로</a:t>
            </a:r>
            <a:r>
              <a:rPr lang="en-US" sz="2200" dirty="0"/>
              <a:t> </a:t>
            </a:r>
            <a:r>
              <a:rPr lang="en-US" altLang="ko-KR" sz="2200" dirty="0"/>
              <a:t>O(n </a:t>
            </a:r>
            <a:r>
              <a:rPr lang="ko-KR" altLang="en-US" sz="2200" dirty="0"/>
              <a:t>*</a:t>
            </a:r>
            <a:r>
              <a:rPr lang="en-US" altLang="ko-KR" sz="2200" dirty="0"/>
              <a:t> k)</a:t>
            </a:r>
            <a:r>
              <a:rPr lang="ko-KR" altLang="en-US" sz="2200" dirty="0"/>
              <a:t>의 비용이 든다</a:t>
            </a:r>
            <a:r>
              <a:rPr lang="en-US" altLang="ko-KR" sz="2200" dirty="0"/>
              <a:t>.</a:t>
            </a:r>
            <a:endParaRPr lang="en-US" sz="2200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err="1"/>
              <a:t>Find_common은</a:t>
            </a:r>
            <a:r>
              <a:rPr lang="en-US" sz="2200" dirty="0"/>
              <a:t> </a:t>
            </a:r>
            <a:r>
              <a:rPr lang="en-US" sz="2200" dirty="0" err="1"/>
              <a:t>Generator가</a:t>
            </a:r>
            <a:r>
              <a:rPr lang="en-US" sz="2200" dirty="0"/>
              <a:t> </a:t>
            </a:r>
            <a:r>
              <a:rPr lang="en-US" sz="2200" dirty="0" err="1"/>
              <a:t>호출될</a:t>
            </a:r>
            <a:r>
              <a:rPr lang="en-US" sz="2200" dirty="0"/>
              <a:t> </a:t>
            </a:r>
            <a:r>
              <a:rPr lang="en-US" sz="2200" dirty="0" err="1"/>
              <a:t>때마다</a:t>
            </a:r>
            <a:r>
              <a:rPr lang="en-US" sz="2200" dirty="0"/>
              <a:t> </a:t>
            </a:r>
            <a:r>
              <a:rPr lang="en-US" sz="2200" dirty="0" err="1"/>
              <a:t>한</a:t>
            </a:r>
            <a:r>
              <a:rPr lang="en-US" sz="2200" dirty="0"/>
              <a:t> </a:t>
            </a:r>
            <a:r>
              <a:rPr lang="en-US" sz="2200" dirty="0" err="1"/>
              <a:t>번씩</a:t>
            </a:r>
            <a:r>
              <a:rPr lang="en-US" sz="2200" dirty="0"/>
              <a:t> </a:t>
            </a:r>
            <a:r>
              <a:rPr lang="en-US" sz="2200" dirty="0" err="1"/>
              <a:t>호출된다</a:t>
            </a:r>
            <a:r>
              <a:rPr lang="en-US" altLang="ko-KR" sz="2200" dirty="0"/>
              <a:t>.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2200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err="1"/>
              <a:t>Generator는</a:t>
            </a:r>
            <a:r>
              <a:rPr lang="en-US" sz="2200" dirty="0"/>
              <a:t> </a:t>
            </a:r>
            <a:r>
              <a:rPr lang="en-US" sz="2200" dirty="0" err="1"/>
              <a:t>완전</a:t>
            </a:r>
            <a:r>
              <a:rPr lang="en-US" sz="2200" dirty="0"/>
              <a:t> </a:t>
            </a:r>
            <a:r>
              <a:rPr lang="en-US" sz="2200" dirty="0" err="1"/>
              <a:t>부분</a:t>
            </a:r>
            <a:r>
              <a:rPr lang="en-US" sz="2200" dirty="0"/>
              <a:t> </a:t>
            </a:r>
            <a:r>
              <a:rPr lang="en-US" sz="2200" dirty="0" err="1"/>
              <a:t>그래프의</a:t>
            </a:r>
            <a:r>
              <a:rPr lang="en-US" sz="2200" dirty="0"/>
              <a:t> </a:t>
            </a:r>
            <a:r>
              <a:rPr lang="en-US" sz="2200" dirty="0" err="1"/>
              <a:t>개수</a:t>
            </a:r>
            <a:r>
              <a:rPr lang="en-US" sz="2200" dirty="0"/>
              <a:t> </a:t>
            </a:r>
            <a:r>
              <a:rPr lang="en-US" sz="2200" dirty="0" err="1"/>
              <a:t>만큼</a:t>
            </a:r>
            <a:r>
              <a:rPr lang="en-US" sz="2200" dirty="0"/>
              <a:t> </a:t>
            </a:r>
            <a:r>
              <a:rPr lang="en-US" sz="2200" dirty="0" err="1"/>
              <a:t>호출된다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200" dirty="0"/>
          </a:p>
        </p:txBody>
      </p:sp>
      <p:sp>
        <p:nvSpPr>
          <p:cNvPr id="156" name="아이디어…"/>
          <p:cNvSpPr txBox="1"/>
          <p:nvPr/>
        </p:nvSpPr>
        <p:spPr>
          <a:xfrm>
            <a:off x="507998" y="136738"/>
            <a:ext cx="11296073" cy="118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err="1"/>
              <a:t>문제해석</a:t>
            </a:r>
            <a:endParaRPr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주어진 그래프의 부분 그래프 중 완전 그래프를 모두 찾는 문제 </a:t>
            </a:r>
            <a:endParaRPr dirty="0"/>
          </a:p>
        </p:txBody>
      </p:sp>
      <p:sp>
        <p:nvSpPr>
          <p:cNvPr id="158" name="자료구조…"/>
          <p:cNvSpPr txBox="1"/>
          <p:nvPr/>
        </p:nvSpPr>
        <p:spPr>
          <a:xfrm>
            <a:off x="483935" y="4229516"/>
            <a:ext cx="9021012" cy="349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구현에 사용된 함수</a:t>
            </a:r>
            <a:endParaRPr dirty="0"/>
          </a:p>
          <a:p>
            <a:pPr marL="457200" indent="-457200" algn="l" defTabSz="457200">
              <a:lnSpc>
                <a:spcPct val="150000"/>
              </a:lnSpc>
              <a:buSzPct val="100000"/>
              <a:buAutoNum type="arabicPeriod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b="1" dirty="0" err="1"/>
              <a:t>Find_common</a:t>
            </a:r>
            <a:r>
              <a:rPr lang="en-US" altLang="ko-KR" dirty="0"/>
              <a:t>:</a:t>
            </a:r>
            <a:r>
              <a:rPr lang="ko-KR" altLang="en-US" dirty="0"/>
              <a:t> 주어진 부분 </a:t>
            </a:r>
            <a:r>
              <a:rPr lang="en-US" altLang="ko-KR" dirty="0"/>
              <a:t>component</a:t>
            </a:r>
            <a:r>
              <a:rPr lang="ko-KR" altLang="en-US" dirty="0"/>
              <a:t>의 모든 </a:t>
            </a:r>
            <a:r>
              <a:rPr lang="en-US" altLang="ko-KR" dirty="0"/>
              <a:t>node</a:t>
            </a:r>
            <a:r>
              <a:rPr lang="ko-KR" altLang="en-US" dirty="0"/>
              <a:t>들과 연결 돼 있는 </a:t>
            </a:r>
            <a:r>
              <a:rPr lang="en-US" altLang="ko-KR" dirty="0"/>
              <a:t>node</a:t>
            </a:r>
            <a:r>
              <a:rPr lang="ko-KR" altLang="en-US" dirty="0"/>
              <a:t>들을 모두 찾는 함수</a:t>
            </a:r>
            <a:endParaRPr lang="en-US" altLang="ko-KR" dirty="0"/>
          </a:p>
          <a:p>
            <a:pPr marL="457200" indent="-457200" algn="l" defTabSz="457200">
              <a:lnSpc>
                <a:spcPct val="150000"/>
              </a:lnSpc>
              <a:buSzPct val="100000"/>
              <a:buAutoNum type="arabicPeriod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Generator</a:t>
            </a:r>
            <a:r>
              <a:rPr lang="en-US" dirty="0"/>
              <a:t>: </a:t>
            </a:r>
            <a:r>
              <a:rPr lang="ko-KR" altLang="en-US" dirty="0"/>
              <a:t>부분 </a:t>
            </a:r>
            <a:r>
              <a:rPr lang="en-US" altLang="ko-KR" dirty="0"/>
              <a:t>component</a:t>
            </a:r>
            <a:r>
              <a:rPr lang="ko-KR" altLang="en-US" dirty="0"/>
              <a:t>와 </a:t>
            </a:r>
            <a:r>
              <a:rPr lang="en-US" altLang="ko-KR" dirty="0" err="1"/>
              <a:t>Find_common</a:t>
            </a:r>
            <a:r>
              <a:rPr lang="en-US" altLang="ko-KR" dirty="0"/>
              <a:t> </a:t>
            </a:r>
            <a:r>
              <a:rPr lang="ko-KR" altLang="en-US" dirty="0"/>
              <a:t>함수로 찾은 모든 </a:t>
            </a:r>
            <a:r>
              <a:rPr lang="en-US" altLang="ko-KR" dirty="0"/>
              <a:t>node</a:t>
            </a:r>
            <a:r>
              <a:rPr lang="ko-KR" altLang="en-US" dirty="0"/>
              <a:t> 각 각을 조합하여 </a:t>
            </a:r>
            <a:r>
              <a:rPr lang="en-US" altLang="ko-KR" dirty="0"/>
              <a:t>k+1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가진 모든 완전 그래프를 만드는 재귀 함수</a:t>
            </a:r>
            <a:endParaRPr dirty="0"/>
          </a:p>
        </p:txBody>
      </p:sp>
      <p:sp>
        <p:nvSpPr>
          <p:cNvPr id="17" name="아이디어…">
            <a:extLst>
              <a:ext uri="{FF2B5EF4-FFF2-40B4-BE49-F238E27FC236}">
                <a16:creationId xmlns:a16="http://schemas.microsoft.com/office/drawing/2014/main" id="{AF46A012-2DBB-CF4F-A318-6C7329E0FEE9}"/>
              </a:ext>
            </a:extLst>
          </p:cNvPr>
          <p:cNvSpPr txBox="1"/>
          <p:nvPr/>
        </p:nvSpPr>
        <p:spPr>
          <a:xfrm>
            <a:off x="507998" y="1572291"/>
            <a:ext cx="9550400" cy="23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아이디어</a:t>
            </a:r>
            <a:endParaRPr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부분 </a:t>
            </a:r>
            <a:r>
              <a:rPr lang="en-US" altLang="ko-KR" dirty="0"/>
              <a:t>component</a:t>
            </a:r>
            <a:r>
              <a:rPr lang="ko-KR" altLang="en-US" dirty="0"/>
              <a:t>가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가진 완전 그래프이고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r>
              <a:rPr lang="ko-KR" altLang="en-US" dirty="0"/>
              <a:t>에 속하는 모든 </a:t>
            </a:r>
            <a:r>
              <a:rPr lang="en-US" altLang="ko-KR" dirty="0"/>
              <a:t>node</a:t>
            </a:r>
            <a:r>
              <a:rPr lang="ko-KR" altLang="en-US" dirty="0"/>
              <a:t>들이 하나의 </a:t>
            </a:r>
            <a:r>
              <a:rPr lang="en-US" altLang="ko-KR" dirty="0"/>
              <a:t>node</a:t>
            </a:r>
            <a:r>
              <a:rPr lang="ko-KR" altLang="en-US" dirty="0"/>
              <a:t>와 연결 돼 있을 때 </a:t>
            </a:r>
            <a:r>
              <a:rPr lang="en-US" altLang="ko-KR" dirty="0"/>
              <a:t>k+1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가진 완전 그래프가 생긴다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F214D5-3806-8248-9296-6D58D306042E}"/>
              </a:ext>
            </a:extLst>
          </p:cNvPr>
          <p:cNvGrpSpPr/>
          <p:nvPr/>
        </p:nvGrpSpPr>
        <p:grpSpPr>
          <a:xfrm>
            <a:off x="10786443" y="1322544"/>
            <a:ext cx="14535564" cy="9784800"/>
            <a:chOff x="17792796" y="803568"/>
            <a:chExt cx="14535564" cy="97792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FEF7A7-E025-9F41-869F-53EF17335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2796" y="803568"/>
              <a:ext cx="5747376" cy="4474112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1DE10E-5870-8A4A-A033-E4735BF4E676}"/>
                </a:ext>
              </a:extLst>
            </p:cNvPr>
            <p:cNvGrpSpPr/>
            <p:nvPr/>
          </p:nvGrpSpPr>
          <p:grpSpPr>
            <a:xfrm>
              <a:off x="18151800" y="4893375"/>
              <a:ext cx="14176560" cy="5689418"/>
              <a:chOff x="18320242" y="4451524"/>
              <a:chExt cx="14176560" cy="568941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074FCF-1608-DB49-AC4F-89A573984AC1}"/>
                  </a:ext>
                </a:extLst>
              </p:cNvPr>
              <p:cNvSpPr txBox="1"/>
              <p:nvPr/>
            </p:nvSpPr>
            <p:spPr>
              <a:xfrm>
                <a:off x="18320242" y="5237035"/>
                <a:ext cx="788677" cy="49039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k = 2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ore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(1,2)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(1,3)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(1,4)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ore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(1,5)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(1,6)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(2,3)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(2,5)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(3,4)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(3,5)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(4,5)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(4,6)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(6,7)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98CF49-554C-A84D-8245-E5C466E8EDB2}"/>
                  </a:ext>
                </a:extLst>
              </p:cNvPr>
              <p:cNvSpPr txBox="1"/>
              <p:nvPr/>
            </p:nvSpPr>
            <p:spPr>
              <a:xfrm>
                <a:off x="19897596" y="5231755"/>
                <a:ext cx="1877116" cy="3426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/>
                  <a:t>k = 3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ore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(1,2</a:t>
                </a:r>
                <a:r>
                  <a:rPr lang="en-US" altLang="ko-Kore-KR" dirty="0"/>
                  <a:t>,3) (1,2,5)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ore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(1,3,4</a:t>
                </a:r>
                <a:r>
                  <a:rPr lang="en-US" altLang="ko-Kore-KR" dirty="0"/>
                  <a:t>) (1,3,5)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ore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(1,4,5) (</a:t>
                </a:r>
                <a:r>
                  <a:rPr lang="en-US" altLang="ko-Kore-KR" dirty="0"/>
                  <a:t>1,4,6)</a:t>
                </a: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ore-KR" dirty="0"/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(2,3,5)</a:t>
                </a:r>
                <a:endPara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ore-KR" dirty="0"/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(</a:t>
                </a:r>
                <a:r>
                  <a:rPr kumimoji="0" lang="en-US" altLang="ko-Kore-KR" sz="24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3,4,5)</a:t>
                </a:r>
                <a:endParaRPr kumimoji="0" lang="ko-Kore-KR" altLang="en-US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  <p:sp>
            <p:nvSpPr>
              <p:cNvPr id="19" name="시간 복잡도…">
                <a:extLst>
                  <a:ext uri="{FF2B5EF4-FFF2-40B4-BE49-F238E27FC236}">
                    <a16:creationId xmlns:a16="http://schemas.microsoft.com/office/drawing/2014/main" id="{782E4743-09F2-3445-A41D-9404E5950816}"/>
                  </a:ext>
                </a:extLst>
              </p:cNvPr>
              <p:cNvSpPr txBox="1"/>
              <p:nvPr/>
            </p:nvSpPr>
            <p:spPr>
              <a:xfrm>
                <a:off x="19108919" y="4451524"/>
                <a:ext cx="13387883" cy="6077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 defTabSz="457200">
                  <a:lnSpc>
                    <a:spcPct val="150000"/>
                  </a:lnSpc>
                  <a:defRPr sz="2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dirty="0"/>
                  <a:t>예제의 모든 완전 부분 그래프 </a:t>
                </a:r>
                <a:endParaRPr 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A149E114-7B73-664C-A75B-967A9B9A1376}"/>
                  </a:ext>
                </a:extLst>
              </p:cNvPr>
              <p:cNvCxnSpPr/>
              <p:nvPr/>
            </p:nvCxnSpPr>
            <p:spPr>
              <a:xfrm>
                <a:off x="19277360" y="5917885"/>
                <a:ext cx="428379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E34E3070-8ADA-0A4A-A0AA-B5A5428B8FF2}"/>
                  </a:ext>
                </a:extLst>
              </p:cNvPr>
              <p:cNvCxnSpPr/>
              <p:nvPr/>
            </p:nvCxnSpPr>
            <p:spPr>
              <a:xfrm>
                <a:off x="19261319" y="6238726"/>
                <a:ext cx="428379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90D48E-4FDF-C348-9353-7177A13334EE}"/>
                  </a:ext>
                </a:extLst>
              </p:cNvPr>
              <p:cNvCxnSpPr/>
              <p:nvPr/>
            </p:nvCxnSpPr>
            <p:spPr>
              <a:xfrm>
                <a:off x="19261319" y="6623734"/>
                <a:ext cx="428379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7B5D43F-2DC2-7247-A6E4-437A0CB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5278" y="7714597"/>
                <a:ext cx="428379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216FECC3-AF5F-1245-87EA-3C4551F2A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53300" y="8444509"/>
                <a:ext cx="428379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E1599B-CE78-074C-9B3D-F8FA4F327369}"/>
                </a:ext>
              </a:extLst>
            </p:cNvPr>
            <p:cNvSpPr txBox="1"/>
            <p:nvPr/>
          </p:nvSpPr>
          <p:spPr>
            <a:xfrm>
              <a:off x="22184832" y="5693810"/>
              <a:ext cx="1288814" cy="157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k</a:t>
              </a:r>
              <a:r>
                <a:rPr lang="ko-KR" altLang="en-US" dirty="0"/>
                <a:t> </a:t>
              </a:r>
              <a:r>
                <a:rPr lang="en-US" altLang="ko-Kore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endParaRPr lang="en-US" altLang="ko-Kore-KR" dirty="0"/>
            </a:p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(1,2</a:t>
              </a:r>
              <a:r>
                <a:rPr lang="en-US" altLang="ko-Kore-KR" dirty="0"/>
                <a:t>,3</a:t>
              </a:r>
              <a:r>
                <a:rPr lang="en-US" altLang="ko-KR" dirty="0"/>
                <a:t>,5</a:t>
              </a:r>
              <a:r>
                <a:rPr lang="en-US" altLang="ko-Kore-KR" dirty="0"/>
                <a:t>) </a:t>
              </a:r>
            </a:p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(1,3,4</a:t>
              </a: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rPr>
                <a:t>,5</a:t>
              </a:r>
              <a:r>
                <a:rPr lang="en-US" altLang="ko-Kore-KR" dirty="0"/>
                <a:t>) </a:t>
              </a:r>
            </a:p>
            <a:p>
              <a:pPr marL="0" marR="0" indent="0" algn="ctr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endParaRPr>
            </a:p>
          </p:txBody>
        </p:sp>
      </p:grpSp>
      <p:sp>
        <p:nvSpPr>
          <p:cNvPr id="35" name="아이디어…">
            <a:extLst>
              <a:ext uri="{FF2B5EF4-FFF2-40B4-BE49-F238E27FC236}">
                <a16:creationId xmlns:a16="http://schemas.microsoft.com/office/drawing/2014/main" id="{572E3C56-10C5-5240-8617-8DE04EE535D8}"/>
              </a:ext>
            </a:extLst>
          </p:cNvPr>
          <p:cNvSpPr txBox="1"/>
          <p:nvPr/>
        </p:nvSpPr>
        <p:spPr>
          <a:xfrm>
            <a:off x="507998" y="7948538"/>
            <a:ext cx="9450858" cy="176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Find_</a:t>
            </a:r>
            <a:r>
              <a:rPr lang="en-US" altLang="ko-KR" dirty="0" err="1"/>
              <a:t>c</a:t>
            </a:r>
            <a:r>
              <a:rPr lang="en-US" dirty="0" err="1"/>
              <a:t>ommon</a:t>
            </a:r>
            <a:endParaRPr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부분</a:t>
            </a:r>
            <a:r>
              <a:rPr lang="en-US" dirty="0"/>
              <a:t> </a:t>
            </a:r>
            <a:r>
              <a:rPr lang="en-US" dirty="0" err="1"/>
              <a:t>Component의</a:t>
            </a:r>
            <a:r>
              <a:rPr lang="en-US" dirty="0"/>
              <a:t> </a:t>
            </a:r>
            <a:r>
              <a:rPr lang="en-US" dirty="0" err="1"/>
              <a:t>모든</a:t>
            </a:r>
            <a:r>
              <a:rPr lang="en-US" dirty="0"/>
              <a:t> </a:t>
            </a:r>
            <a:r>
              <a:rPr lang="en-US" dirty="0" err="1"/>
              <a:t>node와</a:t>
            </a:r>
            <a:r>
              <a:rPr lang="en-US" dirty="0"/>
              <a:t> </a:t>
            </a:r>
            <a:r>
              <a:rPr lang="en-US" altLang="ko-KR" dirty="0"/>
              <a:t>edge</a:t>
            </a:r>
            <a:r>
              <a:rPr lang="ko-KR" altLang="en-US" dirty="0" err="1"/>
              <a:t>를</a:t>
            </a:r>
            <a:r>
              <a:rPr lang="ko-KR" altLang="en-US" dirty="0"/>
              <a:t> 완전탐색하여 구현한다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Component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보다 큰 </a:t>
            </a:r>
            <a:r>
              <a:rPr lang="en-US" altLang="ko-KR" dirty="0"/>
              <a:t>id</a:t>
            </a:r>
            <a:r>
              <a:rPr lang="ko-KR" altLang="en-US" dirty="0" err="1"/>
              <a:t>를</a:t>
            </a:r>
            <a:r>
              <a:rPr lang="ko-KR" altLang="en-US" dirty="0"/>
              <a:t> 가진 </a:t>
            </a:r>
            <a:r>
              <a:rPr lang="en-US" altLang="ko-KR" dirty="0"/>
              <a:t>node</a:t>
            </a:r>
            <a:r>
              <a:rPr lang="ko-KR" altLang="en-US" dirty="0"/>
              <a:t>만 </a:t>
            </a:r>
            <a:r>
              <a:rPr lang="ko-KR" altLang="en-US" dirty="0" err="1"/>
              <a:t>리턴한다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37" name="아이디어…">
            <a:extLst>
              <a:ext uri="{FF2B5EF4-FFF2-40B4-BE49-F238E27FC236}">
                <a16:creationId xmlns:a16="http://schemas.microsoft.com/office/drawing/2014/main" id="{88C3FF6E-AFA0-4B44-A228-7BC53B072D72}"/>
              </a:ext>
            </a:extLst>
          </p:cNvPr>
          <p:cNvSpPr txBox="1"/>
          <p:nvPr/>
        </p:nvSpPr>
        <p:spPr>
          <a:xfrm>
            <a:off x="483935" y="9988218"/>
            <a:ext cx="10103854" cy="4070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Generator</a:t>
            </a:r>
            <a:endParaRPr lang="en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가진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입력받고</a:t>
            </a:r>
            <a:r>
              <a:rPr lang="en-US" altLang="ko-KR" dirty="0"/>
              <a:t>, k+1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가진 </a:t>
            </a:r>
            <a:r>
              <a:rPr lang="en-US" altLang="ko-KR" dirty="0"/>
              <a:t>component</a:t>
            </a:r>
            <a:r>
              <a:rPr lang="ko-KR" altLang="en-US" dirty="0"/>
              <a:t>들을 만들어 각 각 </a:t>
            </a:r>
            <a:r>
              <a:rPr lang="en-US" altLang="ko-KR" dirty="0"/>
              <a:t>Generator</a:t>
            </a:r>
            <a:r>
              <a:rPr lang="ko-KR" altLang="en-US" dirty="0" err="1"/>
              <a:t>를</a:t>
            </a:r>
            <a:r>
              <a:rPr lang="ko-KR" altLang="en-US" dirty="0"/>
              <a:t> 호출한다</a:t>
            </a:r>
            <a:r>
              <a:rPr lang="en-US" altLang="ko-KR" dirty="0"/>
              <a:t>.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k = 1</a:t>
            </a:r>
            <a:r>
              <a:rPr lang="ko-KR" altLang="en-US" dirty="0"/>
              <a:t>인 경우로 시작하고</a:t>
            </a:r>
            <a:r>
              <a:rPr lang="en-US" altLang="ko-KR" dirty="0"/>
              <a:t>, n</a:t>
            </a:r>
            <a:r>
              <a:rPr lang="ko-KR" altLang="en-US" dirty="0"/>
              <a:t>개의 모든 </a:t>
            </a:r>
            <a:r>
              <a:rPr lang="en-US" altLang="ko-KR" dirty="0"/>
              <a:t>node</a:t>
            </a:r>
            <a:r>
              <a:rPr lang="ko-KR" altLang="en-US" dirty="0"/>
              <a:t> 각각에 대해 실행한다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err="1"/>
              <a:t>Find_common</a:t>
            </a:r>
            <a:r>
              <a:rPr lang="ko-KR" altLang="en-US" dirty="0" err="1"/>
              <a:t>으로</a:t>
            </a:r>
            <a:r>
              <a:rPr lang="ko-KR" altLang="en-US" dirty="0"/>
              <a:t> 찾을 수 있는 </a:t>
            </a:r>
            <a:r>
              <a:rPr lang="en-US" altLang="ko-KR" dirty="0"/>
              <a:t>node</a:t>
            </a:r>
            <a:r>
              <a:rPr lang="ko-KR" altLang="en-US" dirty="0"/>
              <a:t>가 없을 때 종료한다</a:t>
            </a:r>
            <a:r>
              <a:rPr lang="en-US" altLang="ko-KR" dirty="0"/>
              <a:t>.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ko-KR" dirty="0"/>
          </a:p>
        </p:txBody>
      </p:sp>
      <p:sp>
        <p:nvSpPr>
          <p:cNvPr id="39" name="시간 복잡도…">
            <a:extLst>
              <a:ext uri="{FF2B5EF4-FFF2-40B4-BE49-F238E27FC236}">
                <a16:creationId xmlns:a16="http://schemas.microsoft.com/office/drawing/2014/main" id="{60CADF4E-13B9-7547-A5CC-3ECEA16CFCBD}"/>
              </a:ext>
            </a:extLst>
          </p:cNvPr>
          <p:cNvSpPr txBox="1"/>
          <p:nvPr/>
        </p:nvSpPr>
        <p:spPr>
          <a:xfrm>
            <a:off x="17661082" y="9852677"/>
            <a:ext cx="6449024" cy="308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ore-KR" altLang="en-US" sz="2200" dirty="0"/>
              <a:t>토의점</a:t>
            </a:r>
            <a:r>
              <a:rPr sz="2200" dirty="0"/>
              <a:t> 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ore-KR" altLang="en-US" sz="2200" dirty="0"/>
              <a:t>문제에서는 최대 </a:t>
            </a:r>
            <a:r>
              <a:rPr lang="en-US" altLang="ko-Kore-KR" sz="2200" dirty="0"/>
              <a:t>4</a:t>
            </a:r>
            <a:r>
              <a:rPr lang="en-US" altLang="ko-KR" sz="2200" dirty="0"/>
              <a:t>50</a:t>
            </a:r>
            <a:r>
              <a:rPr lang="ko-KR" altLang="en-US" sz="2200" dirty="0"/>
              <a:t>개의 노드와 </a:t>
            </a:r>
            <a:r>
              <a:rPr lang="en-US" altLang="ko-KR" sz="2200" dirty="0"/>
              <a:t>900</a:t>
            </a:r>
            <a:r>
              <a:rPr lang="ko-KR" altLang="en-US" sz="2200" dirty="0"/>
              <a:t>개의 </a:t>
            </a:r>
            <a:r>
              <a:rPr lang="en-US" altLang="ko-KR" sz="2200" dirty="0"/>
              <a:t>edge</a:t>
            </a:r>
            <a:r>
              <a:rPr lang="ko-KR" altLang="en-US" sz="2200" dirty="0"/>
              <a:t>가 주어진다</a:t>
            </a:r>
            <a:r>
              <a:rPr lang="en-US" altLang="ko-KR" sz="2200" dirty="0"/>
              <a:t>. 42~43</a:t>
            </a:r>
            <a:r>
              <a:rPr lang="ko-KR" altLang="en-US" sz="2200" dirty="0"/>
              <a:t>개의 노드가 </a:t>
            </a:r>
            <a:r>
              <a:rPr lang="en-US" altLang="ko-KR" sz="2200" dirty="0"/>
              <a:t>900</a:t>
            </a:r>
            <a:r>
              <a:rPr lang="ko-KR" altLang="en-US" sz="2200" dirty="0"/>
              <a:t>개의 모든 </a:t>
            </a:r>
            <a:r>
              <a:rPr lang="en-US" altLang="ko-KR" sz="2200" dirty="0"/>
              <a:t>edge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독점하는 경우 </a:t>
            </a:r>
            <a:r>
              <a:rPr lang="en-US" altLang="ko-KR" sz="2200" dirty="0"/>
              <a:t>k</a:t>
            </a:r>
            <a:r>
              <a:rPr lang="ko-KR" altLang="en-US" sz="2200" dirty="0"/>
              <a:t>가 </a:t>
            </a:r>
            <a:r>
              <a:rPr lang="en-US" altLang="ko-KR" sz="2200" dirty="0"/>
              <a:t>42</a:t>
            </a:r>
            <a:r>
              <a:rPr lang="ko-KR" altLang="en-US" sz="2200" dirty="0"/>
              <a:t>인 완전그래프가 그려진다</a:t>
            </a:r>
            <a:r>
              <a:rPr lang="en-US" altLang="ko-KR" sz="2200" dirty="0"/>
              <a:t>. </a:t>
            </a:r>
            <a:r>
              <a:rPr lang="ko-KR" altLang="en-US" sz="2200" dirty="0"/>
              <a:t>이와 같이</a:t>
            </a:r>
            <a:r>
              <a:rPr lang="en-US" altLang="ko-KR" sz="2200" dirty="0"/>
              <a:t>,</a:t>
            </a:r>
            <a:r>
              <a:rPr lang="ko-KR" altLang="en-US" sz="2200" dirty="0"/>
              <a:t> 최대 </a:t>
            </a:r>
            <a:r>
              <a:rPr lang="en-US" altLang="ko-KR" sz="2200" dirty="0"/>
              <a:t>k</a:t>
            </a:r>
            <a:r>
              <a:rPr lang="ko-KR" altLang="en-US" sz="2200" dirty="0"/>
              <a:t>의 수가 큰 경우</a:t>
            </a:r>
            <a:r>
              <a:rPr lang="en-US" altLang="ko-KR" sz="2200" dirty="0"/>
              <a:t>,</a:t>
            </a:r>
            <a:r>
              <a:rPr lang="ko-KR" altLang="en-US" sz="2200" dirty="0"/>
              <a:t> 본 풀이로는 시간 내에 해결할 수 없을 것으로 예상된다 </a:t>
            </a:r>
            <a:endParaRPr lang="en-US" altLang="ko-KR" sz="2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393</Words>
  <Application>Microsoft Macintosh PowerPoint</Application>
  <PresentationFormat>사용자 지정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Helvetica Neue</vt:lpstr>
      <vt:lpstr>Helvetica Neue Medium</vt:lpstr>
      <vt:lpstr>Times Roman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홍순규</cp:lastModifiedBy>
  <cp:revision>4</cp:revision>
  <dcterms:modified xsi:type="dcterms:W3CDTF">2021-11-23T17:45:22Z</dcterms:modified>
</cp:coreProperties>
</file>