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643"/>
  </p:normalViewPr>
  <p:slideViewPr>
    <p:cSldViewPr snapToGrid="0" snapToObjects="1">
      <p:cViewPr varScale="1">
        <p:scale>
          <a:sx n="50" d="100"/>
          <a:sy n="50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3:07:2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10456,'0'10'0,"0"-3"0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의제 주제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1537720" y="12936469"/>
            <a:ext cx="5692559" cy="59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21500800 </a:t>
            </a:r>
            <a:r>
              <a:rPr dirty="0" err="1"/>
              <a:t>홍순규</a:t>
            </a:r>
            <a:endParaRPr dirty="0"/>
          </a:p>
        </p:txBody>
      </p:sp>
      <p:sp>
        <p:nvSpPr>
          <p:cNvPr id="153" name="C2. Ski Trail"/>
          <p:cNvSpPr txBox="1"/>
          <p:nvPr/>
        </p:nvSpPr>
        <p:spPr>
          <a:xfrm>
            <a:off x="20998458" y="-195415"/>
            <a:ext cx="3385542" cy="75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  <a:r>
              <a:rPr lang="en-US" dirty="0"/>
              <a:t>P</a:t>
            </a:r>
            <a:r>
              <a:rPr lang="en-US" altLang="ko-KR" dirty="0"/>
              <a:t>8</a:t>
            </a:r>
            <a:r>
              <a:rPr dirty="0"/>
              <a:t>.</a:t>
            </a:r>
            <a:r>
              <a:rPr lang="en-US" dirty="0"/>
              <a:t> Way Back Home</a:t>
            </a:r>
            <a:r>
              <a:rPr dirty="0"/>
              <a:t>   </a:t>
            </a:r>
          </a:p>
        </p:txBody>
      </p:sp>
      <p:sp>
        <p:nvSpPr>
          <p:cNvPr id="157" name="구현…"/>
          <p:cNvSpPr txBox="1"/>
          <p:nvPr/>
        </p:nvSpPr>
        <p:spPr>
          <a:xfrm>
            <a:off x="260994" y="5589122"/>
            <a:ext cx="102657" cy="56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B71619-7D69-FB40-915E-6893D3DEAEAE}"/>
                  </a:ext>
                </a:extLst>
              </p:cNvPr>
              <p:cNvSpPr txBox="1"/>
              <p:nvPr/>
            </p:nvSpPr>
            <p:spPr>
              <a:xfrm>
                <a:off x="524590" y="11044594"/>
                <a:ext cx="11667410" cy="1579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시간복잡도</a:t>
                </a:r>
                <a:endParaRPr lang="en-US" altLang="ko-KR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친구의 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만큼 자신의 왼쪽 친구와 만났는지 판단하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므로</m:t>
                    </m:r>
                    <m:r>
                      <a:rPr lang="en-US" altLang="ko-K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든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B71619-7D69-FB40-915E-6893D3DE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0" y="11044594"/>
                <a:ext cx="11667410" cy="1579920"/>
              </a:xfrm>
              <a:prstGeom prst="rect">
                <a:avLst/>
              </a:prstGeom>
              <a:blipFill>
                <a:blip r:embed="rId2"/>
                <a:stretch>
                  <a:fillRect l="-1196" t="-31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8951EF3C-8FFE-AC4D-9A74-B78E6FFDA873}"/>
              </a:ext>
            </a:extLst>
          </p:cNvPr>
          <p:cNvGrpSpPr/>
          <p:nvPr/>
        </p:nvGrpSpPr>
        <p:grpSpPr>
          <a:xfrm>
            <a:off x="572761" y="565520"/>
            <a:ext cx="11156664" cy="9835335"/>
            <a:chOff x="1035335" y="563895"/>
            <a:chExt cx="11156664" cy="98353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9C418D-2748-BE42-8A62-90422B30AB10}"/>
                    </a:ext>
                  </a:extLst>
                </p:cNvPr>
                <p:cNvSpPr txBox="1"/>
                <p:nvPr/>
              </p:nvSpPr>
              <p:spPr>
                <a:xfrm>
                  <a:off x="1035335" y="563895"/>
                  <a:ext cx="10699463" cy="379591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풀이</a:t>
                  </a:r>
                  <a:endParaRPr lang="en-US" altLang="ko-KR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L="0" marR="0" indent="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/>
                    <a:tabLst/>
                  </a:pP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가장 오른쪽 친구부터 가장 왼쪽 친구까지 모두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초 동안 자신의 바로 왼쪽에 있는 친구와 만났는지 판정한다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 startAt="2"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 startAt="2"/>
                    <a:tabLst/>
                  </a:pP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서로 만났다면 같은 그룹에 속하고 오른쪽 친구의 위치와 속도를 따른다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 startAt="2"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 startAt="2"/>
                    <a:tabLst/>
                  </a:pP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서로 만나지 않았다면 다른 그룹에 속한다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 startAt="2"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L="457200" marR="0" indent="-45720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AutoNum type="arabicPeriod" startAt="2"/>
                    <a:tabLst/>
                  </a:pP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을 완료한 후 만들어진 그룹의 수를 출력한다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9C418D-2748-BE42-8A62-90422B30A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335" y="563895"/>
                  <a:ext cx="10699463" cy="3795911"/>
                </a:xfrm>
                <a:prstGeom prst="rect">
                  <a:avLst/>
                </a:prstGeom>
                <a:blipFill>
                  <a:blip r:embed="rId3"/>
                  <a:stretch>
                    <a:fillRect l="-1305" t="-1000" b="-3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32F37AB-6F25-154C-9194-95002A2827A1}"/>
                    </a:ext>
                  </a:extLst>
                </p:cNvPr>
                <p:cNvSpPr txBox="1"/>
                <p:nvPr/>
              </p:nvSpPr>
              <p:spPr>
                <a:xfrm>
                  <a:off x="1035335" y="5125992"/>
                  <a:ext cx="11156664" cy="52732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a14:m>
                  <a:r>
                    <a:rPr lang="ko-KR" altLang="en-US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초 동안 이웃한</a:t>
                  </a:r>
                  <a:r>
                    <a:rPr lang="en-US" altLang="ko-KR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두 친구가 만났는지 판정하는 방법</a:t>
                  </a:r>
                  <a:endParaRPr lang="en-US" altLang="ko-KR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L="0" marR="0" indent="0" algn="l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R="0" algn="l" defTabSz="2438337" rtl="0" fontAlgn="auto" latinLnBrk="0" hangingPunct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왼쪽 친구의 위치와 속도를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ko-KR" alt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R="0" algn="l" defTabSz="2438337" rtl="0" fontAlgn="auto" latinLnBrk="0" hangingPunct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오른쪽 친구의 위치와 속도를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ko-KR" alt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라 할 때</a:t>
                  </a: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R="0" algn="l" defTabSz="2438337" rtl="0" fontAlgn="auto" latinLnBrk="0" hangingPunct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marR="0" algn="l" defTabSz="2438337" rtl="0" fontAlgn="auto" latinLnBrk="0" hangingPunct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 xmlns:m="http://schemas.openxmlformats.org/officeDocument/2006/math">
                      <m:r>
                        <a:rPr lang="ko-KR" altLang="en-US" b="1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ko-KR" alt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US" altLang="ko-KR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을 만족하면 둘은 만나서 같은 그룹에 있다 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</a:p>
                <a:p>
                  <a:pPr marR="0" algn="l" defTabSz="2438337" rtl="0" fontAlgn="auto" latinLnBrk="0" hangingPunct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endParaRPr lang="en-US" altLang="ko-KR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이 때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는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𝑙𝑜𝑛𝑔</m:t>
                      </m:r>
                      <m:r>
                        <a:rPr lang="ko-KR" alt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𝑙𝑜𝑛𝑔</m:t>
                      </m:r>
                    </m:oMath>
                  </a14:m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자료형의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최댓값을 넘을 수 있다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ko-K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의 최댓값이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a14:m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이므로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ko-KR" altLang="en-US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lang="ko-KR" alt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각 각의 자릿수 합이 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9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보다 클 때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항상 위의 부등식을 만족하는 것으로 생각하여 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overflow</a:t>
                  </a:r>
                  <a:r>
                    <a:rPr lang="ko-KR" altLang="en-US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를</a:t>
                  </a:r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막을 수 있다</a:t>
                  </a:r>
                  <a:r>
                    <a:rPr lang="en-US" altLang="ko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.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32F37AB-6F25-154C-9194-95002A282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335" y="5125992"/>
                  <a:ext cx="11156664" cy="5273238"/>
                </a:xfrm>
                <a:prstGeom prst="rect">
                  <a:avLst/>
                </a:prstGeom>
                <a:blipFill>
                  <a:blip r:embed="rId4"/>
                  <a:stretch>
                    <a:fillRect l="-1251" t="-481" b="-72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A598C06-1F9D-A242-B827-2A374186C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35710"/>
              </p:ext>
            </p:extLst>
          </p:nvPr>
        </p:nvGraphicFramePr>
        <p:xfrm>
          <a:off x="13563806" y="1642455"/>
          <a:ext cx="10295604" cy="151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934">
                  <a:extLst>
                    <a:ext uri="{9D8B030D-6E8A-4147-A177-3AD203B41FA5}">
                      <a16:colId xmlns:a16="http://schemas.microsoft.com/office/drawing/2014/main" val="610285300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623610921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23821146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577413733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31475719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293897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10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11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12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13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22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444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7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4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3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6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8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5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37409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ko-Kore-KR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060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E8D5467-CE5C-CC4B-B53B-95E33E8440C8}"/>
                  </a:ext>
                </a:extLst>
              </p14:cNvPr>
              <p14:cNvContentPartPr/>
              <p14:nvPr/>
            </p14:nvContentPartPr>
            <p14:xfrm>
              <a:off x="22446080" y="2496640"/>
              <a:ext cx="360" cy="64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E8D5467-CE5C-CC4B-B53B-95E33E8440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37440" y="2487640"/>
                <a:ext cx="18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9274552-8E71-204C-98AA-D478700E025A}"/>
                  </a:ext>
                </a:extLst>
              </p:cNvPr>
              <p:cNvSpPr txBox="1"/>
              <p:nvPr/>
            </p:nvSpPr>
            <p:spPr>
              <a:xfrm>
                <a:off x="15564908" y="741004"/>
                <a:ext cx="964431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ore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5E5E5E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𝑻</m:t>
                      </m:r>
                      <m:r>
                        <a:rPr kumimoji="0" lang="en-US" altLang="ko-Kore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5E5E5E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=</m:t>
                      </m:r>
                      <m:r>
                        <a:rPr kumimoji="0" lang="en-US" altLang="ko-Kore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5E5E5E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𝟑</m:t>
                      </m:r>
                    </m:oMath>
                  </m:oMathPara>
                </a14:m>
                <a:endParaRPr kumimoji="0" lang="ko-Kore-KR" altLang="en-US" sz="2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9274552-8E71-204C-98AA-D478700E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908" y="741004"/>
                <a:ext cx="964431" cy="471924"/>
              </a:xfrm>
              <a:prstGeom prst="rect">
                <a:avLst/>
              </a:prstGeom>
              <a:blipFill>
                <a:blip r:embed="rId7"/>
                <a:stretch>
                  <a:fillRect l="-51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76898D-D5C8-F841-B8C6-0AB5EE8F8BB9}"/>
              </a:ext>
            </a:extLst>
          </p:cNvPr>
          <p:cNvGrpSpPr/>
          <p:nvPr/>
        </p:nvGrpSpPr>
        <p:grpSpPr>
          <a:xfrm>
            <a:off x="12192000" y="10880011"/>
            <a:ext cx="1091414" cy="1497846"/>
            <a:chOff x="12302541" y="1569202"/>
            <a:chExt cx="1091414" cy="1497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C19A34-A7BD-D74E-BC13-75959C998DD3}"/>
                    </a:ext>
                  </a:extLst>
                </p:cNvPr>
                <p:cNvSpPr txBox="1"/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C19A34-A7BD-D74E-BC13-75959C998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blipFill>
                  <a:blip r:embed="rId8"/>
                  <a:stretch>
                    <a:fillRect l="-10526" b="-10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CC5B904-B934-A34C-9AAF-B2EED4C7C88F}"/>
                    </a:ext>
                  </a:extLst>
                </p:cNvPr>
                <p:cNvSpPr txBox="1"/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CC5B904-B934-A34C-9AAF-B2EED4C7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blipFill>
                  <a:blip r:embed="rId9"/>
                  <a:stretch>
                    <a:fillRect l="-5405" b="-263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3B42A3-7A21-B841-BCEE-4CB843E3AC03}"/>
                </a:ext>
              </a:extLst>
            </p:cNvPr>
            <p:cNvSpPr txBox="1"/>
            <p:nvPr/>
          </p:nvSpPr>
          <p:spPr>
            <a:xfrm>
              <a:off x="12302541" y="2595124"/>
              <a:ext cx="106599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is_met</a:t>
              </a:r>
              <a:endParaRPr kumimoji="0" lang="ko-Kore-KR" alt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</p:grpSp>
      <p:graphicFrame>
        <p:nvGraphicFramePr>
          <p:cNvPr id="50" name="표 12">
            <a:extLst>
              <a:ext uri="{FF2B5EF4-FFF2-40B4-BE49-F238E27FC236}">
                <a16:creationId xmlns:a16="http://schemas.microsoft.com/office/drawing/2014/main" id="{C0A7F093-C000-C449-B9AF-BD28901E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75931"/>
              </p:ext>
            </p:extLst>
          </p:nvPr>
        </p:nvGraphicFramePr>
        <p:xfrm>
          <a:off x="13563806" y="3903268"/>
          <a:ext cx="10295604" cy="15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934">
                  <a:extLst>
                    <a:ext uri="{9D8B030D-6E8A-4147-A177-3AD203B41FA5}">
                      <a16:colId xmlns:a16="http://schemas.microsoft.com/office/drawing/2014/main" val="610285300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623610921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23821146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577413733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31475719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2938972963"/>
                    </a:ext>
                  </a:extLst>
                </a:gridCol>
              </a:tblGrid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10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11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12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13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22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444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7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4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3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6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8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5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37409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ko-Kore-KR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O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06096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780413AE-538A-F54C-8DA4-C74C352ED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0233"/>
              </p:ext>
            </p:extLst>
          </p:nvPr>
        </p:nvGraphicFramePr>
        <p:xfrm>
          <a:off x="13563806" y="6237334"/>
          <a:ext cx="10295604" cy="15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934">
                  <a:extLst>
                    <a:ext uri="{9D8B030D-6E8A-4147-A177-3AD203B41FA5}">
                      <a16:colId xmlns:a16="http://schemas.microsoft.com/office/drawing/2014/main" val="610285300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623610921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23821146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577413733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31475719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2938972963"/>
                    </a:ext>
                  </a:extLst>
                </a:gridCol>
              </a:tblGrid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10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11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12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13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22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444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7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4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3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6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8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5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37409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ko-Kore-KR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X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O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06096"/>
                  </a:ext>
                </a:extLst>
              </a:tr>
            </a:tbl>
          </a:graphicData>
        </a:graphic>
      </p:graphicFrame>
      <p:graphicFrame>
        <p:nvGraphicFramePr>
          <p:cNvPr id="52" name="표 12">
            <a:extLst>
              <a:ext uri="{FF2B5EF4-FFF2-40B4-BE49-F238E27FC236}">
                <a16:creationId xmlns:a16="http://schemas.microsoft.com/office/drawing/2014/main" id="{68195E18-07FD-7D46-85E9-35D2220E7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4440"/>
              </p:ext>
            </p:extLst>
          </p:nvPr>
        </p:nvGraphicFramePr>
        <p:xfrm>
          <a:off x="13563806" y="8571400"/>
          <a:ext cx="10295604" cy="15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934">
                  <a:extLst>
                    <a:ext uri="{9D8B030D-6E8A-4147-A177-3AD203B41FA5}">
                      <a16:colId xmlns:a16="http://schemas.microsoft.com/office/drawing/2014/main" val="610285300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623610921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23821146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577413733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31475719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2938972963"/>
                    </a:ext>
                  </a:extLst>
                </a:gridCol>
              </a:tblGrid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10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11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12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13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22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44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7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4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3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6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8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5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37409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ko-Kore-KR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X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X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O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06096"/>
                  </a:ext>
                </a:extLst>
              </a:tr>
            </a:tbl>
          </a:graphicData>
        </a:graphic>
      </p:graphicFrame>
      <p:graphicFrame>
        <p:nvGraphicFramePr>
          <p:cNvPr id="53" name="표 12">
            <a:extLst>
              <a:ext uri="{FF2B5EF4-FFF2-40B4-BE49-F238E27FC236}">
                <a16:creationId xmlns:a16="http://schemas.microsoft.com/office/drawing/2014/main" id="{D9EF7176-5E28-5E46-8C5A-0679A1940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49155"/>
              </p:ext>
            </p:extLst>
          </p:nvPr>
        </p:nvGraphicFramePr>
        <p:xfrm>
          <a:off x="13563806" y="10905466"/>
          <a:ext cx="10295604" cy="15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934">
                  <a:extLst>
                    <a:ext uri="{9D8B030D-6E8A-4147-A177-3AD203B41FA5}">
                      <a16:colId xmlns:a16="http://schemas.microsoft.com/office/drawing/2014/main" val="610285300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623610921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23821146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577413733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1331475719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2938972963"/>
                    </a:ext>
                  </a:extLst>
                </a:gridCol>
              </a:tblGrid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10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11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12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13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22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4404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7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4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3</a:t>
                      </a:r>
                      <a:endParaRPr lang="ko-Kore-KR" alt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6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8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5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37409"/>
                  </a:ext>
                </a:extLst>
              </a:tr>
              <a:tr h="526640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ko-Kore-KR" altLang="en-US" sz="24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O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X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X</a:t>
                      </a:r>
                      <a:endParaRPr lang="ko-Kore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b="1" dirty="0"/>
                        <a:t>O</a:t>
                      </a:r>
                      <a:endParaRPr lang="ko-Kore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06096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ED1FF2E0-5D21-934D-BDAD-C4869F1C3B98}"/>
              </a:ext>
            </a:extLst>
          </p:cNvPr>
          <p:cNvGrpSpPr/>
          <p:nvPr/>
        </p:nvGrpSpPr>
        <p:grpSpPr>
          <a:xfrm>
            <a:off x="12302541" y="3944305"/>
            <a:ext cx="1091414" cy="1497846"/>
            <a:chOff x="12302541" y="1569202"/>
            <a:chExt cx="1091414" cy="1497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5870AF-028F-B749-B511-E985BB404403}"/>
                    </a:ext>
                  </a:extLst>
                </p:cNvPr>
                <p:cNvSpPr txBox="1"/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5870AF-028F-B749-B511-E985BB40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blipFill>
                  <a:blip r:embed="rId10"/>
                  <a:stretch>
                    <a:fillRect l="-13158" b="-10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780C801-458A-9E46-99DB-A59450EE9CF3}"/>
                    </a:ext>
                  </a:extLst>
                </p:cNvPr>
                <p:cNvSpPr txBox="1"/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780C801-458A-9E46-99DB-A59450EE9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blipFill>
                  <a:blip r:embed="rId11"/>
                  <a:stretch>
                    <a:fillRect l="-5263" b="-263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DAC371-4A52-594B-81B4-14E54355B477}"/>
                </a:ext>
              </a:extLst>
            </p:cNvPr>
            <p:cNvSpPr txBox="1"/>
            <p:nvPr/>
          </p:nvSpPr>
          <p:spPr>
            <a:xfrm>
              <a:off x="12302541" y="2595124"/>
              <a:ext cx="106599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is_met</a:t>
              </a:r>
              <a:endParaRPr kumimoji="0" lang="ko-Kore-KR" alt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FC01C9-77F1-DF4D-9E93-66FB247B22E2}"/>
              </a:ext>
            </a:extLst>
          </p:cNvPr>
          <p:cNvGrpSpPr/>
          <p:nvPr/>
        </p:nvGrpSpPr>
        <p:grpSpPr>
          <a:xfrm>
            <a:off x="12302541" y="6325086"/>
            <a:ext cx="1091414" cy="1497846"/>
            <a:chOff x="12302541" y="1569202"/>
            <a:chExt cx="1091414" cy="1497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6FFCE17-AC47-B44B-B837-0260FBB96A59}"/>
                    </a:ext>
                  </a:extLst>
                </p:cNvPr>
                <p:cNvSpPr txBox="1"/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6FFCE17-AC47-B44B-B837-0260FBB96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blipFill>
                  <a:blip r:embed="rId12"/>
                  <a:stretch>
                    <a:fillRect l="-13158" b="-10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8C82A75-F198-4447-B5B2-DB9A5908AF59}"/>
                    </a:ext>
                  </a:extLst>
                </p:cNvPr>
                <p:cNvSpPr txBox="1"/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8C82A75-F198-4447-B5B2-DB9A5908A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blipFill>
                  <a:blip r:embed="rId13"/>
                  <a:stretch>
                    <a:fillRect l="-5263" b="-263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DF7F4B-BE3F-704E-B20B-9D781B59EB6C}"/>
                </a:ext>
              </a:extLst>
            </p:cNvPr>
            <p:cNvSpPr txBox="1"/>
            <p:nvPr/>
          </p:nvSpPr>
          <p:spPr>
            <a:xfrm>
              <a:off x="12302541" y="2595124"/>
              <a:ext cx="106599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is_met</a:t>
              </a:r>
              <a:endParaRPr kumimoji="0" lang="ko-Kore-KR" alt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9A76D39-DC9D-8943-B453-2F38C8F447CA}"/>
              </a:ext>
            </a:extLst>
          </p:cNvPr>
          <p:cNvGrpSpPr/>
          <p:nvPr/>
        </p:nvGrpSpPr>
        <p:grpSpPr>
          <a:xfrm>
            <a:off x="12302541" y="8581304"/>
            <a:ext cx="1091414" cy="1497846"/>
            <a:chOff x="12302541" y="1569202"/>
            <a:chExt cx="1091414" cy="1497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183045B-19BC-1141-8AA5-DFDA0FB88730}"/>
                    </a:ext>
                  </a:extLst>
                </p:cNvPr>
                <p:cNvSpPr txBox="1"/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183045B-19BC-1141-8AA5-DFDA0FB88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blipFill>
                  <a:blip r:embed="rId10"/>
                  <a:stretch>
                    <a:fillRect l="-13158" b="-10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09D7FB-FDAA-BB48-93D5-330EDD512EC6}"/>
                    </a:ext>
                  </a:extLst>
                </p:cNvPr>
                <p:cNvSpPr txBox="1"/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09D7FB-FDAA-BB48-93D5-330EDD512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blipFill>
                  <a:blip r:embed="rId11"/>
                  <a:stretch>
                    <a:fillRect l="-5263" b="-263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EC2973-2B8D-0A48-8183-0E73CAC34167}"/>
                </a:ext>
              </a:extLst>
            </p:cNvPr>
            <p:cNvSpPr txBox="1"/>
            <p:nvPr/>
          </p:nvSpPr>
          <p:spPr>
            <a:xfrm>
              <a:off x="12302541" y="2595124"/>
              <a:ext cx="106599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is_met</a:t>
              </a:r>
              <a:endParaRPr kumimoji="0" lang="ko-Kore-KR" alt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475C97-3761-414B-AE37-0D5C5AB76AAB}"/>
              </a:ext>
            </a:extLst>
          </p:cNvPr>
          <p:cNvGrpSpPr/>
          <p:nvPr/>
        </p:nvGrpSpPr>
        <p:grpSpPr>
          <a:xfrm>
            <a:off x="12263282" y="1560186"/>
            <a:ext cx="1091414" cy="1497846"/>
            <a:chOff x="12302541" y="1569202"/>
            <a:chExt cx="1091414" cy="14978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A597B28-D013-8043-AAD7-B2110C38DD1A}"/>
                    </a:ext>
                  </a:extLst>
                </p:cNvPr>
                <p:cNvSpPr txBox="1"/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𝒑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A597B28-D013-8043-AAD7-B2110C38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9530" y="1569202"/>
                  <a:ext cx="474425" cy="471924"/>
                </a:xfrm>
                <a:prstGeom prst="rect">
                  <a:avLst/>
                </a:prstGeom>
                <a:blipFill>
                  <a:blip r:embed="rId14"/>
                  <a:stretch>
                    <a:fillRect l="-13158" b="-10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A0FF942-50A4-4F45-A440-D8221767864E}"/>
                    </a:ext>
                  </a:extLst>
                </p:cNvPr>
                <p:cNvSpPr txBox="1"/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7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ko-Kore-KR" sz="24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5E5E5E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 Neue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ko-Kore-KR" alt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j-ea"/>
                    <a:cs typeface="+mj-cs"/>
                    <a:sym typeface="Helvetica Neue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A0FF942-50A4-4F45-A440-D82217678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0525" y="2123200"/>
                  <a:ext cx="468013" cy="471924"/>
                </a:xfrm>
                <a:prstGeom prst="rect">
                  <a:avLst/>
                </a:prstGeom>
                <a:blipFill>
                  <a:blip r:embed="rId13"/>
                  <a:stretch>
                    <a:fillRect l="-5263" b="-263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F65C5CE-41D0-4843-BE3D-1CFC6113DE65}"/>
                </a:ext>
              </a:extLst>
            </p:cNvPr>
            <p:cNvSpPr txBox="1"/>
            <p:nvPr/>
          </p:nvSpPr>
          <p:spPr>
            <a:xfrm>
              <a:off x="12302541" y="2595124"/>
              <a:ext cx="106599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is_met</a:t>
              </a:r>
              <a:endParaRPr kumimoji="0" lang="ko-Kore-KR" altLang="en-US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268</Words>
  <Application>Microsoft Macintosh PowerPoint</Application>
  <PresentationFormat>사용자 지정</PresentationFormat>
  <Paragraphs>115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Cambria Math</vt:lpstr>
      <vt:lpstr>Helvetica</vt:lpstr>
      <vt:lpstr>Helvetica Neue</vt:lpstr>
      <vt:lpstr>Helvetica Neue Medium</vt:lpstr>
      <vt:lpstr>Times Roman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홍순규</cp:lastModifiedBy>
  <cp:revision>4</cp:revision>
  <dcterms:modified xsi:type="dcterms:W3CDTF">2021-11-16T13:36:22Z</dcterms:modified>
</cp:coreProperties>
</file>