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표"/>
          <p:cNvGraphicFramePr/>
          <p:nvPr/>
        </p:nvGraphicFramePr>
        <p:xfrm>
          <a:off x="1955800" y="6373123"/>
          <a:ext cx="7505109" cy="64734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73102"/>
                <a:gridCol w="1873102"/>
                <a:gridCol w="1873102"/>
                <a:gridCol w="1873102"/>
              </a:tblGrid>
              <a:tr h="1615176"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4CCCC"/>
                    </a:solidFill>
                  </a:tcPr>
                </a:tc>
              </a:tr>
              <a:tr h="1615176"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4CCCC"/>
                    </a:solidFill>
                  </a:tcPr>
                </a:tc>
              </a:tr>
              <a:tr h="1615176"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D0E0E3"/>
                    </a:solidFill>
                  </a:tcPr>
                </a:tc>
              </a:tr>
              <a:tr h="1615176"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5400"/>
                        </a:lnSpc>
                      </a:pPr>
                      <a:r>
                        <a:rPr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127000" marR="127000" marT="127000" marB="127000" anchor="ctr" anchorCtr="0" horzOverflow="overflow">
                    <a:lnL w="12700">
                      <a:solidFill>
                        <a:srgbClr val="9E9E9E"/>
                      </a:solidFill>
                      <a:miter lim="400000"/>
                    </a:lnL>
                    <a:lnR w="12700">
                      <a:solidFill>
                        <a:srgbClr val="9E9E9E"/>
                      </a:solidFill>
                      <a:miter lim="400000"/>
                    </a:lnR>
                    <a:lnT w="12700">
                      <a:solidFill>
                        <a:srgbClr val="9E9E9E"/>
                      </a:solidFill>
                      <a:miter lim="400000"/>
                    </a:lnT>
                    <a:lnB w="12700">
                      <a:solidFill>
                        <a:srgbClr val="9E9E9E"/>
                      </a:solidFill>
                      <a:miter lim="400000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52" name="텍스트"/>
          <p:cNvSpPr txBox="1"/>
          <p:nvPr/>
        </p:nvSpPr>
        <p:spPr>
          <a:xfrm>
            <a:off x="16047124" y="272963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53" name="21500800 홍순규 21700196 김해린"/>
          <p:cNvSpPr txBox="1"/>
          <p:nvPr/>
        </p:nvSpPr>
        <p:spPr>
          <a:xfrm>
            <a:off x="1955800" y="13153175"/>
            <a:ext cx="4350450" cy="63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21500800 홍순규 21700196 김해린</a:t>
            </a:r>
          </a:p>
        </p:txBody>
      </p:sp>
      <p:sp>
        <p:nvSpPr>
          <p:cNvPr id="154" name="C2. Ski Trail"/>
          <p:cNvSpPr txBox="1"/>
          <p:nvPr/>
        </p:nvSpPr>
        <p:spPr>
          <a:xfrm>
            <a:off x="21773559" y="209070"/>
            <a:ext cx="1927027" cy="7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C2. Ski Trail </a:t>
            </a:r>
          </a:p>
        </p:txBody>
      </p:sp>
      <p:sp>
        <p:nvSpPr>
          <p:cNvPr id="155" name="자료구조…"/>
          <p:cNvSpPr txBox="1"/>
          <p:nvPr/>
        </p:nvSpPr>
        <p:spPr>
          <a:xfrm>
            <a:off x="1952056" y="3225800"/>
            <a:ext cx="13041356" cy="264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자료구조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셀의 높이를 저장한 이차원 배열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셀의 방문 여부를 기록한 이차원 배열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전체 셀을 높은 순으로 정렬한 배열 혹은 우선순위 큐 </a:t>
            </a:r>
          </a:p>
        </p:txBody>
      </p:sp>
      <p:sp>
        <p:nvSpPr>
          <p:cNvPr id="156" name="시간 복잡도…"/>
          <p:cNvSpPr txBox="1"/>
          <p:nvPr/>
        </p:nvSpPr>
        <p:spPr>
          <a:xfrm>
            <a:off x="10807271" y="10032764"/>
            <a:ext cx="13387883" cy="269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시간 복잡도</a:t>
            </a:r>
            <a:r>
              <a:rPr b="0"/>
              <a:t>  </a:t>
            </a:r>
          </a:p>
          <a:p>
            <a:pPr algn="l" defTabSz="457200">
              <a:lnSpc>
                <a:spcPct val="150000"/>
              </a:lnSpc>
              <a:defRPr sz="2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, 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은 셀의 개수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algn="l" defTabSz="457200">
              <a:lnSpc>
                <a:spcPct val="1500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정렬 || 우선순위 큐 </a:t>
            </a:r>
            <a14:m>
              <m:oMath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300789" indent="-300789" algn="l" defTabSz="457200">
              <a:lnSpc>
                <a:spcPct val="150000"/>
              </a:lnSpc>
              <a:buSzPct val="100000"/>
              <a:buChar char="+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탐색에 걸리는 시간 </a:t>
            </a:r>
            <a14:m>
              <m:oMath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: 각 셀을 한 번씩만 방문하여, 네 방향을 비교하는 로직을 수행한다 </a:t>
            </a:r>
          </a:p>
        </p:txBody>
      </p:sp>
      <p:sp>
        <p:nvSpPr>
          <p:cNvPr id="157" name="아이디어…"/>
          <p:cNvSpPr txBox="1"/>
          <p:nvPr/>
        </p:nvSpPr>
        <p:spPr>
          <a:xfrm>
            <a:off x="1955799" y="826841"/>
            <a:ext cx="20472403" cy="194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아이디어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이미 만들어진 길의 시작점이 새로 만들려는 길의 시작점 보다 높다면, 이미 만들어진 길의 낙차가 새로 만들려는 길의 낙차보다 항상 높다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따라서 새로 만들려는 길은 기존의 길을 피해야 한다</a:t>
            </a:r>
          </a:p>
        </p:txBody>
      </p:sp>
      <p:sp>
        <p:nvSpPr>
          <p:cNvPr id="158" name="구현 방법…"/>
          <p:cNvSpPr txBox="1"/>
          <p:nvPr/>
        </p:nvSpPr>
        <p:spPr>
          <a:xfrm>
            <a:off x="10980535" y="3225800"/>
            <a:ext cx="13041355" cy="679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알고리즘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모든 셀은 거쳐갈 때마다 배열에 방문이 기록된다</a:t>
            </a:r>
          </a:p>
          <a:p>
            <a:pPr lvl="1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시작점은 자료구조를 이용하여 높이가 높은 순서대로 정한다</a:t>
            </a:r>
          </a:p>
          <a:p>
            <a:pPr lvl="1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  방문이 기록된 셀은 시작점이 되지 않는다</a:t>
            </a:r>
          </a:p>
          <a:p>
            <a:pPr lvl="1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시작점에서 깊이 우선 탐색을 이용하여 가능한 모든 경로를 구한다</a:t>
            </a:r>
          </a:p>
          <a:p>
            <a:pPr lvl="4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  한 셀은 자신보다 높이가 낮고 방문되지 않은 인접한 셀로 이동 가능하며,</a:t>
            </a:r>
          </a:p>
          <a:p>
            <a:pPr lvl="5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  더 이상 이동할 수 없는 셀의 경우 한 경로의 끝이 된다.  </a:t>
            </a:r>
          </a:p>
          <a:p>
            <a:pPr lvl="2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4. 각 각의 경로의 끝에서 시작점과 낙차를 계산해 가장 큰 낙차를 찾는다</a:t>
            </a:r>
          </a:p>
          <a:p>
            <a:pPr lvl="1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5. 새로운 시작점에 대해 3, 4를 반복하고 남은 시작점이 없다면 알고리즘을 종료한다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