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197"/>
  </p:normalViewPr>
  <p:slideViewPr>
    <p:cSldViewPr snapToGrid="0" snapToObjects="1">
      <p:cViewPr>
        <p:scale>
          <a:sx n="80" d="100"/>
          <a:sy n="80" d="100"/>
        </p:scale>
        <p:origin x="18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541AE-3A1F-AB4F-A6A1-CBA41D7005E9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03F62-79DA-C84E-AF8B-0F7424CD488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68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03F62-79DA-C84E-AF8B-0F7424CD488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7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89076-613B-D242-932D-10A8C5E3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327C6F-D59B-4C4F-9E1D-1870FC992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4DA4D-C517-E64D-917A-5A9413D3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D7712-2C14-B348-923D-56009C32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FA127-9E35-4E49-8289-A8562D94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01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3CD5F-18A7-3F49-8A32-B6E796E8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DB36C-556E-294B-9AB5-C2B1CE505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F5E90-F075-1D47-BF2D-73A7F6F5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D618D-A999-7943-9D8B-2487DBF3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7561F-B777-824F-8412-DBA85393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632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F363B0-C352-8E4C-B1A5-40754F24A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EB75F-C793-2A42-ADDB-0B4D24556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46A72-2D7F-784B-BC8E-145C65D2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7D66B-504E-3241-9CBF-FA7915B9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EC052-DA7B-9C40-B50B-E608F230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36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D203B-E4B2-6341-9C82-2054B02C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5F091-4ED0-9B4C-A48F-46986913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40242-F2E8-334A-9CD9-CDFC0D32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17FCA-0C87-D244-B3E9-16286102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B205C-F13B-394B-A7A8-400C79D9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30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04D75-662B-884C-970C-D8D61CCD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0C035-11CC-284C-9119-9E50731DA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1AF24-EA59-E54D-9466-DFC1D90F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C9FFF-CFFD-714A-8A55-77F53F17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829BF-FCE4-BD4C-854B-A8E16E31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285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02C05-9764-3840-BE1B-9CB89A76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0B7FD-0036-DE4A-B7F6-88006E8C9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8936C-806C-FB43-B8D9-86117B98B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7EFF7-D18D-3941-8383-C1B665F6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7C1AC-A1F3-D446-A785-56A33A83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DF625-1FED-9F4B-B388-7BA0EFB6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545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02AC-A063-D84D-8E06-C952DFD5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65E76-7889-7346-9F05-882579C82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A143E9-AB06-004D-8BD5-2B7FFE51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68B601-8AC7-6F46-964A-FA06EBFC2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25C5C1-3527-0742-8932-351DFF21A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E8310-FF7B-F14D-AD91-E5CD3D3F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78509B-D41A-8243-AEF4-D678E1BF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FD7FCC-5B7F-FF42-96F3-1D6C6133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99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DE474-D0EF-FA42-881E-774AF2B7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D65F4E-CDD7-7245-A18B-763DF2DE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3ABF5F-22B8-1240-8CAF-695840B9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A43DD4-B622-3F40-A69F-AC833B12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46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9C53FA-20C9-364B-A31C-3B322B9B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BE3F2E-5CC7-4D46-8FB0-A03B783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C5C1D3-E83E-8447-9326-A7CAA75F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899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56D1-A2CC-E34D-B305-DBC1D22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698B9-792E-A345-B4E5-16278161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C7DB3-CA13-0448-91FF-949F943E3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E2AF-C618-0349-8A3A-F66487BD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B8889-F6F8-CC4D-A5B2-C900FE6A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EB2F4-E462-F846-8F97-B2B6CA98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518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BD7E3-9C15-A24F-BA9A-4182BE81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9109EA-11AE-F245-BFC9-E0C20147D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71DFEC-4FBC-7A4F-BDDF-DCD014294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281C7-E047-254C-84AA-665FB328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36C8A-5A27-5147-9FA3-6B6777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E1178-1598-484C-A9AA-2A2B10F0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711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BA3A7-A035-7A49-8E45-28789333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7FEC0-6F41-1341-B1ED-2AA30B37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92021-0107-414A-9FEB-FB740D9FE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424-2E73-5040-9E7C-C33304574B68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5052C-5315-AE45-B98F-67EC8DB5C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1E246-0A67-3248-BBAB-22F3A8460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FED3-42B8-6649-964D-2EE89F73B7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5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49BED6-8AC1-A143-81E8-560DF97B9124}"/>
              </a:ext>
            </a:extLst>
          </p:cNvPr>
          <p:cNvSpPr txBox="1"/>
          <p:nvPr/>
        </p:nvSpPr>
        <p:spPr>
          <a:xfrm>
            <a:off x="130629" y="13063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C7. </a:t>
            </a:r>
            <a:r>
              <a:rPr kumimoji="1" lang="en-US" altLang="ko-KR" dirty="0"/>
              <a:t>Medicine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98CCCF0-E2F9-7B45-94CF-D71A08130A06}"/>
              </a:ext>
            </a:extLst>
          </p:cNvPr>
          <p:cNvCxnSpPr/>
          <p:nvPr/>
        </p:nvCxnSpPr>
        <p:spPr>
          <a:xfrm>
            <a:off x="130629" y="586387"/>
            <a:ext cx="11815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10B7A4-1D51-144D-91BF-98A7DF7EB352}"/>
              </a:ext>
            </a:extLst>
          </p:cNvPr>
          <p:cNvSpPr txBox="1"/>
          <p:nvPr/>
        </p:nvSpPr>
        <p:spPr>
          <a:xfrm>
            <a:off x="8787718" y="197033"/>
            <a:ext cx="3273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1500800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홍순규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21600724</a:t>
            </a:r>
            <a:r>
              <a:rPr kumimoji="1"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최시령</a:t>
            </a:r>
            <a:endParaRPr kumimoji="1" lang="ko-Kore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F2B29-81EB-E04B-80E6-D50B9B1B1C3B}"/>
              </a:ext>
            </a:extLst>
          </p:cNvPr>
          <p:cNvSpPr txBox="1"/>
          <p:nvPr/>
        </p:nvSpPr>
        <p:spPr>
          <a:xfrm>
            <a:off x="106879" y="672812"/>
            <a:ext cx="5965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문제해석</a:t>
            </a:r>
            <a:endParaRPr kumimoji="1" lang="en-US" altLang="ko-KR" dirty="0"/>
          </a:p>
          <a:p>
            <a:r>
              <a:rPr kumimoji="1" lang="ko-KR" altLang="en-US" sz="1200" dirty="0"/>
              <a:t>약들을 두개 이하의 집합으로 표현 할 수 있는가</a:t>
            </a:r>
            <a:r>
              <a:rPr kumimoji="1" lang="en-US" altLang="ko-KR" sz="1200" dirty="0"/>
              <a:t>?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AF96E69-C193-4D49-B4AA-D282E7377D8E}"/>
              </a:ext>
            </a:extLst>
          </p:cNvPr>
          <p:cNvGrpSpPr/>
          <p:nvPr/>
        </p:nvGrpSpPr>
        <p:grpSpPr>
          <a:xfrm>
            <a:off x="165857" y="1748181"/>
            <a:ext cx="2562354" cy="356274"/>
            <a:chOff x="6234562" y="665026"/>
            <a:chExt cx="3360700" cy="605634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389B2864-F949-4A46-8866-82D39D7E5C9F}"/>
                </a:ext>
              </a:extLst>
            </p:cNvPr>
            <p:cNvSpPr/>
            <p:nvPr/>
          </p:nvSpPr>
          <p:spPr>
            <a:xfrm>
              <a:off x="6234562" y="665026"/>
              <a:ext cx="3360700" cy="605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0B0C9616-1EEB-424F-AF23-B4C723D9F9D0}"/>
                </a:ext>
              </a:extLst>
            </p:cNvPr>
            <p:cNvSpPr/>
            <p:nvPr/>
          </p:nvSpPr>
          <p:spPr>
            <a:xfrm>
              <a:off x="6282049" y="737452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A</a:t>
              </a:r>
              <a:r>
                <a:rPr kumimoji="1" lang="en-US" altLang="ko-KR" dirty="0"/>
                <a:t>| 1</a:t>
              </a:r>
              <a:endParaRPr kumimoji="1" lang="ko-Kore-KR" altLang="en-US" dirty="0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7EC37334-B96A-1949-A548-7E5378B22EE6}"/>
                </a:ext>
              </a:extLst>
            </p:cNvPr>
            <p:cNvSpPr/>
            <p:nvPr/>
          </p:nvSpPr>
          <p:spPr>
            <a:xfrm>
              <a:off x="7956473" y="734844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B</a:t>
              </a:r>
              <a:r>
                <a:rPr kumimoji="1" lang="en-US" altLang="ko-KR" dirty="0"/>
                <a:t>| 2</a:t>
              </a:r>
              <a:endParaRPr kumimoji="1" lang="ko-Kore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FA571F-0EA4-AB4B-BB28-989B0AA49F48}"/>
              </a:ext>
            </a:extLst>
          </p:cNvPr>
          <p:cNvGrpSpPr/>
          <p:nvPr/>
        </p:nvGrpSpPr>
        <p:grpSpPr>
          <a:xfrm>
            <a:off x="165857" y="2153949"/>
            <a:ext cx="2562354" cy="356274"/>
            <a:chOff x="6234525" y="1387978"/>
            <a:chExt cx="3360700" cy="605634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BC4F595C-8622-5F4E-9266-8FE1BD3D648E}"/>
                </a:ext>
              </a:extLst>
            </p:cNvPr>
            <p:cNvSpPr/>
            <p:nvPr/>
          </p:nvSpPr>
          <p:spPr>
            <a:xfrm>
              <a:off x="6234525" y="1387978"/>
              <a:ext cx="3360700" cy="605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58CF3D8A-D97E-0247-9202-A6B7C1831BD9}"/>
                </a:ext>
              </a:extLst>
            </p:cNvPr>
            <p:cNvSpPr/>
            <p:nvPr/>
          </p:nvSpPr>
          <p:spPr>
            <a:xfrm>
              <a:off x="6282012" y="1460404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C</a:t>
              </a:r>
              <a:r>
                <a:rPr kumimoji="1" lang="en-US" altLang="ko-KR" dirty="0"/>
                <a:t>| 3</a:t>
              </a:r>
              <a:endParaRPr kumimoji="1" lang="ko-Kore-KR" altLang="en-US" dirty="0"/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C63195AB-5711-1A4F-B30F-B405EF130A95}"/>
                </a:ext>
              </a:extLst>
            </p:cNvPr>
            <p:cNvSpPr/>
            <p:nvPr/>
          </p:nvSpPr>
          <p:spPr>
            <a:xfrm>
              <a:off x="7956436" y="1457796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D</a:t>
              </a:r>
              <a:r>
                <a:rPr kumimoji="1" lang="en-US" altLang="ko-KR" dirty="0"/>
                <a:t>| 4</a:t>
              </a:r>
              <a:endParaRPr kumimoji="1" lang="ko-Kore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1F84F46-D336-EE40-B58A-ECE45F8CACFC}"/>
              </a:ext>
            </a:extLst>
          </p:cNvPr>
          <p:cNvSpPr txBox="1"/>
          <p:nvPr/>
        </p:nvSpPr>
        <p:spPr>
          <a:xfrm>
            <a:off x="3649180" y="1918919"/>
            <a:ext cx="4998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각 집합이 있음</a:t>
            </a:r>
            <a:endParaRPr kumimoji="1" lang="en-US" altLang="ko-Kore-KR" sz="1200" dirty="0"/>
          </a:p>
          <a:p>
            <a:r>
              <a:rPr kumimoji="1" lang="en-US" altLang="ko-KR" sz="1200" dirty="0"/>
              <a:t>2. </a:t>
            </a:r>
            <a:r>
              <a:rPr kumimoji="1" lang="ko-KR" altLang="en-US" sz="1200" dirty="0"/>
              <a:t>두개의 집합이 하나의 그룹</a:t>
            </a:r>
            <a:endParaRPr kumimoji="1" lang="en-US" altLang="ko-KR" sz="1200" dirty="0"/>
          </a:p>
          <a:p>
            <a:r>
              <a:rPr kumimoji="1" lang="en-US" altLang="ko-KR" sz="1200" dirty="0"/>
              <a:t>3.</a:t>
            </a:r>
            <a:r>
              <a:rPr kumimoji="1" lang="ko-KR" altLang="en-US" sz="1200" dirty="0"/>
              <a:t> 그룹내 두 집합은 서로 같은 날 먹으면 안됨</a:t>
            </a:r>
            <a:endParaRPr kumimoji="1" lang="en-US" altLang="ko-KR" sz="1200" dirty="0"/>
          </a:p>
          <a:p>
            <a:r>
              <a:rPr kumimoji="1" lang="en-US" altLang="ko-KR" sz="1200" dirty="0"/>
              <a:t>4. </a:t>
            </a:r>
            <a:r>
              <a:rPr kumimoji="1" lang="ko-KR" altLang="en-US" sz="1200" dirty="0"/>
              <a:t>같은 집합내 약은 같은 날 먹어야 함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5. </a:t>
            </a:r>
            <a:r>
              <a:rPr kumimoji="1" lang="ko-KR" altLang="en-US" sz="1200" dirty="0"/>
              <a:t>그룹은 여러 개 있을 수 있고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각 그룹은 </a:t>
            </a:r>
            <a:r>
              <a:rPr kumimoji="1" lang="en-US" altLang="ko-KR" sz="1200" dirty="0"/>
              <a:t>3, 4</a:t>
            </a:r>
            <a:r>
              <a:rPr kumimoji="1" lang="ko-KR" altLang="en-US" sz="1200" dirty="0"/>
              <a:t>조건에 대해서 독립적이다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AC6CDD-412B-F54F-A030-20C686F2CC02}"/>
              </a:ext>
            </a:extLst>
          </p:cNvPr>
          <p:cNvSpPr txBox="1"/>
          <p:nvPr/>
        </p:nvSpPr>
        <p:spPr>
          <a:xfrm>
            <a:off x="2764417" y="1739650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그룹</a:t>
            </a:r>
            <a:r>
              <a:rPr kumimoji="1" lang="en-US" altLang="ko-Kore-KR" sz="1400" dirty="0"/>
              <a:t>1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E6AED3B-D192-454A-9BA0-EFA8C95082E5}"/>
              </a:ext>
            </a:extLst>
          </p:cNvPr>
          <p:cNvGrpSpPr/>
          <p:nvPr/>
        </p:nvGrpSpPr>
        <p:grpSpPr>
          <a:xfrm>
            <a:off x="165857" y="2577636"/>
            <a:ext cx="2562354" cy="356274"/>
            <a:chOff x="6234525" y="1387978"/>
            <a:chExt cx="3360700" cy="605634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0B5A6702-C873-394C-A52D-A19FB7E086F9}"/>
                </a:ext>
              </a:extLst>
            </p:cNvPr>
            <p:cNvSpPr/>
            <p:nvPr/>
          </p:nvSpPr>
          <p:spPr>
            <a:xfrm>
              <a:off x="6234525" y="1387978"/>
              <a:ext cx="3360700" cy="605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151900E9-2C82-1540-BAB6-79157449ECAF}"/>
                </a:ext>
              </a:extLst>
            </p:cNvPr>
            <p:cNvSpPr/>
            <p:nvPr/>
          </p:nvSpPr>
          <p:spPr>
            <a:xfrm>
              <a:off x="6282012" y="1460404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E</a:t>
              </a:r>
              <a:r>
                <a:rPr kumimoji="1" lang="en-US" altLang="ko-KR" dirty="0"/>
                <a:t>| 5</a:t>
              </a:r>
              <a:endParaRPr kumimoji="1" lang="ko-Kore-KR" altLang="en-US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363E9746-BFAA-034B-8F8C-EC3B2D535738}"/>
                </a:ext>
              </a:extLst>
            </p:cNvPr>
            <p:cNvSpPr/>
            <p:nvPr/>
          </p:nvSpPr>
          <p:spPr>
            <a:xfrm>
              <a:off x="7956436" y="1457796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F</a:t>
              </a:r>
              <a:r>
                <a:rPr kumimoji="1" lang="en-US" altLang="ko-KR" dirty="0"/>
                <a:t>| 6</a:t>
              </a:r>
              <a:endParaRPr kumimoji="1" lang="ko-Kore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D9080BE-E25E-4345-9F8F-F272872EC799}"/>
              </a:ext>
            </a:extLst>
          </p:cNvPr>
          <p:cNvSpPr txBox="1"/>
          <p:nvPr/>
        </p:nvSpPr>
        <p:spPr>
          <a:xfrm>
            <a:off x="2756004" y="218539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그룹</a:t>
            </a:r>
            <a:r>
              <a:rPr kumimoji="1" lang="en-US" altLang="ko-Kore-KR" sz="14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630F9D-9033-DC47-BFAF-4C423DB887B0}"/>
              </a:ext>
            </a:extLst>
          </p:cNvPr>
          <p:cNvSpPr txBox="1"/>
          <p:nvPr/>
        </p:nvSpPr>
        <p:spPr>
          <a:xfrm>
            <a:off x="2739203" y="2625200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그룹</a:t>
            </a:r>
            <a:r>
              <a:rPr kumimoji="1" lang="en-US" altLang="ko-Kore-KR" sz="1400" dirty="0"/>
              <a:t>3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819DCCB-3BB4-7945-95BC-E3041EA19DED}"/>
              </a:ext>
            </a:extLst>
          </p:cNvPr>
          <p:cNvGrpSpPr/>
          <p:nvPr/>
        </p:nvGrpSpPr>
        <p:grpSpPr>
          <a:xfrm>
            <a:off x="151228" y="3145641"/>
            <a:ext cx="2562354" cy="356274"/>
            <a:chOff x="6234562" y="665026"/>
            <a:chExt cx="3360700" cy="605634"/>
          </a:xfrm>
        </p:grpSpPr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93F41736-A8A1-734D-B793-8B730B917BC7}"/>
                </a:ext>
              </a:extLst>
            </p:cNvPr>
            <p:cNvSpPr/>
            <p:nvPr/>
          </p:nvSpPr>
          <p:spPr>
            <a:xfrm>
              <a:off x="6234562" y="665026"/>
              <a:ext cx="3360700" cy="605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EC4D693D-5C0E-A043-8366-C9491EC72C2D}"/>
                </a:ext>
              </a:extLst>
            </p:cNvPr>
            <p:cNvSpPr/>
            <p:nvPr/>
          </p:nvSpPr>
          <p:spPr>
            <a:xfrm>
              <a:off x="6282049" y="737452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A| 1 </a:t>
              </a:r>
              <a:endParaRPr kumimoji="1" lang="ko-Kore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7174CCDB-2505-8F48-836B-51AB798B31AD}"/>
                </a:ext>
              </a:extLst>
            </p:cNvPr>
            <p:cNvSpPr/>
            <p:nvPr/>
          </p:nvSpPr>
          <p:spPr>
            <a:xfrm>
              <a:off x="7956473" y="734844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B| </a:t>
              </a:r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CB1D20B-B1DC-1A4D-AE63-5953065C8459}"/>
              </a:ext>
            </a:extLst>
          </p:cNvPr>
          <p:cNvGrpSpPr/>
          <p:nvPr/>
        </p:nvGrpSpPr>
        <p:grpSpPr>
          <a:xfrm>
            <a:off x="151228" y="3551409"/>
            <a:ext cx="2562354" cy="356274"/>
            <a:chOff x="6234525" y="1387978"/>
            <a:chExt cx="3360700" cy="605634"/>
          </a:xfrm>
        </p:grpSpPr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D57FA712-DA4F-674E-8F16-AA632AFCFD2D}"/>
                </a:ext>
              </a:extLst>
            </p:cNvPr>
            <p:cNvSpPr/>
            <p:nvPr/>
          </p:nvSpPr>
          <p:spPr>
            <a:xfrm>
              <a:off x="6234525" y="1387978"/>
              <a:ext cx="3360700" cy="605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7FB66B62-D8C8-4B4D-BA99-34D321027FCB}"/>
                </a:ext>
              </a:extLst>
            </p:cNvPr>
            <p:cNvSpPr/>
            <p:nvPr/>
          </p:nvSpPr>
          <p:spPr>
            <a:xfrm>
              <a:off x="6282012" y="1460404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C| </a:t>
              </a:r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28EEEF87-1F28-C940-AEE9-F0F94BE0FCC4}"/>
                </a:ext>
              </a:extLst>
            </p:cNvPr>
            <p:cNvSpPr/>
            <p:nvPr/>
          </p:nvSpPr>
          <p:spPr>
            <a:xfrm>
              <a:off x="7956436" y="1457796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D| </a:t>
              </a:r>
              <a:r>
                <a:rPr kumimoji="1" lang="en-US" altLang="ko-KR" dirty="0"/>
                <a:t>4</a:t>
              </a:r>
              <a:endParaRPr kumimoji="1" lang="ko-Kore-KR" alt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4E590BB-3479-6847-AE0C-7B4A0996C8CC}"/>
              </a:ext>
            </a:extLst>
          </p:cNvPr>
          <p:cNvSpPr txBox="1"/>
          <p:nvPr/>
        </p:nvSpPr>
        <p:spPr>
          <a:xfrm>
            <a:off x="2749788" y="3137110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그룹</a:t>
            </a:r>
            <a:r>
              <a:rPr kumimoji="1" lang="en-US" altLang="ko-Kore-KR" sz="14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744FE-10DF-5048-9AD2-B770EA215216}"/>
              </a:ext>
            </a:extLst>
          </p:cNvPr>
          <p:cNvSpPr txBox="1"/>
          <p:nvPr/>
        </p:nvSpPr>
        <p:spPr>
          <a:xfrm>
            <a:off x="2741375" y="358285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그룹</a:t>
            </a:r>
            <a:r>
              <a:rPr kumimoji="1" lang="en-US" altLang="ko-Kore-KR" sz="14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EE711D-6503-F54B-B904-912B1A6AC41D}"/>
              </a:ext>
            </a:extLst>
          </p:cNvPr>
          <p:cNvSpPr txBox="1"/>
          <p:nvPr/>
        </p:nvSpPr>
        <p:spPr>
          <a:xfrm>
            <a:off x="3649180" y="3159908"/>
            <a:ext cx="823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1. </a:t>
            </a:r>
            <a:r>
              <a:rPr kumimoji="1" lang="ko-KR" altLang="en-US" sz="1200" dirty="0"/>
              <a:t>다른 </a:t>
            </a:r>
            <a:r>
              <a:rPr kumimoji="1" lang="ko-Kore-KR" altLang="en-US" sz="1200" dirty="0"/>
              <a:t>두개의 그룹 사이에 </a:t>
            </a:r>
            <a:r>
              <a:rPr kumimoji="1" lang="en-US" altLang="ko-Kore-KR" sz="1200" dirty="0"/>
              <a:t>Dependency </a:t>
            </a:r>
            <a:r>
              <a:rPr kumimoji="1" lang="ko-Kore-KR" altLang="en-US" sz="1200" dirty="0"/>
              <a:t>가 생기면 그룹을 합친다</a:t>
            </a:r>
            <a:r>
              <a:rPr kumimoji="1" lang="en-US" altLang="ko-Kore-KR" sz="1200" dirty="0"/>
              <a:t>.</a:t>
            </a:r>
          </a:p>
          <a:p>
            <a:r>
              <a:rPr kumimoji="1" lang="en-US" altLang="ko-KR" sz="1200" dirty="0"/>
              <a:t> </a:t>
            </a:r>
            <a:r>
              <a:rPr kumimoji="1" lang="en-US" altLang="ko-KR" sz="1200" dirty="0" err="1"/>
              <a:t>e.g</a:t>
            </a:r>
            <a:r>
              <a:rPr kumimoji="1" lang="en-US" altLang="ko-KR" sz="1200" dirty="0"/>
              <a:t>) </a:t>
            </a:r>
            <a:r>
              <a:rPr kumimoji="1" lang="ko-KR" altLang="en-US" sz="1200" dirty="0"/>
              <a:t>왼쪽의 상황에서 </a:t>
            </a:r>
            <a:r>
              <a:rPr kumimoji="1" lang="en-US" altLang="ko-KR" sz="1200" dirty="0"/>
              <a:t>1 4</a:t>
            </a:r>
            <a:r>
              <a:rPr kumimoji="1" lang="ko-KR" altLang="en-US" sz="1200" dirty="0"/>
              <a:t> 라는 </a:t>
            </a:r>
            <a:r>
              <a:rPr kumimoji="1" lang="en-US" altLang="ko-KR" sz="1200" dirty="0"/>
              <a:t>input</a:t>
            </a:r>
            <a:r>
              <a:rPr kumimoji="1" lang="ko-KR" altLang="en-US" sz="1200" dirty="0"/>
              <a:t>이 들어오면 </a:t>
            </a:r>
            <a:r>
              <a:rPr kumimoji="1" lang="en-US" altLang="ko-KR" sz="1200" dirty="0"/>
              <a:t>1 </a:t>
            </a:r>
            <a:r>
              <a:rPr kumimoji="1" lang="ko-KR" altLang="en-US" sz="1200" dirty="0"/>
              <a:t>은 </a:t>
            </a:r>
            <a:r>
              <a:rPr kumimoji="1" lang="en-US" altLang="ko-KR" sz="1200" dirty="0"/>
              <a:t>2 4</a:t>
            </a:r>
            <a:r>
              <a:rPr kumimoji="1" lang="ko-KR" altLang="en-US" sz="1200" dirty="0"/>
              <a:t>와 함께 먹으면 안되고</a:t>
            </a:r>
            <a:r>
              <a:rPr kumimoji="1" lang="en-US" altLang="ko-KR" sz="1200" dirty="0"/>
              <a:t> 4 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1 3</a:t>
            </a:r>
            <a:r>
              <a:rPr kumimoji="1" lang="ko-KR" altLang="en-US" sz="1200" dirty="0"/>
              <a:t>과도 함께 먹으면 안되기 때문에</a:t>
            </a:r>
            <a:r>
              <a:rPr kumimoji="1" lang="en-US" altLang="ko-KR" sz="1200" dirty="0"/>
              <a:t>, </a:t>
            </a:r>
            <a:br>
              <a:rPr kumimoji="1" lang="en-US" altLang="ko-KR" sz="1200" dirty="0"/>
            </a:br>
            <a:r>
              <a:rPr kumimoji="1" lang="en-US" altLang="ko-KR" sz="1200" dirty="0"/>
              <a:t>1 3 </a:t>
            </a:r>
            <a:r>
              <a:rPr kumimoji="1" lang="ko-KR" altLang="en-US" sz="1200" dirty="0"/>
              <a:t>을 같이 먹어야 하고</a:t>
            </a:r>
            <a:r>
              <a:rPr kumimoji="1" lang="en-US" altLang="ko-KR" sz="1200" dirty="0"/>
              <a:t>, 2 4 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같이 먹어야 함</a:t>
            </a:r>
            <a:r>
              <a:rPr kumimoji="1" lang="en-US" altLang="ko-KR" sz="1200" dirty="0"/>
              <a:t> )</a:t>
            </a:r>
          </a:p>
          <a:p>
            <a:r>
              <a:rPr kumimoji="1" lang="en-US" altLang="ko-KR" sz="1200" dirty="0">
                <a:sym typeface="Wingdings" pitchFamily="2" charset="2"/>
              </a:rPr>
              <a:t> </a:t>
            </a:r>
            <a:r>
              <a:rPr kumimoji="1" lang="ko-KR" altLang="en-US" sz="1200" dirty="0">
                <a:sym typeface="Wingdings" pitchFamily="2" charset="2"/>
              </a:rPr>
              <a:t>왼쪽 두개의 그룹을 </a:t>
            </a:r>
            <a:r>
              <a:rPr kumimoji="1" lang="en-US" altLang="ko-KR" sz="1200" dirty="0">
                <a:sym typeface="Wingdings" pitchFamily="2" charset="2"/>
              </a:rPr>
              <a:t>{ (1 3) , (2 4) } </a:t>
            </a:r>
            <a:r>
              <a:rPr kumimoji="1" lang="ko-KR" altLang="en-US" sz="1200" dirty="0">
                <a:sym typeface="Wingdings" pitchFamily="2" charset="2"/>
              </a:rPr>
              <a:t>하나의 그룹으로 만든다</a:t>
            </a:r>
            <a:r>
              <a:rPr kumimoji="1" lang="en-US" altLang="ko-KR" sz="1200" dirty="0">
                <a:sym typeface="Wingdings" pitchFamily="2" charset="2"/>
              </a:rPr>
              <a:t>. </a:t>
            </a:r>
            <a:endParaRPr kumimoji="1" lang="en-US" altLang="ko-KR" sz="12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0C7B632-B760-C741-A3E4-996CCD633C5B}"/>
              </a:ext>
            </a:extLst>
          </p:cNvPr>
          <p:cNvGrpSpPr/>
          <p:nvPr/>
        </p:nvGrpSpPr>
        <p:grpSpPr>
          <a:xfrm>
            <a:off x="155660" y="3957705"/>
            <a:ext cx="2562354" cy="356274"/>
            <a:chOff x="6234525" y="1387978"/>
            <a:chExt cx="3360700" cy="605634"/>
          </a:xfrm>
        </p:grpSpPr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5C62E527-3B31-A049-9C94-28E63EFEB6B7}"/>
                </a:ext>
              </a:extLst>
            </p:cNvPr>
            <p:cNvSpPr/>
            <p:nvPr/>
          </p:nvSpPr>
          <p:spPr>
            <a:xfrm>
              <a:off x="6234525" y="1387978"/>
              <a:ext cx="3360700" cy="6056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8799DDA8-411A-2349-B0F8-8093E377C370}"/>
                </a:ext>
              </a:extLst>
            </p:cNvPr>
            <p:cNvSpPr/>
            <p:nvPr/>
          </p:nvSpPr>
          <p:spPr>
            <a:xfrm>
              <a:off x="6282012" y="1460404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A + C| 1</a:t>
              </a:r>
              <a:r>
                <a:rPr kumimoji="1" lang="en-US" altLang="ko-KR" dirty="0"/>
                <a:t>,</a:t>
              </a:r>
              <a:r>
                <a:rPr kumimoji="1" lang="en-US" altLang="ko-Kore-KR" dirty="0"/>
                <a:t> </a:t>
              </a:r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BC830A83-F5B7-684B-A42B-E978D41073FE}"/>
                </a:ext>
              </a:extLst>
            </p:cNvPr>
            <p:cNvSpPr/>
            <p:nvPr/>
          </p:nvSpPr>
          <p:spPr>
            <a:xfrm>
              <a:off x="7956436" y="1457796"/>
              <a:ext cx="1598651" cy="475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B + D| 2</a:t>
              </a:r>
              <a:r>
                <a:rPr kumimoji="1" lang="en-US" altLang="ko-KR" dirty="0"/>
                <a:t>,</a:t>
              </a:r>
              <a:r>
                <a:rPr kumimoji="1" lang="en-US" altLang="ko-Kore-KR" dirty="0"/>
                <a:t> </a:t>
              </a:r>
              <a:r>
                <a:rPr kumimoji="1" lang="en-US" altLang="ko-KR" dirty="0"/>
                <a:t>4</a:t>
              </a:r>
              <a:endParaRPr kumimoji="1" lang="ko-Kore-KR" alt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1AF4A72-9585-7547-80ED-8DCEDB7BD028}"/>
              </a:ext>
            </a:extLst>
          </p:cNvPr>
          <p:cNvSpPr txBox="1"/>
          <p:nvPr/>
        </p:nvSpPr>
        <p:spPr>
          <a:xfrm>
            <a:off x="2768117" y="3976647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그룹</a:t>
            </a:r>
            <a:r>
              <a:rPr kumimoji="1" lang="en-US" altLang="ko-Kore-KR" sz="1400" dirty="0"/>
              <a:t>1 </a:t>
            </a:r>
            <a:r>
              <a:rPr kumimoji="1" lang="en-US" altLang="ko-KR" sz="1400" dirty="0"/>
              <a:t>+ 2</a:t>
            </a:r>
            <a:endParaRPr kumimoji="1" lang="ko-Kore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325864E7-B306-504F-9244-B10CAFDAA562}"/>
              </a:ext>
            </a:extLst>
          </p:cNvPr>
          <p:cNvCxnSpPr/>
          <p:nvPr/>
        </p:nvCxnSpPr>
        <p:spPr>
          <a:xfrm>
            <a:off x="152400" y="3041505"/>
            <a:ext cx="1057794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9D81F0D-BAC4-364F-AB5D-5E99616A265B}"/>
              </a:ext>
            </a:extLst>
          </p:cNvPr>
          <p:cNvSpPr txBox="1"/>
          <p:nvPr/>
        </p:nvSpPr>
        <p:spPr>
          <a:xfrm>
            <a:off x="130629" y="4384074"/>
            <a:ext cx="872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같은 그룹에 속하는 두 약이 </a:t>
            </a:r>
            <a:r>
              <a:rPr kumimoji="1" lang="en-US" altLang="ko-Kore-KR" sz="1200" dirty="0"/>
              <a:t>D</a:t>
            </a:r>
            <a:r>
              <a:rPr kumimoji="1" lang="en-US" altLang="ko-KR" sz="1200" dirty="0"/>
              <a:t>ependency</a:t>
            </a:r>
            <a:r>
              <a:rPr kumimoji="1" lang="ko-KR" altLang="en-US" sz="1200" dirty="0"/>
              <a:t>가 생기면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그 시점을 출력한다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ore-KR" sz="1200" dirty="0" err="1"/>
              <a:t>e.g</a:t>
            </a:r>
            <a:r>
              <a:rPr kumimoji="1" lang="en-US" altLang="ko-Kore-KR" sz="1200" dirty="0"/>
              <a:t>) </a:t>
            </a:r>
            <a:r>
              <a:rPr kumimoji="1" lang="ko-Kore-KR" altLang="en-US" sz="1200" dirty="0"/>
              <a:t>위</a:t>
            </a:r>
            <a:r>
              <a:rPr kumimoji="1" lang="en-US" altLang="ko-Kore-KR" sz="1200" dirty="0"/>
              <a:t>,</a:t>
            </a:r>
            <a:r>
              <a:rPr kumimoji="1" lang="ko-Kore-KR" altLang="en-US" sz="1200" dirty="0"/>
              <a:t> 그룹</a:t>
            </a:r>
            <a:r>
              <a:rPr kumimoji="1" lang="en-US" altLang="ko-Kore-KR" sz="1200" dirty="0"/>
              <a:t>1</a:t>
            </a:r>
            <a:r>
              <a:rPr kumimoji="1" lang="en-US" altLang="ko-KR" sz="1200" dirty="0"/>
              <a:t>+2</a:t>
            </a:r>
            <a:r>
              <a:rPr kumimoji="1" lang="ko-KR" altLang="en-US" sz="1200" dirty="0"/>
              <a:t>의 상황에서 </a:t>
            </a:r>
            <a:r>
              <a:rPr kumimoji="1" lang="en-US" altLang="ko-KR" sz="1200" dirty="0"/>
              <a:t>2 4</a:t>
            </a:r>
            <a:r>
              <a:rPr kumimoji="1" lang="ko-KR" altLang="en-US" sz="1200" dirty="0"/>
              <a:t>가 </a:t>
            </a:r>
            <a:r>
              <a:rPr kumimoji="1" lang="en-US" altLang="ko-KR" sz="1200" dirty="0"/>
              <a:t>input 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들어오면</a:t>
            </a:r>
            <a:r>
              <a:rPr kumimoji="1" lang="en-US" altLang="ko-KR" sz="1200" dirty="0"/>
              <a:t>, 2 4</a:t>
            </a:r>
            <a:r>
              <a:rPr kumimoji="1" lang="ko-KR" altLang="en-US" sz="1200" dirty="0"/>
              <a:t>는 이미 같은 날에만 먹을 수 있기 때문에 다른 날 먹는 것이 불가능하다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051B74-6244-B44A-9994-597BC0630530}"/>
              </a:ext>
            </a:extLst>
          </p:cNvPr>
          <p:cNvSpPr txBox="1"/>
          <p:nvPr/>
        </p:nvSpPr>
        <p:spPr>
          <a:xfrm>
            <a:off x="119579" y="13560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풀이 방법</a:t>
            </a:r>
            <a:endParaRPr kumimoji="1" lang="en-US" altLang="ko-K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8F0AEE-59A7-4E4D-8AAD-3FCC657B5334}"/>
              </a:ext>
            </a:extLst>
          </p:cNvPr>
          <p:cNvSpPr txBox="1"/>
          <p:nvPr/>
        </p:nvSpPr>
        <p:spPr>
          <a:xfrm>
            <a:off x="111234" y="4835245"/>
            <a:ext cx="5133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사용된 데이터 구조</a:t>
            </a:r>
            <a:endParaRPr kumimoji="1" lang="en-US" altLang="ko-Kore-KR" sz="1600" dirty="0"/>
          </a:p>
          <a:p>
            <a:r>
              <a:rPr kumimoji="1" lang="ko-Kore-KR" altLang="en-US" sz="1200" dirty="0"/>
              <a:t>각 원소가 속하는 집합 </a:t>
            </a:r>
            <a:r>
              <a:rPr kumimoji="1" lang="en-US" altLang="ko-Kore-KR" sz="1200" dirty="0"/>
              <a:t>: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차원 배열로 저장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대표 원소 하나로 표현 가능</a:t>
            </a:r>
            <a:endParaRPr kumimoji="1" lang="en-US" altLang="ko-KR" sz="1200" dirty="0">
              <a:sym typeface="Wingdings" pitchFamily="2" charset="2"/>
            </a:endParaRPr>
          </a:p>
          <a:p>
            <a:r>
              <a:rPr kumimoji="1" lang="ko-KR" altLang="en-US" sz="1200" dirty="0">
                <a:sym typeface="Wingdings" pitchFamily="2" charset="2"/>
              </a:rPr>
              <a:t>각 그룹 </a:t>
            </a:r>
            <a:r>
              <a:rPr kumimoji="1" lang="en-US" altLang="ko-KR" sz="1200" dirty="0">
                <a:sym typeface="Wingdings" pitchFamily="2" charset="2"/>
              </a:rPr>
              <a:t>: 1</a:t>
            </a:r>
            <a:r>
              <a:rPr kumimoji="1" lang="ko-KR" altLang="en-US" sz="1200" dirty="0">
                <a:sym typeface="Wingdings" pitchFamily="2" charset="2"/>
              </a:rPr>
              <a:t>차원 배열로 표현 </a:t>
            </a:r>
            <a:r>
              <a:rPr kumimoji="1" lang="en-US" altLang="ko-KR" sz="1200" dirty="0">
                <a:sym typeface="Wingdings" pitchFamily="2" charset="2"/>
              </a:rPr>
              <a:t> </a:t>
            </a:r>
            <a:r>
              <a:rPr kumimoji="1" lang="ko-KR" altLang="en-US" sz="1200" dirty="0">
                <a:sym typeface="Wingdings" pitchFamily="2" charset="2"/>
              </a:rPr>
              <a:t>각 집합의 반대 집합을 저장 해야함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274A90F1-EBC8-FA4A-BF6F-507C83F86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69314"/>
              </p:ext>
            </p:extLst>
          </p:nvPr>
        </p:nvGraphicFramePr>
        <p:xfrm>
          <a:off x="262627" y="5535415"/>
          <a:ext cx="29123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475">
                  <a:extLst>
                    <a:ext uri="{9D8B030D-6E8A-4147-A177-3AD203B41FA5}">
                      <a16:colId xmlns:a16="http://schemas.microsoft.com/office/drawing/2014/main" val="2747598874"/>
                    </a:ext>
                  </a:extLst>
                </a:gridCol>
                <a:gridCol w="582475">
                  <a:extLst>
                    <a:ext uri="{9D8B030D-6E8A-4147-A177-3AD203B41FA5}">
                      <a16:colId xmlns:a16="http://schemas.microsoft.com/office/drawing/2014/main" val="2861542767"/>
                    </a:ext>
                  </a:extLst>
                </a:gridCol>
                <a:gridCol w="582475">
                  <a:extLst>
                    <a:ext uri="{9D8B030D-6E8A-4147-A177-3AD203B41FA5}">
                      <a16:colId xmlns:a16="http://schemas.microsoft.com/office/drawing/2014/main" val="2920911622"/>
                    </a:ext>
                  </a:extLst>
                </a:gridCol>
                <a:gridCol w="582475">
                  <a:extLst>
                    <a:ext uri="{9D8B030D-6E8A-4147-A177-3AD203B41FA5}">
                      <a16:colId xmlns:a16="http://schemas.microsoft.com/office/drawing/2014/main" val="3815940223"/>
                    </a:ext>
                  </a:extLst>
                </a:gridCol>
                <a:gridCol w="582475">
                  <a:extLst>
                    <a:ext uri="{9D8B030D-6E8A-4147-A177-3AD203B41FA5}">
                      <a16:colId xmlns:a16="http://schemas.microsoft.com/office/drawing/2014/main" val="403573282"/>
                    </a:ext>
                  </a:extLst>
                </a:gridCol>
              </a:tblGrid>
              <a:tr h="2453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4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85473"/>
                  </a:ext>
                </a:extLst>
              </a:tr>
              <a:tr h="2453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대표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1(A)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2(B)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1(A)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2(B)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021401"/>
                  </a:ext>
                </a:extLst>
              </a:tr>
              <a:tr h="2453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/>
                        <a:t>반대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2(B)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1(A)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2(B)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1(A)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3935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53B4B7D-634D-8347-BE78-CB4BD192D410}"/>
                  </a:ext>
                </a:extLst>
              </p:cNvPr>
              <p:cNvSpPr txBox="1"/>
              <p:nvPr/>
            </p:nvSpPr>
            <p:spPr>
              <a:xfrm>
                <a:off x="5633779" y="4845939"/>
                <a:ext cx="43499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dirty="0"/>
                  <a:t>시간복잡도</a:t>
                </a:r>
                <a:endParaRPr kumimoji="1" lang="en-US" altLang="ko-Kore-KR" dirty="0"/>
              </a:p>
              <a:p>
                <a:r>
                  <a:rPr kumimoji="1" lang="ko-Kore-KR" altLang="en-US" sz="1200" dirty="0"/>
                  <a:t>두 그룹을 합칠 때 모든 약들을 탐색 해야함</a:t>
                </a:r>
                <a:r>
                  <a:rPr kumimoji="1" lang="en-US" altLang="ko-Kore-KR" sz="1200" dirty="0"/>
                  <a:t> </a:t>
                </a:r>
                <a:r>
                  <a:rPr kumimoji="1" lang="en-US" altLang="ko-KR" sz="1200" dirty="0"/>
                  <a:t>= O(n)</a:t>
                </a:r>
              </a:p>
              <a:p>
                <a:r>
                  <a:rPr kumimoji="1" lang="ko-Kore-KR" altLang="en-US" sz="1200" dirty="0"/>
                  <a:t>최대로 합치는 경우의 수 </a:t>
                </a:r>
                <a:r>
                  <a:rPr kumimoji="1" lang="en-US" altLang="ko-KR" sz="1200" dirty="0"/>
                  <a:t>= Worst O( n/2 -1)</a:t>
                </a:r>
              </a:p>
              <a:p>
                <a:r>
                  <a:rPr kumimoji="1" lang="ko-Kore-KR" altLang="en-US" sz="1200" dirty="0"/>
                  <a:t>따라서 시간 복잡도는 </a:t>
                </a:r>
                <a:r>
                  <a:rPr kumimoji="1" lang="en-US" altLang="ko-Kore-KR" sz="12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sz="1200" dirty="0"/>
                  <a:t>)</a:t>
                </a:r>
              </a:p>
              <a:p>
                <a:r>
                  <a:rPr kumimoji="1" lang="en-US" altLang="ko-Kore-KR" sz="1200" dirty="0"/>
                  <a:t>M</a:t>
                </a:r>
                <a:r>
                  <a:rPr kumimoji="1" lang="ko-Kore-KR" altLang="en-US" sz="1200" dirty="0"/>
                  <a:t>은 별로 중요하지 않음</a:t>
                </a:r>
                <a:r>
                  <a:rPr kumimoji="1" lang="en-US" altLang="ko-Kore-KR" sz="1200" dirty="0"/>
                  <a:t>.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53B4B7D-634D-8347-BE78-CB4BD192D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79" y="4845939"/>
                <a:ext cx="4349998" cy="1107996"/>
              </a:xfrm>
              <a:prstGeom prst="rect">
                <a:avLst/>
              </a:prstGeom>
              <a:blipFill>
                <a:blip r:embed="rId3"/>
                <a:stretch>
                  <a:fillRect l="-1163" t="-3409" b="-34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78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364</Words>
  <Application>Microsoft Macintosh PowerPoint</Application>
  <PresentationFormat>와이드스크린</PresentationFormat>
  <Paragraphs>57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최시령</dc:creator>
  <cp:lastModifiedBy>최시령</cp:lastModifiedBy>
  <cp:revision>25</cp:revision>
  <dcterms:created xsi:type="dcterms:W3CDTF">2021-11-05T06:23:05Z</dcterms:created>
  <dcterms:modified xsi:type="dcterms:W3CDTF">2021-11-05T08:48:40Z</dcterms:modified>
</cp:coreProperties>
</file>