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프레젠테이션 제목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2" name="저자 및 날짜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1169517375_2880x1920.jpg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184386109_2439x1626.jpg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저자 및 날짜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23" name="프레젠테이션 제목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슬라이드 제목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62" name="본문 첫 번째 줄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슬라이드 부제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1500800 Hong Sungyu"/>
          <p:cNvSpPr txBox="1"/>
          <p:nvPr/>
        </p:nvSpPr>
        <p:spPr>
          <a:xfrm>
            <a:off x="5276979" y="7458106"/>
            <a:ext cx="13830042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21500800 Hong Sungyu</a:t>
            </a:r>
          </a:p>
        </p:txBody>
      </p:sp>
      <p:sp>
        <p:nvSpPr>
          <p:cNvPr id="152" name="P1| Broken Hit Counter"/>
          <p:cNvSpPr txBox="1"/>
          <p:nvPr/>
        </p:nvSpPr>
        <p:spPr>
          <a:xfrm>
            <a:off x="6826280" y="4477034"/>
            <a:ext cx="11805086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P1| Broken Hit Counter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dea"/>
          <p:cNvSpPr txBox="1"/>
          <p:nvPr>
            <p:ph type="ctrTitle"/>
          </p:nvPr>
        </p:nvSpPr>
        <p:spPr>
          <a:xfrm>
            <a:off x="458995" y="907920"/>
            <a:ext cx="4738527" cy="2368043"/>
          </a:xfrm>
          <a:prstGeom prst="rect">
            <a:avLst/>
          </a:prstGeom>
        </p:spPr>
        <p:txBody>
          <a:bodyPr/>
          <a:lstStyle>
            <a:lvl1pPr defTabSz="1438619">
              <a:defRPr spc="-205" sz="6843"/>
            </a:lvl1pPr>
          </a:lstStyle>
          <a:p>
            <a:pPr/>
            <a:r>
              <a:t>Idea</a:t>
            </a:r>
          </a:p>
        </p:txBody>
      </p:sp>
      <p:sp>
        <p:nvSpPr>
          <p:cNvPr id="155" name="Possible digit: (0, 1, 2, 3, 5, 6, 7, 8, 9)  =&gt;…"/>
          <p:cNvSpPr txBox="1"/>
          <p:nvPr>
            <p:ph type="subTitle" idx="1"/>
          </p:nvPr>
        </p:nvSpPr>
        <p:spPr>
          <a:xfrm>
            <a:off x="-5537295" y="3608302"/>
            <a:ext cx="35458590" cy="4059331"/>
          </a:xfrm>
          <a:prstGeom prst="rect">
            <a:avLst/>
          </a:prstGeom>
        </p:spPr>
        <p:txBody>
          <a:bodyPr/>
          <a:lstStyle/>
          <a:p>
            <a:pPr lvl="1" defTabSz="792479">
              <a:defRPr sz="4512"/>
            </a:pPr>
            <a:r>
              <a:t>    Possible digit: (0, 1, 2, 3, 5, 6, 7, 8, 9)  =&gt;</a:t>
            </a:r>
          </a:p>
          <a:p>
            <a:pPr defTabSz="792479">
              <a:defRPr sz="4512"/>
            </a:pPr>
            <a:r>
              <a:t>Matched Index: [0, 1, 2, 3, 4, 5, 6, 7, 8]</a:t>
            </a:r>
          </a:p>
          <a:p>
            <a:pPr defTabSz="792479">
              <a:defRPr sz="4512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</a:p>
          <a:p>
            <a:pPr defTabSz="792479">
              <a:defRPr sz="4512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Convert nonary to decimal</a:t>
            </a:r>
          </a:p>
        </p:txBody>
      </p:sp>
      <p:sp>
        <p:nvSpPr>
          <p:cNvPr id="156" name="A"/>
          <p:cNvSpPr txBox="1"/>
          <p:nvPr/>
        </p:nvSpPr>
        <p:spPr>
          <a:xfrm>
            <a:off x="3523382" y="4435506"/>
            <a:ext cx="1137979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A</a:t>
            </a:r>
          </a:p>
        </p:txBody>
      </p:sp>
      <p:sp>
        <p:nvSpPr>
          <p:cNvPr id="157" name="B"/>
          <p:cNvSpPr txBox="1"/>
          <p:nvPr/>
        </p:nvSpPr>
        <p:spPr>
          <a:xfrm>
            <a:off x="3523382" y="9349258"/>
            <a:ext cx="1137979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B</a:t>
            </a:r>
          </a:p>
        </p:txBody>
      </p:sp>
      <p:sp>
        <p:nvSpPr>
          <p:cNvPr id="158" name="직사각형"/>
          <p:cNvSpPr txBox="1"/>
          <p:nvPr/>
        </p:nvSpPr>
        <p:spPr>
          <a:xfrm>
            <a:off x="-8760059" y="8230423"/>
            <a:ext cx="35458590" cy="4620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2" indent="585215" defTabSz="528319">
              <a:defRPr sz="4096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1010101</m:t>
                      </m:r>
                    </m:e>
                    <m:sub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sup>
                  </m:sSup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sup>
                  </m:sSup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defTabSz="528319">
              <a:defRPr sz="4096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87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</m:e>
                    <m:sup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13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</m:e>
                    <m:sup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10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</m:e>
                    <m:sup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8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</m:e>
                    <m:sup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7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defTabSz="528319">
              <a:defRPr sz="4096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defTabSz="528319">
              <a:defRPr sz="4096">
                <a:solidFill>
                  <a:schemeClr val="accent4">
                    <a:hueOff val="-613784"/>
                    <a:lumOff val="12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4550" i="1">
                          <a:solidFill>
                            <a:srgbClr val="FE9200"/>
                          </a:solidFill>
                          <a:latin typeface="Cambria Math" panose="02040503050406030204" pitchFamily="18" charset="0"/>
                        </a:rPr>
                        <m:t>6327</m:t>
                      </m:r>
                    </m:e>
                    <m:sub>
                      <m:r>
                        <a:rPr xmlns:a="http://schemas.openxmlformats.org/drawingml/2006/main" sz="4550" i="1">
                          <a:solidFill>
                            <a:srgbClr val="FE92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550" i="1">
                          <a:solidFill>
                            <a:srgbClr val="FE92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xmlns:a="http://schemas.openxmlformats.org/drawingml/2006/main" sz="4550" i="1">
                          <a:solidFill>
                            <a:srgbClr val="FE92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4550" i="1">
                      <a:solidFill>
                        <a:srgbClr val="FE92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550" i="1">
                      <a:solidFill>
                        <a:srgbClr val="FE92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4550" i="1">
                          <a:solidFill>
                            <a:srgbClr val="FE92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e>
                    <m:sup>
                      <m:r>
                        <a:rPr xmlns:a="http://schemas.openxmlformats.org/drawingml/2006/main" sz="4550" i="1">
                          <a:solidFill>
                            <a:srgbClr val="FE92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  <m:r>
                    <a:rPr xmlns:a="http://schemas.openxmlformats.org/drawingml/2006/main" sz="4550" i="1">
                      <a:solidFill>
                        <a:srgbClr val="FE92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4550" i="1">
                      <a:solidFill>
                        <a:srgbClr val="FE9200"/>
                      </a:solidFill>
                      <a:latin typeface="Cambria Math" panose="02040503050406030204" pitchFamily="18" charset="0"/>
                    </a:rPr>
                    <m:t>5</m:t>
                  </m:r>
                  <m:r>
                    <a:rPr xmlns:a="http://schemas.openxmlformats.org/drawingml/2006/main" sz="4550" i="1">
                      <a:solidFill>
                        <a:srgbClr val="FE92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550" i="1">
                      <a:solidFill>
                        <a:srgbClr val="FE92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550" i="1">
                      <a:solidFill>
                        <a:srgbClr val="FE92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4550" i="1">
                          <a:solidFill>
                            <a:srgbClr val="FE92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e>
                    <m:sup>
                      <m:r>
                        <a:rPr xmlns:a="http://schemas.openxmlformats.org/drawingml/2006/main" sz="4550" i="1">
                          <a:solidFill>
                            <a:srgbClr val="FE92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4550" i="1">
                      <a:solidFill>
                        <a:srgbClr val="FE92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4550" i="1">
                      <a:solidFill>
                        <a:srgbClr val="FE9200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4550" i="1">
                      <a:solidFill>
                        <a:srgbClr val="FE92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550" i="1">
                      <a:solidFill>
                        <a:srgbClr val="FE92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550" i="1">
                      <a:solidFill>
                        <a:srgbClr val="FE92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4550" i="1">
                          <a:solidFill>
                            <a:srgbClr val="FE92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e>
                    <m:sup>
                      <m:r>
                        <a:rPr xmlns:a="http://schemas.openxmlformats.org/drawingml/2006/main" sz="4550" i="1">
                          <a:solidFill>
                            <a:srgbClr val="FE92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4550" i="1">
                      <a:solidFill>
                        <a:srgbClr val="FE92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4550" i="1">
                      <a:solidFill>
                        <a:srgbClr val="FE92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4550" i="1">
                      <a:solidFill>
                        <a:srgbClr val="FE92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550" i="1">
                      <a:solidFill>
                        <a:srgbClr val="FE92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550" i="1">
                      <a:solidFill>
                        <a:srgbClr val="FE92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4550" i="1">
                          <a:solidFill>
                            <a:srgbClr val="FE92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e>
                    <m:sup>
                      <m:r>
                        <a:rPr xmlns:a="http://schemas.openxmlformats.org/drawingml/2006/main" sz="4550" i="1">
                          <a:solidFill>
                            <a:srgbClr val="FE92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4550" i="1">
                      <a:solidFill>
                        <a:srgbClr val="FE92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4550" i="1">
                      <a:solidFill>
                        <a:srgbClr val="FE9200"/>
                      </a:solidFill>
                      <a:latin typeface="Cambria Math" panose="02040503050406030204" pitchFamily="18" charset="0"/>
                    </a:rPr>
                    <m:t>6</m:t>
                  </m:r>
                  <m:r>
                    <a:rPr xmlns:a="http://schemas.openxmlformats.org/drawingml/2006/main" sz="4550" i="1">
                      <a:solidFill>
                        <a:srgbClr val="FE92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defTabSz="528319">
              <a:defRPr sz="4096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mplementation"/>
          <p:cNvSpPr txBox="1"/>
          <p:nvPr>
            <p:ph type="ctrTitle"/>
          </p:nvPr>
        </p:nvSpPr>
        <p:spPr>
          <a:xfrm>
            <a:off x="1124209" y="156139"/>
            <a:ext cx="6324823" cy="2368043"/>
          </a:xfrm>
          <a:prstGeom prst="rect">
            <a:avLst/>
          </a:prstGeom>
        </p:spPr>
        <p:txBody>
          <a:bodyPr/>
          <a:lstStyle>
            <a:lvl1pPr defTabSz="1463003">
              <a:defRPr spc="-208" sz="6960"/>
            </a:lvl1pPr>
          </a:lstStyle>
          <a:p>
            <a:pPr/>
            <a:r>
              <a:t>Implementation</a:t>
            </a:r>
          </a:p>
        </p:txBody>
      </p:sp>
      <p:sp>
        <p:nvSpPr>
          <p:cNvPr id="161" name="1. Find max place value index…"/>
          <p:cNvSpPr txBox="1"/>
          <p:nvPr>
            <p:ph type="subTitle" idx="1"/>
          </p:nvPr>
        </p:nvSpPr>
        <p:spPr>
          <a:xfrm>
            <a:off x="2170478" y="4757501"/>
            <a:ext cx="21844001" cy="6963248"/>
          </a:xfrm>
          <a:prstGeom prst="rect">
            <a:avLst/>
          </a:prstGeom>
        </p:spPr>
        <p:txBody>
          <a:bodyPr/>
          <a:lstStyle/>
          <a:p>
            <a:pPr defTabSz="792479">
              <a:defRPr sz="6144"/>
            </a:pPr>
            <a:r>
              <a:t>1. Find max place value index </a:t>
            </a:r>
            <a14:m>
              <m:oMath>
                <m:r>
                  <a:rPr xmlns:a="http://schemas.openxmlformats.org/drawingml/2006/main" sz="7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defTabSz="792479">
              <a:defRPr sz="6144"/>
            </a:pPr>
            <a:r>
              <a:t> </a:t>
            </a:r>
          </a:p>
          <a:p>
            <a:pPr defTabSz="792479">
              <a:defRPr sz="6144"/>
            </a:pPr>
            <a:r>
              <a:t>2. For each place value index </a:t>
            </a:r>
            <a14:m>
              <m:oMath>
                <m:r>
                  <a:rPr xmlns:a="http://schemas.openxmlformats.org/drawingml/2006/main" sz="6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, get matched index </a:t>
            </a:r>
            <a14:m>
              <m:oMath>
                <m:sSub>
                  <m:e>
                    <m:r>
                      <a:rPr xmlns:a="http://schemas.openxmlformats.org/drawingml/2006/main" sz="7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b>
                    <m:r>
                      <a:rPr xmlns:a="http://schemas.openxmlformats.org/drawingml/2006/main" sz="7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</m:oMath>
            </a14:m>
          </a:p>
          <a:p>
            <a:pPr defTabSz="792479">
              <a:defRPr sz="6144"/>
            </a:pPr>
          </a:p>
          <a:p>
            <a:pPr defTabSz="792479">
              <a:defRPr sz="6144"/>
            </a:pPr>
            <a:r>
              <a:t>  3.  </a:t>
            </a:r>
            <a14:m>
              <m:oMath>
                <m:limUpp>
                  <m:e>
                    <m:limLow>
                      <m:e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</m:e>
                  <m:lim>
                    <m:r>
                      <a:rPr xmlns:a="http://schemas.openxmlformats.org/drawingml/2006/main" sz="6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Upp>
                <m:sSup>
                  <m:e>
                    <m:r>
                      <a:rPr xmlns:a="http://schemas.openxmlformats.org/drawingml/2006/main" sz="6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9</m:t>
                    </m:r>
                  </m:e>
                  <m:sup>
                    <m:r>
                      <a:rPr xmlns:a="http://schemas.openxmlformats.org/drawingml/2006/main" sz="6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p>
                </m:sSup>
                <m:r>
                  <a:rPr xmlns:a="http://schemas.openxmlformats.org/drawingml/2006/main" sz="6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sSub>
                  <m:e>
                    <m:r>
                      <a:rPr xmlns:a="http://schemas.openxmlformats.org/drawingml/2006/main" sz="6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b>
                    <m:r>
                      <a:rPr xmlns:a="http://schemas.openxmlformats.org/drawingml/2006/main" sz="6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</m:oMath>
            </a14:m>
            <a:endParaRPr sz="6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Next-DemiBold"/>
        <a:ea typeface="AvenirNext-DemiBold"/>
        <a:cs typeface="AvenirNext-DemiBold"/>
      </a:majorFont>
      <a:minorFont>
        <a:latin typeface="AvenirNext-DemiBold"/>
        <a:ea typeface="AvenirNext-DemiBold"/>
        <a:cs typeface="AvenirNext-D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Next-DemiBold"/>
        <a:ea typeface="AvenirNext-DemiBold"/>
        <a:cs typeface="AvenirNext-DemiBold"/>
      </a:majorFont>
      <a:minorFont>
        <a:latin typeface="AvenirNext-DemiBold"/>
        <a:ea typeface="AvenirNext-DemiBold"/>
        <a:cs typeface="AvenirNext-D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