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본문 첫 번째 줄…"/>
          <p:cNvSpPr txBox="1"/>
          <p:nvPr>
            <p:ph type="body" sz="quarter" idx="1" hasCustomPrompt="1"/>
          </p:nvPr>
        </p:nvSpPr>
        <p:spPr>
          <a:xfrm>
            <a:off x="1201340" y="11859862"/>
            <a:ext cx="2197100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00"/>
            </a:lvl1pPr>
            <a:lvl2pPr marL="1041400" indent="-431800" defTabSz="784225">
              <a:lnSpc>
                <a:spcPct val="100000"/>
              </a:lnSpc>
              <a:spcBef>
                <a:spcPts val="0"/>
              </a:spcBef>
              <a:defRPr b="1" sz="3400"/>
            </a:lvl2pPr>
            <a:lvl3pPr marL="1651000" indent="-431800" defTabSz="784225">
              <a:lnSpc>
                <a:spcPct val="100000"/>
              </a:lnSpc>
              <a:spcBef>
                <a:spcPts val="0"/>
              </a:spcBef>
              <a:defRPr b="1" sz="3400"/>
            </a:lvl3pPr>
            <a:lvl4pPr marL="2260600" indent="-431800" defTabSz="784225">
              <a:lnSpc>
                <a:spcPct val="100000"/>
              </a:lnSpc>
              <a:spcBef>
                <a:spcPts val="0"/>
              </a:spcBef>
              <a:defRPr b="1" sz="3400"/>
            </a:lvl4pPr>
            <a:lvl5pPr marL="2870200" indent="-431800" defTabSz="784225">
              <a:lnSpc>
                <a:spcPct val="100000"/>
              </a:lnSpc>
              <a:spcBef>
                <a:spcPts val="0"/>
              </a:spcBef>
              <a:defRPr b="1" sz="3400"/>
            </a:lvl5pPr>
          </a:lstStyle>
          <a:p>
            <a:pPr/>
            <a:r>
              <a:t>저자 및 날짜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프레젠테이션 제목"/>
          <p:cNvSpPr txBox="1"/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13" name="본문 첫 번째 줄…"/>
          <p:cNvSpPr txBox="1"/>
          <p:nvPr>
            <p:ph type="body" sz="quarter" idx="21" hasCustomPrompt="1"/>
          </p:nvPr>
        </p:nvSpPr>
        <p:spPr>
          <a:xfrm>
            <a:off x="1201342" y="7223190"/>
            <a:ext cx="21971002" cy="1905002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프레젠테이션 부제</a:t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본문 첫 번째 줄…"/>
          <p:cNvSpPr txBox="1"/>
          <p:nvPr>
            <p:ph type="body" idx="1" hasCustomPrompt="1"/>
          </p:nvPr>
        </p:nvSpPr>
        <p:spPr>
          <a:xfrm>
            <a:off x="1206500" y="1075926"/>
            <a:ext cx="21971000" cy="7241586"/>
          </a:xfrm>
          <a:prstGeom prst="rect">
            <a:avLst/>
          </a:prstGeom>
        </p:spPr>
        <p:txBody>
          <a:bodyPr numCol="1" spcCol="38100"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사실 정보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1pPr>
          </a:lstStyle>
          <a:p>
            <a:pPr/>
            <a:r>
              <a:t>사실 정보</a:t>
            </a:r>
          </a:p>
        </p:txBody>
      </p:sp>
      <p:sp>
        <p:nvSpPr>
          <p:cNvPr id="10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본문 첫 번째 줄…"/>
          <p:cNvSpPr txBox="1"/>
          <p:nvPr>
            <p:ph type="body" sz="quarter" idx="1" hasCustomPrompt="1"/>
          </p:nvPr>
        </p:nvSpPr>
        <p:spPr>
          <a:xfrm>
            <a:off x="2430024" y="10675453"/>
            <a:ext cx="2020005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속성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본문 첫 번째 줄…"/>
          <p:cNvSpPr txBox="1"/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 numCol="1" spcCol="38100"/>
          <a:lstStyle>
            <a:lvl1pPr marL="469900" indent="-300876">
              <a:spcBef>
                <a:spcPts val="0"/>
              </a:spcBef>
              <a:buSzTx/>
              <a:buNone/>
              <a:defRPr spc="-20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“멋진 인용구”</a:t>
            </a:r>
          </a:p>
        </p:txBody>
      </p:sp>
      <p:sp>
        <p:nvSpPr>
          <p:cNvPr id="11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이미지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5" name="이미지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6" name="이미지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이미지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2" name="프레젠테이션 제목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23" name="본문 첫 번째 줄…"/>
          <p:cNvSpPr txBox="1"/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00"/>
            </a:lvl1pPr>
            <a:lvl2pPr marL="1041400" indent="-431800" defTabSz="784225">
              <a:lnSpc>
                <a:spcPct val="100000"/>
              </a:lnSpc>
              <a:spcBef>
                <a:spcPts val="0"/>
              </a:spcBef>
              <a:defRPr b="1" sz="3400"/>
            </a:lvl2pPr>
            <a:lvl3pPr marL="1651000" indent="-431800" defTabSz="784225">
              <a:lnSpc>
                <a:spcPct val="100000"/>
              </a:lnSpc>
              <a:spcBef>
                <a:spcPts val="0"/>
              </a:spcBef>
              <a:defRPr b="1" sz="3400"/>
            </a:lvl3pPr>
            <a:lvl4pPr marL="2260600" indent="-431800" defTabSz="784225">
              <a:lnSpc>
                <a:spcPct val="100000"/>
              </a:lnSpc>
              <a:spcBef>
                <a:spcPts val="0"/>
              </a:spcBef>
              <a:defRPr b="1" sz="3400"/>
            </a:lvl4pPr>
            <a:lvl5pPr marL="2870200" indent="-431800" defTabSz="784225">
              <a:lnSpc>
                <a:spcPct val="100000"/>
              </a:lnSpc>
              <a:spcBef>
                <a:spcPts val="0"/>
              </a:spcBef>
              <a:defRPr b="1" sz="3400"/>
            </a:lvl5pPr>
          </a:lstStyle>
          <a:p>
            <a:pPr/>
            <a:r>
              <a:t>저자 및 날짜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본문 첫 번째 줄…"/>
          <p:cNvSpPr txBox="1"/>
          <p:nvPr>
            <p:ph type="body" sz="quarter" idx="22" hasCustomPrompt="1"/>
          </p:nvPr>
        </p:nvSpPr>
        <p:spPr>
          <a:xfrm>
            <a:off x="1206500" y="11609909"/>
            <a:ext cx="21971000" cy="111695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프레젠테이션 부제</a:t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3" name="슬라이드 제목"/>
          <p:cNvSpPr txBox="1"/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pPr/>
            <a:r>
              <a:t>슬라이드 제목</a:t>
            </a:r>
          </a:p>
        </p:txBody>
      </p:sp>
      <p:sp>
        <p:nvSpPr>
          <p:cNvPr id="34" name="본문 첫 번째 줄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43" name="본문 첫 번째 줄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1pPr>
            <a:lvl2pPr marL="1270000" indent="-660400" defTabSz="792479">
              <a:lnSpc>
                <a:spcPct val="100000"/>
              </a:lnSpc>
              <a:spcBef>
                <a:spcPts val="0"/>
              </a:spcBef>
              <a:defRPr b="1" sz="5200"/>
            </a:lvl2pPr>
            <a:lvl3pPr marL="1879600" indent="-660400" defTabSz="792479">
              <a:lnSpc>
                <a:spcPct val="100000"/>
              </a:lnSpc>
              <a:spcBef>
                <a:spcPts val="0"/>
              </a:spcBef>
              <a:defRPr b="1" sz="5200"/>
            </a:lvl3pPr>
            <a:lvl4pPr marL="2489200" indent="-660400" defTabSz="792479">
              <a:lnSpc>
                <a:spcPct val="100000"/>
              </a:lnSpc>
              <a:spcBef>
                <a:spcPts val="0"/>
              </a:spcBef>
              <a:defRPr b="1" sz="5200"/>
            </a:lvl4pPr>
            <a:lvl5pPr marL="3098800" indent="-660400" defTabSz="792479">
              <a:lnSpc>
                <a:spcPct val="100000"/>
              </a:lnSpc>
              <a:spcBef>
                <a:spcPts val="0"/>
              </a:spcBef>
              <a:defRPr b="1" sz="52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본문 첫 번째 줄…"/>
          <p:cNvSpPr txBox="1"/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/>
          <a:p>
            <a:pPr/>
            <a:r>
              <a:t>슬라이드 구분점 텍스트</a:t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본문 첫 번째 줄…"/>
          <p:cNvSpPr txBox="1"/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1pPr>
            <a:lvl2pPr marL="1270000" indent="-660400" defTabSz="792479">
              <a:lnSpc>
                <a:spcPct val="100000"/>
              </a:lnSpc>
              <a:spcBef>
                <a:spcPts val="0"/>
              </a:spcBef>
              <a:defRPr b="1" sz="5200"/>
            </a:lvl2pPr>
            <a:lvl3pPr marL="1879600" indent="-660400" defTabSz="792479">
              <a:lnSpc>
                <a:spcPct val="100000"/>
              </a:lnSpc>
              <a:spcBef>
                <a:spcPts val="0"/>
              </a:spcBef>
              <a:defRPr b="1" sz="5200"/>
            </a:lvl3pPr>
            <a:lvl4pPr marL="2489200" indent="-660400" defTabSz="792479">
              <a:lnSpc>
                <a:spcPct val="100000"/>
              </a:lnSpc>
              <a:spcBef>
                <a:spcPts val="0"/>
              </a:spcBef>
              <a:defRPr b="1" sz="5200"/>
            </a:lvl4pPr>
            <a:lvl5pPr marL="3098800" indent="-660400" defTabSz="792479">
              <a:lnSpc>
                <a:spcPct val="100000"/>
              </a:lnSpc>
              <a:spcBef>
                <a:spcPts val="0"/>
              </a:spcBef>
              <a:defRPr b="1" sz="52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본문 첫 번째 줄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슬라이드 구분점 텍스트</a:t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63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/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72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495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80" name="본문 첫 번째 줄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1pPr>
            <a:lvl2pPr marL="1270000" indent="-660400" defTabSz="792479">
              <a:lnSpc>
                <a:spcPct val="100000"/>
              </a:lnSpc>
              <a:spcBef>
                <a:spcPts val="0"/>
              </a:spcBef>
              <a:defRPr b="1" sz="5200"/>
            </a:lvl2pPr>
            <a:lvl3pPr marL="1879600" indent="-660400" defTabSz="792479">
              <a:lnSpc>
                <a:spcPct val="100000"/>
              </a:lnSpc>
              <a:spcBef>
                <a:spcPts val="0"/>
              </a:spcBef>
              <a:defRPr b="1" sz="5200"/>
            </a:lvl3pPr>
            <a:lvl4pPr marL="2489200" indent="-660400" defTabSz="792479">
              <a:lnSpc>
                <a:spcPct val="100000"/>
              </a:lnSpc>
              <a:spcBef>
                <a:spcPts val="0"/>
              </a:spcBef>
              <a:defRPr b="1" sz="5200"/>
            </a:lvl4pPr>
            <a:lvl5pPr marL="3098800" indent="-660400" defTabSz="792479">
              <a:lnSpc>
                <a:spcPct val="100000"/>
              </a:lnSpc>
              <a:spcBef>
                <a:spcPts val="0"/>
              </a:spcBef>
              <a:defRPr b="1" sz="52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의제 제목</a:t>
            </a:r>
          </a:p>
        </p:txBody>
      </p:sp>
      <p:sp>
        <p:nvSpPr>
          <p:cNvPr id="89" name="본문 첫 번째 줄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1pPr>
            <a:lvl2pPr marL="1270000" indent="-660400" defTabSz="792479">
              <a:lnSpc>
                <a:spcPct val="100000"/>
              </a:lnSpc>
              <a:spcBef>
                <a:spcPts val="0"/>
              </a:spcBef>
              <a:defRPr b="1" sz="5200"/>
            </a:lvl2pPr>
            <a:lvl3pPr marL="1879600" indent="-660400" defTabSz="792479">
              <a:lnSpc>
                <a:spcPct val="100000"/>
              </a:lnSpc>
              <a:spcBef>
                <a:spcPts val="0"/>
              </a:spcBef>
              <a:defRPr b="1" sz="5200"/>
            </a:lvl3pPr>
            <a:lvl4pPr marL="2489200" indent="-660400" defTabSz="792479">
              <a:lnSpc>
                <a:spcPct val="100000"/>
              </a:lnSpc>
              <a:spcBef>
                <a:spcPts val="0"/>
              </a:spcBef>
              <a:defRPr b="1" sz="5200"/>
            </a:lvl4pPr>
            <a:lvl5pPr marL="3098800" indent="-660400" defTabSz="792479">
              <a:lnSpc>
                <a:spcPct val="100000"/>
              </a:lnSpc>
              <a:spcBef>
                <a:spcPts val="0"/>
              </a:spcBef>
              <a:defRPr b="1" sz="5200"/>
            </a:lvl5pPr>
          </a:lstStyle>
          <a:p>
            <a:pPr/>
            <a:r>
              <a:t>의제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본문 첫 번째 줄…"/>
          <p:cNvSpPr txBox="1"/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99" sz="5500"/>
            </a:lvl1pPr>
          </a:lstStyle>
          <a:p>
            <a:pPr/>
            <a:r>
              <a:t>의제 주제</a:t>
            </a:r>
          </a:p>
        </p:txBody>
      </p:sp>
      <p:sp>
        <p:nvSpPr>
          <p:cNvPr id="9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본문 첫 번째 줄…"/>
          <p:cNvSpPr txBox="1"/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098550">
            <a:normAutofit fontScale="100000" lnSpcReduction="0"/>
          </a:bodyPr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제목 텍스트"/>
          <p:cNvSpPr txBox="1"/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텍스트"/>
          <p:cNvSpPr txBox="1"/>
          <p:nvPr/>
        </p:nvSpPr>
        <p:spPr>
          <a:xfrm>
            <a:off x="16047124" y="2729630"/>
            <a:ext cx="1524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 </a:t>
            </a:r>
          </a:p>
        </p:txBody>
      </p:sp>
      <p:sp>
        <p:nvSpPr>
          <p:cNvPr id="152" name="21500800 홍순규 21700196 김해린"/>
          <p:cNvSpPr txBox="1"/>
          <p:nvPr/>
        </p:nvSpPr>
        <p:spPr>
          <a:xfrm>
            <a:off x="21274123" y="13031678"/>
            <a:ext cx="5692559" cy="640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ts val="4400"/>
              </a:lnSpc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21500800 홍순규</a:t>
            </a:r>
          </a:p>
        </p:txBody>
      </p:sp>
      <p:sp>
        <p:nvSpPr>
          <p:cNvPr id="153" name="C2. Ski Trail"/>
          <p:cNvSpPr txBox="1"/>
          <p:nvPr/>
        </p:nvSpPr>
        <p:spPr>
          <a:xfrm>
            <a:off x="20577646" y="-159733"/>
            <a:ext cx="3671591" cy="785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 defTabSz="457200">
              <a:lnSpc>
                <a:spcPts val="6100"/>
              </a:lnSpc>
              <a:defRPr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P6. Underwater Cables  </a:t>
            </a:r>
          </a:p>
        </p:txBody>
      </p:sp>
      <p:sp>
        <p:nvSpPr>
          <p:cNvPr id="154" name="자료구조…"/>
          <p:cNvSpPr txBox="1"/>
          <p:nvPr/>
        </p:nvSpPr>
        <p:spPr>
          <a:xfrm>
            <a:off x="424938" y="740649"/>
            <a:ext cx="10453720" cy="8959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ct val="150000"/>
              </a:lnSpc>
              <a:defRPr b="1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시도한 문제 풀이 방법들</a:t>
            </a:r>
          </a:p>
          <a:p>
            <a:pPr algn="l" defTabSz="457200">
              <a:lnSpc>
                <a:spcPct val="150000"/>
              </a:lnSpc>
              <a:defRPr b="1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algn="l" defTabSz="457200">
              <a:lnSpc>
                <a:spcPct val="150000"/>
              </a:lnSpc>
              <a:defRPr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완전탐색</a:t>
            </a:r>
          </a:p>
          <a:p>
            <a:pPr algn="l" defTabSz="457200">
              <a:lnSpc>
                <a:spcPct val="150000"/>
              </a:lnSpc>
              <a:defRPr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조각난 케이블의 개수가 N일 때 서로 인접한 두 개의 케이블을 합치는 방법은 N-1가지이고, N이 2일 때 하나로 합쳐진다.</a:t>
            </a:r>
          </a:p>
          <a:p>
            <a:pPr algn="l" defTabSz="457200">
              <a:lnSpc>
                <a:spcPct val="150000"/>
              </a:lnSpc>
              <a:defRPr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따라서 N 조각의 케이블을 하나로 합치는 방법은 (N-1)! 의 가짓수를 가진다. </a:t>
            </a:r>
          </a:p>
          <a:p>
            <a:pPr algn="l" defTabSz="457200">
              <a:lnSpc>
                <a:spcPct val="150000"/>
              </a:lnSpc>
              <a:defRPr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algn="l" defTabSz="457200">
              <a:lnSpc>
                <a:spcPct val="150000"/>
              </a:lnSpc>
              <a:defRPr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그리디 규칙 찾기</a:t>
            </a:r>
          </a:p>
          <a:p>
            <a:pPr algn="l" defTabSz="457200">
              <a:lnSpc>
                <a:spcPct val="150000"/>
              </a:lnSpc>
              <a:defRPr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가장 큰 것을 pivot 으로 왼쪽과 오른쪽을 나눠서 생각하거나, </a:t>
            </a:r>
          </a:p>
          <a:p>
            <a:pPr algn="l" defTabSz="457200">
              <a:lnSpc>
                <a:spcPct val="150000"/>
              </a:lnSpc>
              <a:defRPr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작은 것부터 더하는 등의 적용할 수 있는 규칙을 찾으려 했지만, </a:t>
            </a:r>
          </a:p>
          <a:p>
            <a:pPr algn="l" defTabSz="457200">
              <a:lnSpc>
                <a:spcPct val="150000"/>
              </a:lnSpc>
              <a:defRPr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N이 5 정도인 경우에도 일반화할 수 있는 규칙이 보이지 않았다.</a:t>
            </a:r>
          </a:p>
          <a:p>
            <a:pPr algn="l" defTabSz="457200">
              <a:lnSpc>
                <a:spcPct val="150000"/>
              </a:lnSpc>
              <a:defRPr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algn="l" defTabSz="457200">
              <a:lnSpc>
                <a:spcPct val="150000"/>
              </a:lnSpc>
              <a:defRPr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DP</a:t>
            </a:r>
          </a:p>
          <a:p>
            <a:pPr algn="l" defTabSz="457200">
              <a:lnSpc>
                <a:spcPct val="150000"/>
              </a:lnSpc>
              <a:defRPr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문제는 완전 탐색에서 반복하여 계산하는 부분을 제거한 DP로 풀 수 있었다.</a:t>
            </a:r>
          </a:p>
          <a:p>
            <a:pPr algn="l" defTabSz="457200">
              <a:lnSpc>
                <a:spcPct val="150000"/>
              </a:lnSpc>
              <a:defRPr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algn="l" defTabSz="457200">
              <a:lnSpc>
                <a:spcPct val="150000"/>
              </a:lnSpc>
              <a:defRPr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5" name="DP 풀이…"/>
          <p:cNvSpPr txBox="1"/>
          <p:nvPr/>
        </p:nvSpPr>
        <p:spPr>
          <a:xfrm>
            <a:off x="11797724" y="720070"/>
            <a:ext cx="12676287" cy="9051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ct val="150000"/>
              </a:lnSpc>
              <a:defRPr b="1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DP 풀이</a:t>
            </a:r>
          </a:p>
          <a:p>
            <a:pPr algn="l" defTabSz="457200">
              <a:lnSpc>
                <a:spcPct val="150000"/>
              </a:lnSpc>
              <a:defRPr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케이블을 합치는 방법은  N-1 가지 방법이 있다.</a:t>
            </a:r>
          </a:p>
          <a:p>
            <a:pPr algn="l" defTabSz="457200">
              <a:lnSpc>
                <a:spcPct val="150000"/>
              </a:lnSpc>
              <a:defRPr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9 4 3 5 를 예시로 들면 [9 | 4 3 5], [9 4 | 3 5], [9 4 3 | 5] 와 같은 3가지 방법이 생긴다.</a:t>
            </a:r>
          </a:p>
          <a:p>
            <a:pPr algn="l" defTabSz="457200">
              <a:lnSpc>
                <a:spcPct val="150000"/>
              </a:lnSpc>
              <a:defRPr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algn="l" defTabSz="457200">
              <a:lnSpc>
                <a:spcPct val="150000"/>
              </a:lnSpc>
              <a:defRPr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이 때 각 각의 경우 소요되는 비용은 </a:t>
            </a:r>
          </a:p>
          <a:p>
            <a:pPr algn="l" defTabSz="457200">
              <a:lnSpc>
                <a:spcPct val="150000"/>
              </a:lnSpc>
              <a:defRPr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경계의 왼쪽을 하나의 케이블로 합치는 비용 + </a:t>
            </a:r>
          </a:p>
          <a:p>
            <a:pPr algn="l" defTabSz="457200">
              <a:lnSpc>
                <a:spcPct val="150000"/>
              </a:lnSpc>
              <a:defRPr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경계의 오른쪽을 하나의 케이블로 합치는 비용+</a:t>
            </a:r>
          </a:p>
          <a:p>
            <a:pPr algn="l" defTabSz="457200">
              <a:lnSpc>
                <a:spcPct val="150000"/>
              </a:lnSpc>
              <a:defRPr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왼쪽과 오른쪽 케이블을 하나로 합치는 비용이다. </a:t>
            </a:r>
          </a:p>
          <a:p>
            <a:pPr algn="l" defTabSz="457200">
              <a:lnSpc>
                <a:spcPct val="150000"/>
              </a:lnSpc>
              <a:defRPr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algn="l" defTabSz="457200">
              <a:lnSpc>
                <a:spcPct val="150000"/>
              </a:lnSpc>
              <a:defRPr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전체의 케이블을 합치는 최소 비용은 경계가 될 수 있는 N-1가지 경우를 비교하여 얻은 최솟값이다.</a:t>
            </a:r>
          </a:p>
          <a:p>
            <a:pPr algn="l" defTabSz="457200">
              <a:lnSpc>
                <a:spcPct val="150000"/>
              </a:lnSpc>
              <a:defRPr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점화식으로 이를 나타내면 경계의 왼쪽 원소를 pivot, D를 케이블을 하나로 합치는 최소 비용이라 할 때,</a:t>
            </a:r>
          </a:p>
          <a:p>
            <a:pPr algn="l" defTabSz="457200">
              <a:lnSpc>
                <a:spcPct val="150000"/>
              </a:lnSpc>
              <a:defRPr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D(front, rear) = min(front &lt;= pivot &lt; rear) { D(front, pivot ) + D(pivot +1, rear) + sum(front, rear) }</a:t>
            </a:r>
          </a:p>
          <a:p>
            <a:pPr algn="l" defTabSz="457200">
              <a:lnSpc>
                <a:spcPct val="150000"/>
              </a:lnSpc>
              <a:defRPr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algn="l" defTabSz="457200">
              <a:lnSpc>
                <a:spcPct val="150000"/>
              </a:lnSpc>
              <a:defRPr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D의 값은 케이블이 한 개인 경우 0이고, 케이블이 2개인 경우 두 케이블을 합친 값이 된다.</a:t>
            </a:r>
          </a:p>
          <a:p>
            <a:pPr algn="l" defTabSz="457200">
              <a:lnSpc>
                <a:spcPct val="150000"/>
              </a:lnSpc>
              <a:defRPr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이 점화식을 재귀 함수로 구현하면, 이미 한 번 구한 D 값이 여러 번 계산되는 것을 알 수 있다.</a:t>
            </a:r>
          </a:p>
          <a:p>
            <a:pPr algn="l" defTabSz="457200">
              <a:lnSpc>
                <a:spcPct val="150000"/>
              </a:lnSpc>
              <a:defRPr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이 반복되는 D 값을 다시 구하지 않고 기록해두면 N!이 아닌 다항시간 내에 답을 구할 수 있다.  </a:t>
            </a:r>
          </a:p>
        </p:txBody>
      </p:sp>
      <p:sp>
        <p:nvSpPr>
          <p:cNvPr id="156" name="사용한 자료구조…"/>
          <p:cNvSpPr txBox="1"/>
          <p:nvPr/>
        </p:nvSpPr>
        <p:spPr>
          <a:xfrm>
            <a:off x="367725" y="10625321"/>
            <a:ext cx="12676287" cy="2105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ct val="150000"/>
              </a:lnSpc>
              <a:defRPr b="1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사용한 자료구조</a:t>
            </a:r>
          </a:p>
          <a:p>
            <a:pPr algn="l" defTabSz="457200">
              <a:lnSpc>
                <a:spcPct val="150000"/>
              </a:lnSpc>
              <a:defRPr b="1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cable[N] - 케이블의 길이를 저장한 배열</a:t>
            </a:r>
          </a:p>
          <a:p>
            <a:pPr algn="l" defTabSz="457200">
              <a:lnSpc>
                <a:spcPct val="150000"/>
              </a:lnSpc>
              <a:defRPr b="1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sum[N][N] - 케이블 길이의 누적합을 저장한 배열 (sum[N]으로 줄일 수 있음)</a:t>
            </a:r>
          </a:p>
          <a:p>
            <a:pPr algn="l" defTabSz="457200">
              <a:lnSpc>
                <a:spcPct val="150000"/>
              </a:lnSpc>
              <a:defRPr b="1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DP[N][N]  - 케이블을 합치는 최소 비용을 기록한 배열 </a:t>
            </a:r>
          </a:p>
        </p:txBody>
      </p:sp>
      <p:sp>
        <p:nvSpPr>
          <p:cNvPr id="157" name="선"/>
          <p:cNvSpPr/>
          <p:nvPr/>
        </p:nvSpPr>
        <p:spPr>
          <a:xfrm flipV="1">
            <a:off x="87709" y="10190133"/>
            <a:ext cx="24208582" cy="67824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