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8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sz="3600" b="1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sz="3600" b="1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sz="3600" b="1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sz="3600" b="1"/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00" b="1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sz="3400" b="1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sz="3400" b="1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sz="3400" b="1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sz="3400" b="1"/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sz="5200" b="1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sz="5200" b="1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sz="5200" b="1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sz="5200" b="1"/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6047124" y="272963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21248249" y="12812901"/>
            <a:ext cx="5692559" cy="59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21500800 </a:t>
            </a:r>
            <a:r>
              <a:rPr dirty="0" err="1"/>
              <a:t>홍순규</a:t>
            </a:r>
            <a:endParaRPr dirty="0"/>
          </a:p>
        </p:txBody>
      </p:sp>
      <p:sp>
        <p:nvSpPr>
          <p:cNvPr id="153" name="C2. Ski Trail"/>
          <p:cNvSpPr txBox="1"/>
          <p:nvPr/>
        </p:nvSpPr>
        <p:spPr>
          <a:xfrm>
            <a:off x="21489198" y="-119075"/>
            <a:ext cx="2561599" cy="75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 defTabSz="457200">
              <a:lnSpc>
                <a:spcPts val="6100"/>
              </a:lnSpc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r>
              <a:rPr lang="en-US" dirty="0"/>
              <a:t>P7</a:t>
            </a:r>
            <a:r>
              <a:rPr dirty="0"/>
              <a:t>.</a:t>
            </a:r>
            <a:r>
              <a:rPr lang="en-US" dirty="0"/>
              <a:t> Bulldozers</a:t>
            </a:r>
            <a:r>
              <a:rPr dirty="0"/>
              <a:t>   </a:t>
            </a:r>
          </a:p>
        </p:txBody>
      </p:sp>
      <p:sp>
        <p:nvSpPr>
          <p:cNvPr id="157" name="구현…"/>
          <p:cNvSpPr txBox="1"/>
          <p:nvPr/>
        </p:nvSpPr>
        <p:spPr>
          <a:xfrm>
            <a:off x="260994" y="5589122"/>
            <a:ext cx="102657" cy="56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C71CEF-C965-7F4B-81E6-648AB94650A9}"/>
              </a:ext>
            </a:extLst>
          </p:cNvPr>
          <p:cNvGrpSpPr/>
          <p:nvPr/>
        </p:nvGrpSpPr>
        <p:grpSpPr>
          <a:xfrm>
            <a:off x="-1899164" y="6368097"/>
            <a:ext cx="13473112" cy="1722657"/>
            <a:chOff x="-2266777" y="4562095"/>
            <a:chExt cx="13473112" cy="172265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E0B339D-E024-204F-802B-F2EFEDE13336}"/>
                </a:ext>
              </a:extLst>
            </p:cNvPr>
            <p:cNvGrpSpPr/>
            <p:nvPr/>
          </p:nvGrpSpPr>
          <p:grpSpPr>
            <a:xfrm>
              <a:off x="749586" y="5460937"/>
              <a:ext cx="4205968" cy="823815"/>
              <a:chOff x="1249476" y="4115308"/>
              <a:chExt cx="4205968" cy="8238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0DD1A2-E438-FE48-82CA-79E4E3B447A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2134" y="4115308"/>
                    <a:ext cx="1413310" cy="82381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kumimoji="0" lang="en-US" altLang="ko-Kore-KR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 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𝑟𝑒𝑠𝑒𝑟𝑣𝑒𝑑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_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𝑎𝑟𝑒𝑎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[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𝑖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−1]+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𝑡𝑎𝑠𝑘𝑠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altLang="ko-Kore-KR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ore-KR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𝑘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      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𝑟𝑒𝑠𝑒𝑟𝑣𝑒𝑑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_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𝑎𝑟𝑒𝑎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[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𝑖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−1]+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𝑡𝑎𝑠𝑘𝑠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altLang="ko-Kore-KR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ore-KR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&gt;</m:t>
                                  </m:r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kumimoji="0" lang="en-US" altLang="ko-Kore-KR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         </m:t>
                                  </m:r>
                                  <m:r>
                                    <a:rPr lang="en-US" altLang="ko-Kore-KR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𝑟𝑒𝑠𝑒𝑟𝑣𝑒𝑑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𝑎𝑟𝑒𝑎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 +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𝑡𝑎𝑠𝑘𝑠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ore-KR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ore-KR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ko-Kore-KR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ko-Kore-KR" altLang="en-US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sym typeface="Helvetica Neue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E0DD1A2-E438-FE48-82CA-79E4E3B44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2134" y="4115308"/>
                    <a:ext cx="1413310" cy="82381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7965" t="-227692" r="-635398" b="-330769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BBB1B2A-C813-7E40-91CE-B53C2751CBEA}"/>
                      </a:ext>
                    </a:extLst>
                  </p:cNvPr>
                  <p:cNvSpPr txBox="1"/>
                  <p:nvPr/>
                </p:nvSpPr>
                <p:spPr>
                  <a:xfrm>
                    <a:off x="1249476" y="4320808"/>
                    <a:ext cx="2599814" cy="3693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2438337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 xmlns:m="http://schemas.openxmlformats.org/officeDocument/2006/math"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𝑟𝑒𝑠𝑒𝑟𝑣𝑒𝑑</m:t>
                        </m:r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_</m:t>
                        </m:r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𝑎𝑟𝑒𝑎</m:t>
                        </m:r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[</m:t>
                        </m:r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𝑖</m:t>
                        </m:r>
                        <m:r>
                          <a:rPr kumimoji="0" lang="en-US" altLang="ko-Kore-KR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 Neue"/>
                          </a:rPr>
                          <m:t>]</m:t>
                        </m:r>
                      </m:oMath>
                    </a14:m>
                    <a:r>
                      <a:rPr kumimoji="0" lang="en-US" altLang="ko-Kore-KR" sz="2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+mj-lt"/>
                        <a:ea typeface="+mj-ea"/>
                        <a:cs typeface="+mj-cs"/>
                        <a:sym typeface="Helvetica Neue"/>
                      </a:rPr>
                      <a:t> =</a:t>
                    </a:r>
                    <a:endParaRPr kumimoji="0" lang="ko-Kore-KR" altLang="en-US" sz="24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+mj-lt"/>
                      <a:ea typeface="+mj-ea"/>
                      <a:cs typeface="+mj-cs"/>
                      <a:sym typeface="Helvetica Neue"/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BBB1B2A-C813-7E40-91CE-B53C2751CB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9476" y="4320808"/>
                    <a:ext cx="25998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98" t="-30000" r="-6796" b="-46667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7465F6-1021-E243-AA76-9A57B5397A68}"/>
                    </a:ext>
                  </a:extLst>
                </p:cNvPr>
                <p:cNvSpPr txBox="1"/>
                <p:nvPr/>
              </p:nvSpPr>
              <p:spPr>
                <a:xfrm>
                  <a:off x="-2266777" y="4562095"/>
                  <a:ext cx="13473112" cy="461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𝑎𝑣𝑎𝑖𝑙𝑎𝑏𝑙𝑒</m:t>
                      </m:r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5E5E5E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_</m:t>
                      </m:r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𝑎𝑟𝑒𝑎</m:t>
                      </m:r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[</m:t>
                      </m:r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𝑖</m:t>
                      </m:r>
                      <m:r>
                        <a:rPr kumimoji="0" lang="en-US" altLang="ko-Kore-KR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  <a:sym typeface="Helvetica Neue"/>
                        </a:rPr>
                        <m:t>]</m:t>
                      </m:r>
                    </m:oMath>
                  </a14:m>
                  <a:r>
                    <a:rPr lang="en-US" altLang="ko-Kore-KR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ore-KR" dirty="0"/>
                    <a:t>= </a:t>
                  </a:r>
                  <a14:m>
                    <m:oMath xmlns:m="http://schemas.openxmlformats.org/officeDocument/2006/math">
                      <m:r>
                        <a:rPr lang="en-US" altLang="ko-Kore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ore-KR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altLang="ko-Kore-KR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ore-KR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ore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ore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ore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ore-K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ore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𝑟𝑒𝑠𝑒𝑟𝑣𝑒𝑑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−1]</m:t>
                      </m:r>
                    </m:oMath>
                  </a14:m>
                  <a:endParaRPr lang="ko-Kore-KR" alt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7465F6-1021-E243-AA76-9A57B5397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66777" y="4562095"/>
                  <a:ext cx="13473112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3514" b="-270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A17165-62F5-4D46-9B68-7CC95BBB838C}"/>
              </a:ext>
            </a:extLst>
          </p:cNvPr>
          <p:cNvSpPr txBox="1"/>
          <p:nvPr/>
        </p:nvSpPr>
        <p:spPr>
          <a:xfrm>
            <a:off x="1035336" y="555058"/>
            <a:ext cx="1674496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아이디어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사용 가능한 불도저가 있고 해야 할 작업이 있을 때 반드시 작업을 한다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마감이 빠른 작업을 더 빨리 끝내는 것이 유리하다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9C418D-2748-BE42-8A62-90422B30AB10}"/>
                  </a:ext>
                </a:extLst>
              </p:cNvPr>
              <p:cNvSpPr txBox="1"/>
              <p:nvPr/>
            </p:nvSpPr>
            <p:spPr>
              <a:xfrm>
                <a:off x="1035336" y="2333470"/>
                <a:ext cx="18881439" cy="3426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풀이 방법</a:t>
                </a:r>
                <a:endParaRPr lang="en-US" altLang="ko-KR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R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같은 날 주어진 작업들은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일 동안 완료해야 하고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각 날짜에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개의 불도저가 작업을 하므로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+1)× 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개의 작업이 하루에 주어지면 기한 내에 충분히 해결할 수 있다  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R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R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그러나 전날까지 끝마치지 못한 작업들이 있을 경우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예약해 둔 작업이 있는 것으로 생각할 수 있다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예약해 둔 작업의 수 만큼 기한 내에 해결 가능한 작업의 개수가 줄어든다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R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R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이를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관계식으로 다음과 같이 나타낼 수 있다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9C418D-2748-BE42-8A62-90422B30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6" y="2333470"/>
                <a:ext cx="18881439" cy="3426579"/>
              </a:xfrm>
              <a:prstGeom prst="rect">
                <a:avLst/>
              </a:prstGeom>
              <a:blipFill>
                <a:blip r:embed="rId5"/>
                <a:stretch>
                  <a:fillRect l="-739" t="-1107" b="-29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B9CDF4-7DF5-F347-BDB3-4F94A3467946}"/>
                  </a:ext>
                </a:extLst>
              </p:cNvPr>
              <p:cNvSpPr txBox="1"/>
              <p:nvPr/>
            </p:nvSpPr>
            <p:spPr>
              <a:xfrm>
                <a:off x="1117198" y="8783295"/>
                <a:ext cx="18256651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는 날짜를 의미하고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ore-KR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𝑡𝑎𝑠𝑘𝑠</m:t>
                    </m:r>
                    <m:d>
                      <m:dPr>
                        <m:begChr m:val="["/>
                        <m:endChr m:val="]"/>
                        <m:ctrlPr>
                          <a:rPr lang="en-US" altLang="ko-Kore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는 각 날짜에 주어진 작업의 수를 의미한다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</a:p>
              <a:p>
                <a:pPr algn="l"/>
                <a:endParaRPr lang="en-US" altLang="ko-Kore-KR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모든 날</a:t>
                </a:r>
                <a14:m>
                  <m:oMath xmlns:m="http://schemas.openxmlformats.org/officeDocument/2006/math">
                    <m: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짜</m:t>
                    </m:r>
                    <m: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에서</m:t>
                    </m:r>
                    <m:r>
                      <a:rPr lang="ko-KR" alt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𝑡𝑎𝑠𝑘</m:t>
                    </m:r>
                    <m:r>
                      <a:rPr lang="en-US" altLang="ko-Kore-KR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ko-Kore-KR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𝑎𝑣𝑎𝑖𝑙𝑎𝑏𝑙𝑒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ore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𝑎𝑟𝑒𝑎</m:t>
                    </m:r>
                    <m:d>
                      <m:dPr>
                        <m:begChr m:val="["/>
                        <m:endChr m:val="]"/>
                        <m:ctrlPr>
                          <a:rPr lang="en-US" altLang="ko-Kore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만족하면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모든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작업을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개의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불도저로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기한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내에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해결할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있는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것을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의미한다</m:t>
                    </m:r>
                  </m:oMath>
                </a14:m>
                <a:endParaRPr kumimoji="0" lang="ko-Kore-KR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B9CDF4-7DF5-F347-BDB3-4F94A346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98" y="8783295"/>
                <a:ext cx="18256651" cy="1210588"/>
              </a:xfrm>
              <a:prstGeom prst="rect">
                <a:avLst/>
              </a:prstGeom>
              <a:blipFill>
                <a:blip r:embed="rId6"/>
                <a:stretch>
                  <a:fillRect l="-695" t="-5208" b="-93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B71619-7D69-FB40-915E-6893D3DEAEAE}"/>
                  </a:ext>
                </a:extLst>
              </p:cNvPr>
              <p:cNvSpPr txBox="1"/>
              <p:nvPr/>
            </p:nvSpPr>
            <p:spPr>
              <a:xfrm>
                <a:off x="1117198" y="10658753"/>
                <a:ext cx="17145271" cy="30572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시간복잡도</a:t>
                </a:r>
                <a:endParaRPr lang="en-US" altLang="ko-KR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하나의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 err="1">
                    <a:solidFill>
                      <a:schemeClr val="bg2">
                        <a:lumMod val="50000"/>
                      </a:schemeClr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정했을 때</a:t>
                </a:r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모든 날짜에 대해 가능한 작업의 수와 주어진 작업의 수를 비교해야 하기 때문에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든</m:t>
                    </m:r>
                    <m:r>
                      <a:rPr lang="ko-KR" alt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lang="ko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endParaRPr lang="en-US" altLang="ko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때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부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터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확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인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면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복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잡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문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제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해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결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할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있</m:t>
                      </m:r>
                      <m:r>
                        <a:rPr lang="ko-KR" alt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다</m:t>
                      </m:r>
                    </m:oMath>
                  </m:oMathPara>
                </a14:m>
                <a:endParaRPr lang="en-US" altLang="ko-Kore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endParaRPr lang="en-US" altLang="ko-Kore-K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lang="ko-Kore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그러나 최소값을 갖는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ore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0" lang="ko-Kore-KR" altLang="en-US" sz="24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 찾는 것이 목적이므로</a:t>
                </a:r>
                <a:r>
                  <a:rPr kumimoji="0" lang="en-US" altLang="ko-Kore-KR" sz="24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"/>
                  </a:rPr>
                  <a:t>, </a:t>
                </a:r>
                <a:r>
                  <a:rPr lang="ko-Kore-KR" altLang="en-US" dirty="0">
                    <a:solidFill>
                      <a:schemeClr val="bg2">
                        <a:lumMod val="50000"/>
                      </a:schemeClr>
                    </a:solidFill>
                  </a:rPr>
                  <a:t>이분 탐색을 사용하면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복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잡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장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찾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다</m:t>
                    </m:r>
                  </m:oMath>
                </a14:m>
                <a:endPara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  <a:p>
                <a:pPr algn="l"/>
                <a:endParaRPr kumimoji="0" lang="ko-Kore-KR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B71619-7D69-FB40-915E-6893D3DE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98" y="10658753"/>
                <a:ext cx="17145271" cy="3057247"/>
              </a:xfrm>
              <a:prstGeom prst="rect">
                <a:avLst/>
              </a:prstGeom>
              <a:blipFill>
                <a:blip r:embed="rId7"/>
                <a:stretch>
                  <a:fillRect l="-740" t="-12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625063-55DB-4442-8427-915374130FD7}"/>
                  </a:ext>
                </a:extLst>
              </p:cNvPr>
              <p:cNvSpPr txBox="1"/>
              <p:nvPr/>
            </p:nvSpPr>
            <p:spPr>
              <a:xfrm>
                <a:off x="14514592" y="7713582"/>
                <a:ext cx="4720971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ore-KR" altLang="en-US" dirty="0"/>
                  <a:t>남은 작업을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ore-KR" altLang="en-US" dirty="0"/>
                  <a:t>까지 할 수 있는 경우</a:t>
                </a:r>
                <a:endParaRPr kumimoji="0" lang="ko-Kore-KR" altLang="en-US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625063-55DB-4442-8427-915374130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592" y="7713582"/>
                <a:ext cx="4720971" cy="471924"/>
              </a:xfrm>
              <a:prstGeom prst="rect">
                <a:avLst/>
              </a:prstGeom>
              <a:blipFill>
                <a:blip r:embed="rId8"/>
                <a:stretch>
                  <a:fillRect l="-2413" t="-13158" r="-2413" b="-2631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FF7505-C9AC-B14C-9A79-EDE0A55A8566}"/>
                  </a:ext>
                </a:extLst>
              </p:cNvPr>
              <p:cNvSpPr txBox="1"/>
              <p:nvPr/>
            </p:nvSpPr>
            <p:spPr>
              <a:xfrm>
                <a:off x="14514591" y="7208088"/>
                <a:ext cx="4720972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ore-KR" altLang="en-US" dirty="0"/>
                  <a:t>남은 작업을 </a:t>
                </a:r>
                <a14:m>
                  <m:oMath xmlns:m="http://schemas.openxmlformats.org/officeDocument/2006/math"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ore-KR" altLang="en-US" dirty="0"/>
                  <a:t>까지 할 수 없는 경우</a:t>
                </a:r>
                <a:endParaRPr kumimoji="0" lang="ko-Kore-KR" altLang="en-US" sz="24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FF7505-C9AC-B14C-9A79-EDE0A55A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4591" y="7208088"/>
                <a:ext cx="4720972" cy="471924"/>
              </a:xfrm>
              <a:prstGeom prst="rect">
                <a:avLst/>
              </a:prstGeom>
              <a:blipFill>
                <a:blip r:embed="rId9"/>
                <a:stretch>
                  <a:fillRect l="-2413" t="-10526" r="-2413" b="-2631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260</Words>
  <Application>Microsoft Macintosh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Helvetica Neue</vt:lpstr>
      <vt:lpstr>Helvetica Neue Medium</vt:lpstr>
      <vt:lpstr>Times Roman</vt:lpstr>
      <vt:lpstr>21_BasicWhite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홍순규</cp:lastModifiedBy>
  <cp:revision>2</cp:revision>
  <dcterms:modified xsi:type="dcterms:W3CDTF">2021-11-09T13:39:01Z</dcterms:modified>
</cp:coreProperties>
</file>