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F879F-2BD7-4E0F-9F09-44D0B601B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87039E-091C-424A-A30F-03689A633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622B3-5924-4156-B906-9249281E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3D61-F95E-4D80-B072-3D5F07AA2D3D}" type="datetimeFigureOut">
              <a:rPr lang="ko-KR" altLang="en-US" smtClean="0"/>
              <a:t>2021. 11. 20.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DE488-CB69-4207-B9E1-D9651F76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B7812-B600-439E-A9FA-5DE9D54A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A4C6-71C4-4832-A357-5783C1EED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8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D886E-E0C6-4FCF-8D8A-402F817F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C43CC0-F442-4612-A566-2B2D43C40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FA253-4F8B-4A6F-833B-B1C81F8F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3D61-F95E-4D80-B072-3D5F07AA2D3D}" type="datetimeFigureOut">
              <a:rPr lang="ko-KR" altLang="en-US" smtClean="0"/>
              <a:t>2021. 11. 20.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CE397-F595-4DD4-ABA2-93FC9469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DA5F6-3513-47ED-ABAE-0A4D9FC3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A4C6-71C4-4832-A357-5783C1EED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91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18C207-E837-4B6C-8544-4E57F1C2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E4C2DB-4601-40BA-A140-EA9AA651C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31683-2D47-4820-99C4-4B569082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3D61-F95E-4D80-B072-3D5F07AA2D3D}" type="datetimeFigureOut">
              <a:rPr lang="ko-KR" altLang="en-US" smtClean="0"/>
              <a:t>2021. 11. 20.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FAB3A-F30A-4682-910D-F346AFE1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35807-C0C7-4DA5-9D29-52C17CF8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A4C6-71C4-4832-A357-5783C1EED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41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7ADE9-BA60-4B1C-9BF3-9B7017FE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3C9B5-B568-4612-A839-98D1C7EF9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25688-E9A5-421C-8096-BD431479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3D61-F95E-4D80-B072-3D5F07AA2D3D}" type="datetimeFigureOut">
              <a:rPr lang="ko-KR" altLang="en-US" smtClean="0"/>
              <a:t>2021. 11. 20.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D6C67-18B1-4B13-9819-7D31D2B2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4D5E7-B286-48DA-9CAB-97D29DE3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A4C6-71C4-4832-A357-5783C1EED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3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B176D-8693-4FD8-A061-0865EA9F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A01018-DC36-4C09-8FE0-404D57F4D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81E36-C326-4815-B319-337A8C63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3D61-F95E-4D80-B072-3D5F07AA2D3D}" type="datetimeFigureOut">
              <a:rPr lang="ko-KR" altLang="en-US" smtClean="0"/>
              <a:t>2021. 11. 20.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9C63A-391A-47B4-847F-CF07C45E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1D471-3A8F-46FB-A59F-88F70850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A4C6-71C4-4832-A357-5783C1EED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8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27B24-FE38-4CE7-AFD5-2BECCAA8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56C60-DEA1-4088-B9E0-230B4E14D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15F068-3A1D-45C0-990C-DDACDB2EF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305FEB-1E25-4664-A1F5-1520C72D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3D61-F95E-4D80-B072-3D5F07AA2D3D}" type="datetimeFigureOut">
              <a:rPr lang="ko-KR" altLang="en-US" smtClean="0"/>
              <a:t>2021. 11. 20.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778B8E-1A3F-4CDC-B7CE-CCC06CE0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D05D20-C020-4975-85EB-5B9BCD0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A4C6-71C4-4832-A357-5783C1EED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2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ACB6F-2D5A-46B0-8AE0-47F5815D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63CF65-AC25-4CB3-ADC9-F4DB4B557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EC1EB-6336-423D-BECE-285723E83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19E2D6-5589-4391-999F-E578C1BFD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50F157-F5C9-4634-8CE3-BA1A7672E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FE6C1-12BC-428A-90FF-AA1C487A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3D61-F95E-4D80-B072-3D5F07AA2D3D}" type="datetimeFigureOut">
              <a:rPr lang="ko-KR" altLang="en-US" smtClean="0"/>
              <a:t>2021. 11. 20.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F290D1-0231-4A4F-B324-51A9E4E9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D46115-E9F9-44D5-AB68-31C1B372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A4C6-71C4-4832-A357-5783C1EED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7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7A773-3C88-4294-8DF6-398FB5C3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728559-1B17-4A2A-98D3-17ABD7C2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3D61-F95E-4D80-B072-3D5F07AA2D3D}" type="datetimeFigureOut">
              <a:rPr lang="ko-KR" altLang="en-US" smtClean="0"/>
              <a:t>2021. 11. 20.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C65C9A-0603-4F63-9911-66A677B5A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EE1283-5038-47A2-982C-645B844E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A4C6-71C4-4832-A357-5783C1EED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0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E6C0C0-CF2F-40C1-B327-31F8B45F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3D61-F95E-4D80-B072-3D5F07AA2D3D}" type="datetimeFigureOut">
              <a:rPr lang="ko-KR" altLang="en-US" smtClean="0"/>
              <a:t>2021. 11. 20.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B80D53-CB6C-4D07-8680-82F32256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7BDA82-BE37-4D1B-90C6-48DADF51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A4C6-71C4-4832-A357-5783C1EED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5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95EE9-275C-4F7A-B573-549DDBCD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60B5C-DE54-40F5-84B7-B5AB5E141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405C6A-24FD-4D66-8E33-05A30C1B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FC8D6-9A7F-4F3F-A01F-FFD26ADC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3D61-F95E-4D80-B072-3D5F07AA2D3D}" type="datetimeFigureOut">
              <a:rPr lang="ko-KR" altLang="en-US" smtClean="0"/>
              <a:t>2021. 11. 20.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C3642F-D012-42C2-A8D6-EA3CFA7A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0B2A3-D4A2-4361-93C7-2BA049B8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A4C6-71C4-4832-A357-5783C1EED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8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B4359-CA37-413D-9F09-2B53FF87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206C21-3FC1-4C7D-AD94-58BE6F220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8E1B83-1F4A-4590-87D3-808668752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57B6C7-4163-4F1F-BB4E-816AEA17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3D61-F95E-4D80-B072-3D5F07AA2D3D}" type="datetimeFigureOut">
              <a:rPr lang="ko-KR" altLang="en-US" smtClean="0"/>
              <a:t>2021. 11. 20.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86F4B5-30B9-4A30-A262-FF4FD5D5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383063-2B0D-4DA1-A2EE-45FBF58F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A4C6-71C4-4832-A357-5783C1EED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51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72C736-EF72-4D8B-9F92-C6EBE7D3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435FB-4F80-416D-8148-8D63076B9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7C207-D5F0-437F-BBC8-27F9713D7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3D61-F95E-4D80-B072-3D5F07AA2D3D}" type="datetimeFigureOut">
              <a:rPr lang="ko-KR" altLang="en-US" smtClean="0"/>
              <a:t>2021. 11. 20.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ED1C0-ADF9-4EEE-840E-9564F768A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0378A-2C62-4BBC-BBD7-02525B409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A4C6-71C4-4832-A357-5783C1EED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12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174D19-2792-4E0D-AC54-B17E51ABEF94}"/>
              </a:ext>
            </a:extLst>
          </p:cNvPr>
          <p:cNvSpPr txBox="1"/>
          <p:nvPr/>
        </p:nvSpPr>
        <p:spPr>
          <a:xfrm>
            <a:off x="516567" y="132821"/>
            <a:ext cx="32289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C9. Interview</a:t>
            </a:r>
            <a:endParaRPr lang="ko-KR" altLang="en-US" sz="19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2CF89-E176-4EA7-8EB1-5ED12E3F64B6}"/>
                  </a:ext>
                </a:extLst>
              </p:cNvPr>
              <p:cNvSpPr txBox="1"/>
              <p:nvPr/>
            </p:nvSpPr>
            <p:spPr>
              <a:xfrm>
                <a:off x="516568" y="580261"/>
                <a:ext cx="7643584" cy="6563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ko-KR" altLang="en-US" sz="1400" b="1" u="sng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문제 분석</a:t>
                </a:r>
                <a:endParaRPr lang="en-US" altLang="ko-KR" sz="1400" b="1" u="sng" dirty="0">
                  <a:latin typeface="Arial" panose="020B0604020202020204" pitchFamily="34" charset="0"/>
                  <a:ea typeface="Noto Sans CJK KR Light" panose="020B0300000000000000" pitchFamily="34" charset="-127"/>
                  <a:cs typeface="Arial" panose="020B0604020202020204" pitchFamily="34" charset="0"/>
                </a:endParaRPr>
              </a:p>
              <a:p>
                <a:pPr marL="171450" indent="-1714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최대한 많은 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group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을 만들어야 하니 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Rule 1(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Noto Sans CJK KR Light" panose="020B0300000000000000" pitchFamily="34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Noto Sans CJK KR Light" panose="020B0300000000000000" pitchFamily="34" charset="-127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Noto Sans CJK KR Light" panose="020B0300000000000000" pitchFamily="34" charset="-127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Noto Sans CJK KR Light" panose="020B0300000000000000" pitchFamily="34" charset="-127"/>
                        <a:cs typeface="Arial" panose="020B0604020202020204" pitchFamily="34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Noto Sans CJK KR Light" panose="020B0300000000000000" pitchFamily="34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Noto Sans CJK KR Light" panose="020B0300000000000000" pitchFamily="34" charset="-127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Noto Sans CJK KR Light" panose="020B0300000000000000" pitchFamily="34" charset="-127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Noto Sans CJK KR Light" panose="020B0300000000000000" pitchFamily="34" charset="-127"/>
                        <a:cs typeface="Arial" panose="020B0604020202020204" pitchFamily="34" charset="0"/>
                      </a:rPr>
                      <m:t> 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Noto Sans CJK KR Light" panose="020B0300000000000000" pitchFamily="34" charset="-127"/>
                        <a:cs typeface="Arial" panose="020B0604020202020204" pitchFamily="34" charset="0"/>
                      </a:rPr>
                      <m:t>𝐴𝑁𝐷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Noto Sans CJK KR Light" panose="020B0300000000000000" pitchFamily="34" charset="-127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Noto Sans CJK KR Light" panose="020B0300000000000000" pitchFamily="34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Noto Sans CJK KR Light" panose="020B0300000000000000" pitchFamily="34" charset="-127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Noto Sans CJK KR Light" panose="020B0300000000000000" pitchFamily="34" charset="-127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Noto Sans CJK KR Light" panose="020B0300000000000000" pitchFamily="34" charset="-127"/>
                        <a:cs typeface="Arial" panose="020B0604020202020204" pitchFamily="34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Noto Sans CJK KR Light" panose="020B0300000000000000" pitchFamily="34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Noto Sans CJK KR Light" panose="020B0300000000000000" pitchFamily="34" charset="-127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Noto Sans CJK KR Light" panose="020B0300000000000000" pitchFamily="34" charset="-127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Noto Sans CJK KR Light" panose="020B0300000000000000" pitchFamily="34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, vice versa)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을 지키는 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applicant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 끼리 같은 그룹에 두고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,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 나머지는 전부 각 각의 그룹에 분리시킨다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.</a:t>
                </a:r>
              </a:p>
              <a:p>
                <a:pPr marL="171450" indent="-1714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Rule 1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을 만족하는 지원자들을 찾기 위해 다른 지원자들과의 모든 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pair</a:t>
                </a:r>
                <a:r>
                  <a:rPr lang="ko-KR" altLang="en-US" sz="1200" dirty="0" err="1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를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 비교해야 한다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.</a:t>
                </a:r>
                <a:endParaRPr lang="en-US" altLang="ko-KR" sz="1200" b="0" dirty="0">
                  <a:latin typeface="Arial" panose="020B0604020202020204" pitchFamily="34" charset="0"/>
                  <a:ea typeface="Noto Sans CJK KR Light" panose="020B0300000000000000" pitchFamily="34" charset="-127"/>
                  <a:cs typeface="Arial" panose="020B0604020202020204" pitchFamily="34" charset="0"/>
                </a:endParaRPr>
              </a:p>
              <a:p>
                <a:pPr marL="171450" indent="-1714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각 지원자마다 다른 사람을 비교할 때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,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 아래 두 가지 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Case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로 처리한다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            Case 1) 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자신과 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Rule 1 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이 성립되는 다른 지원자가 모두 그룹이 없는 경우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: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	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자신과 다른 지원자들을 새로운 그룹으로 묶는다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            Case 2) 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자신과 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Rule 1 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이 성립되는 다른 지원자가 한명이라도 이미 다른 그룹에 속한 경우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: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	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자신과 다른 지원자들을 하나의 다른 그룹에 추가한다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endParaRPr lang="en-US" altLang="ko-KR" sz="1300" dirty="0">
                  <a:latin typeface="Arial" panose="020B0604020202020204" pitchFamily="34" charset="0"/>
                  <a:ea typeface="Noto Sans CJK KR Light" panose="020B0300000000000000" pitchFamily="34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ko-KR" sz="1400" b="1" u="sng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Required Data Structure: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Applicant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의 성적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 x, y</a:t>
                </a:r>
                <a:r>
                  <a:rPr lang="ko-KR" altLang="en-US" sz="1200" dirty="0" err="1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를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 기록할</a:t>
                </a:r>
                <a:r>
                  <a:rPr lang="en-US" altLang="ko-KR" sz="1200" b="1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 pair&lt;int, int&gt; array ‘applicant’</a:t>
                </a:r>
                <a:r>
                  <a:rPr lang="ko-KR" altLang="en-US" sz="1200" b="1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 </a:t>
                </a:r>
                <a:endParaRPr lang="en-US" altLang="ko-KR" sz="1200" b="1" dirty="0">
                  <a:latin typeface="Arial" panose="020B0604020202020204" pitchFamily="34" charset="0"/>
                  <a:ea typeface="Noto Sans CJK KR Light" panose="020B0300000000000000" pitchFamily="34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Applicant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가 현재 그룹이 있는지 확인할 </a:t>
                </a:r>
                <a:r>
                  <a:rPr lang="en-US" altLang="ko-KR" sz="1200" b="1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bool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200" b="1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array ‘</a:t>
                </a:r>
                <a:r>
                  <a:rPr lang="en-US" altLang="ko-KR" sz="1200" b="1" dirty="0" err="1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is_group</a:t>
                </a:r>
                <a:r>
                  <a:rPr lang="en-US" altLang="ko-KR" sz="1200" b="1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’ </a:t>
                </a:r>
              </a:p>
              <a:p>
                <a:pPr>
                  <a:lnSpc>
                    <a:spcPct val="125000"/>
                  </a:lnSpc>
                </a:pP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현재 그룹을 추가할지 말지 결정할 </a:t>
                </a:r>
                <a:r>
                  <a:rPr lang="en-US" altLang="ko-KR" sz="1200" b="1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bool variable ‘</a:t>
                </a:r>
                <a:r>
                  <a:rPr lang="en-US" altLang="ko-KR" sz="1200" b="1" dirty="0" err="1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add_group</a:t>
                </a:r>
                <a:r>
                  <a:rPr lang="en-US" altLang="ko-KR" sz="1200" b="1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’</a:t>
                </a:r>
              </a:p>
              <a:p>
                <a:pPr>
                  <a:lnSpc>
                    <a:spcPct val="125000"/>
                  </a:lnSpc>
                </a:pPr>
                <a:endParaRPr lang="en-US" altLang="ko-KR" sz="1300" b="1" dirty="0">
                  <a:latin typeface="Arial" panose="020B0604020202020204" pitchFamily="34" charset="0"/>
                  <a:ea typeface="Noto Sans CJK KR Light" panose="020B0300000000000000" pitchFamily="34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ko-KR" altLang="en-US" sz="1400" b="1" u="sng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솔루션</a:t>
                </a:r>
                <a:r>
                  <a:rPr lang="en-US" altLang="ko-KR" sz="1400" b="1" u="sng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:</a:t>
                </a:r>
                <a:endParaRPr lang="en-US" altLang="ko-KR" sz="1200" b="1" u="sng" dirty="0">
                  <a:latin typeface="Arial" panose="020B0604020202020204" pitchFamily="34" charset="0"/>
                  <a:ea typeface="Noto Sans CJK KR Light" panose="020B0300000000000000" pitchFamily="34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1. x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의 오름차순으로 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applicant 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들을 정렬한다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Noto Sans CJK KR Light" panose="020B0300000000000000" pitchFamily="34" charset="-127"/>
                        <a:cs typeface="Arial" panose="020B0604020202020204" pitchFamily="34" charset="0"/>
                      </a:rPr>
                      <m:t>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Noto Sans CJK KR Light" panose="020B0300000000000000" pitchFamily="34" charset="-127"/>
                        <a:cs typeface="Arial" panose="020B0604020202020204" pitchFamily="34" charset="0"/>
                      </a:rPr>
                      <m:t>𝐴𝑣𝑒𝑟𝑎𝑔𝑒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Noto Sans CJK KR Light" panose="020B0300000000000000" pitchFamily="34" charset="-127"/>
                        <a:cs typeface="Arial" panose="020B0604020202020204" pitchFamily="34" charset="0"/>
                      </a:rPr>
                      <m:t>: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Noto Sans CJK KR Light" panose="020B0300000000000000" pitchFamily="34" charset="-127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Noto Sans CJK KR Light" panose="020B0300000000000000" pitchFamily="34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Noto Sans CJK KR Light" panose="020B0300000000000000" pitchFamily="34" charset="-127"/>
                            <a:cs typeface="Arial" panose="020B0604020202020204" pitchFamily="34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ea typeface="Noto Sans CJK KR Light" panose="020B0300000000000000" pitchFamily="34" charset="-127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 b="0" i="0" smtClean="0">
                                <a:latin typeface="Cambria Math" panose="02040503050406030204" pitchFamily="18" charset="0"/>
                                <a:ea typeface="Noto Sans CJK KR Light" panose="020B0300000000000000" pitchFamily="34" charset="-127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Noto Sans CJK KR Light" panose="020B0300000000000000" pitchFamily="34" charset="-127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Noto Sans CJK KR Light" panose="020B0300000000000000" pitchFamily="34" charset="-127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Noto Sans CJK KR Light" panose="020B0300000000000000" pitchFamily="34" charset="-127"/>
                        <a:cs typeface="Arial" panose="020B0604020202020204" pitchFamily="34" charset="0"/>
                      </a:rPr>
                      <m:t>𝑊𝑜𝑟𝑠𝑡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Noto Sans CJK KR Light" panose="020B0300000000000000" pitchFamily="34" charset="-127"/>
                        <a:cs typeface="Arial" panose="020B0604020202020204" pitchFamily="34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Noto Sans CJK KR Light" panose="020B0300000000000000" pitchFamily="34" charset="-127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Noto Sans CJK KR Light" panose="020B0300000000000000" pitchFamily="34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ea typeface="Noto Sans CJK KR Light" panose="020B0300000000000000" pitchFamily="34" charset="-127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Noto Sans CJK KR Light" panose="020B0300000000000000" pitchFamily="34" charset="-127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Noto Sans CJK KR Light" panose="020B0300000000000000" pitchFamily="34" charset="-127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200" dirty="0">
                  <a:latin typeface="Arial" panose="020B0604020202020204" pitchFamily="34" charset="0"/>
                  <a:ea typeface="Noto Sans CJK KR Light" panose="020B0300000000000000" pitchFamily="34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2. 1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번째 사람부터 자신보다 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x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값이 큰 모든 사람들과 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y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값을 비교한다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. (x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값은 이미 오름차순이기 때문에 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y 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값이 자기보다 작으면 같은 그룹에 있어야 한다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.)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  <a:ea typeface="Noto Sans CJK KR Light" panose="020B0300000000000000" pitchFamily="34" charset="-127"/>
                        <a:cs typeface="Arial" panose="020B0604020202020204" pitchFamily="34" charset="0"/>
                      </a:rPr>
                      <m:t>←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Noto Sans CJK KR Light" panose="020B0300000000000000" pitchFamily="34" charset="-127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Noto Sans CJK KR Light" panose="020B0300000000000000" pitchFamily="34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ea typeface="Noto Sans CJK KR Light" panose="020B0300000000000000" pitchFamily="34" charset="-127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Noto Sans CJK KR Light" panose="020B0300000000000000" pitchFamily="34" charset="-127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Noto Sans CJK KR Light" panose="020B0300000000000000" pitchFamily="34" charset="-127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200" b="0" dirty="0">
                  <a:latin typeface="Arial" panose="020B0604020202020204" pitchFamily="34" charset="0"/>
                  <a:ea typeface="Noto Sans CJK KR Light" panose="020B0300000000000000" pitchFamily="34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    - 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현재 지원자와 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rule 1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이 성립하는 지원자의 </a:t>
                </a:r>
                <a:r>
                  <a:rPr lang="en-US" altLang="ko-KR" sz="1200" dirty="0" err="1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is_group</a:t>
                </a:r>
                <a:r>
                  <a:rPr lang="ko-KR" altLang="en-US" sz="1200" dirty="0" err="1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를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true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로 바꾼다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. (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지원자와 같은 </a:t>
                </a:r>
                <a:r>
                  <a:rPr lang="ko-KR" altLang="en-US" sz="1200" dirty="0" err="1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그룹이어야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 한다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)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	&gt; 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이 때 해당 지원자의 </a:t>
                </a:r>
                <a:r>
                  <a:rPr lang="en-US" altLang="ko-KR" sz="1200" dirty="0" err="1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is_group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가 이미 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true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면 </a:t>
                </a:r>
                <a:r>
                  <a:rPr lang="en-US" altLang="ko-KR" sz="1200" dirty="0" err="1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add_group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을 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false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로 바꾼다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. 	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	&gt;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Case 2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에 해당하는 것으로 그룹의 개수는 기존의 그룹의 개수와 동일하다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    - 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만약 모두와 비교하는 동안 </a:t>
                </a:r>
                <a:r>
                  <a:rPr lang="en-US" altLang="ko-KR" sz="1200" dirty="0" err="1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add_group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이 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true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로 유지된다면 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Case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1</a:t>
                </a:r>
                <a:r>
                  <a:rPr lang="ko-KR" altLang="en-US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에 해당하는 것으로 그룹의 개수를 하나 증가시킨다</a:t>
                </a:r>
                <a:r>
                  <a:rPr lang="en-US" altLang="ko-KR" sz="1200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endParaRPr lang="en-US" altLang="ko-KR" sz="1300" b="1" dirty="0">
                  <a:latin typeface="Arial" panose="020B0604020202020204" pitchFamily="34" charset="0"/>
                  <a:ea typeface="Noto Sans CJK KR Light" panose="020B0300000000000000" pitchFamily="34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ko-KR" sz="1400" b="1" u="sng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Time Complexity:</a:t>
                </a:r>
                <a:r>
                  <a:rPr lang="en-US" altLang="ko-KR" sz="1600" b="1" u="sng" dirty="0">
                    <a:latin typeface="Arial" panose="020B0604020202020204" pitchFamily="34" charset="0"/>
                    <a:ea typeface="Noto Sans CJK KR Light" panose="020B0300000000000000" pitchFamily="34" charset="-127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1400" i="1" u="sng" smtClean="0">
                        <a:latin typeface="Cambria Math" panose="02040503050406030204" pitchFamily="18" charset="0"/>
                        <a:ea typeface="Noto Sans CJK KR Light" panose="020B0300000000000000" pitchFamily="34" charset="-127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en-US" altLang="ko-KR" sz="1400" b="0" i="1" u="sng" smtClean="0">
                            <a:latin typeface="Cambria Math" panose="02040503050406030204" pitchFamily="18" charset="0"/>
                            <a:ea typeface="Noto Sans CJK KR Light" panose="020B0300000000000000" pitchFamily="34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400" b="0" i="1" u="sng" smtClean="0">
                            <a:latin typeface="Cambria Math" panose="02040503050406030204" pitchFamily="18" charset="0"/>
                            <a:ea typeface="Noto Sans CJK KR Light" panose="020B0300000000000000" pitchFamily="34" charset="-127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ko-KR" sz="1400" b="0" i="1" u="sng" smtClean="0">
                        <a:latin typeface="Cambria Math" panose="02040503050406030204" pitchFamily="18" charset="0"/>
                        <a:ea typeface="Noto Sans CJK KR Light" panose="020B0300000000000000" pitchFamily="34" charset="-127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1400" b="0" i="1" u="sng" smtClean="0">
                        <a:latin typeface="Cambria Math" panose="02040503050406030204" pitchFamily="18" charset="0"/>
                        <a:ea typeface="Noto Sans CJK KR Light" panose="020B0300000000000000" pitchFamily="34" charset="-127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ko-KR" sz="1400" b="0" i="1" u="sng" smtClean="0">
                            <a:latin typeface="Cambria Math" panose="02040503050406030204" pitchFamily="18" charset="0"/>
                            <a:ea typeface="Noto Sans CJK KR Light" panose="020B0300000000000000" pitchFamily="34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b="0" i="1" u="sng" smtClean="0">
                                <a:latin typeface="Cambria Math" panose="02040503050406030204" pitchFamily="18" charset="0"/>
                                <a:ea typeface="Noto Sans CJK KR Light" panose="020B0300000000000000" pitchFamily="34" charset="-127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u="sng" smtClean="0">
                                <a:latin typeface="Cambria Math" panose="02040503050406030204" pitchFamily="18" charset="0"/>
                                <a:ea typeface="Noto Sans CJK KR Light" panose="020B0300000000000000" pitchFamily="34" charset="-127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1400" b="0" i="1" u="sng" smtClean="0">
                                <a:latin typeface="Cambria Math" panose="02040503050406030204" pitchFamily="18" charset="0"/>
                                <a:ea typeface="Noto Sans CJK KR Light" panose="020B0300000000000000" pitchFamily="34" charset="-127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400" u="sng" dirty="0">
                  <a:latin typeface="Arial" panose="020B0604020202020204" pitchFamily="34" charset="0"/>
                  <a:ea typeface="Noto Sans CJK KR Light" panose="020B0300000000000000" pitchFamily="34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2CF89-E176-4EA7-8EB1-5ED12E3F6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68" y="580261"/>
                <a:ext cx="7643584" cy="6563207"/>
              </a:xfrm>
              <a:prstGeom prst="rect">
                <a:avLst/>
              </a:prstGeom>
              <a:blipFill>
                <a:blip r:embed="rId2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727F7B8-8AA6-48BB-B227-AB09D7B9B798}"/>
              </a:ext>
            </a:extLst>
          </p:cNvPr>
          <p:cNvSpPr txBox="1"/>
          <p:nvPr/>
        </p:nvSpPr>
        <p:spPr>
          <a:xfrm>
            <a:off x="8446459" y="132821"/>
            <a:ext cx="361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21600244 </a:t>
            </a:r>
            <a:r>
              <a:rPr lang="ko-KR" altLang="en-US" sz="14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박건희 </a:t>
            </a:r>
            <a:r>
              <a:rPr lang="en-US" altLang="ko-KR" sz="14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21500800 </a:t>
            </a:r>
            <a:r>
              <a:rPr lang="ko-KR" altLang="en-US" sz="14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홍순규</a:t>
            </a:r>
            <a:endParaRPr lang="ko-KR" altLang="en-US" sz="14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graphicFrame>
        <p:nvGraphicFramePr>
          <p:cNvPr id="6" name="표 20">
            <a:extLst>
              <a:ext uri="{FF2B5EF4-FFF2-40B4-BE49-F238E27FC236}">
                <a16:creationId xmlns:a16="http://schemas.microsoft.com/office/drawing/2014/main" id="{41BCB910-F37A-4247-A150-F629A6484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85731"/>
              </p:ext>
            </p:extLst>
          </p:nvPr>
        </p:nvGraphicFramePr>
        <p:xfrm>
          <a:off x="8992242" y="676024"/>
          <a:ext cx="2154177" cy="2185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347">
                  <a:extLst>
                    <a:ext uri="{9D8B030D-6E8A-4147-A177-3AD203B41FA5}">
                      <a16:colId xmlns:a16="http://schemas.microsoft.com/office/drawing/2014/main" val="2943103102"/>
                    </a:ext>
                  </a:extLst>
                </a:gridCol>
                <a:gridCol w="471347">
                  <a:extLst>
                    <a:ext uri="{9D8B030D-6E8A-4147-A177-3AD203B41FA5}">
                      <a16:colId xmlns:a16="http://schemas.microsoft.com/office/drawing/2014/main" val="745420736"/>
                    </a:ext>
                  </a:extLst>
                </a:gridCol>
                <a:gridCol w="560727">
                  <a:extLst>
                    <a:ext uri="{9D8B030D-6E8A-4147-A177-3AD203B41FA5}">
                      <a16:colId xmlns:a16="http://schemas.microsoft.com/office/drawing/2014/main" val="3828705494"/>
                    </a:ext>
                  </a:extLst>
                </a:gridCol>
                <a:gridCol w="650756">
                  <a:extLst>
                    <a:ext uri="{9D8B030D-6E8A-4147-A177-3AD203B41FA5}">
                      <a16:colId xmlns:a16="http://schemas.microsoft.com/office/drawing/2014/main" val="3178146095"/>
                    </a:ext>
                  </a:extLst>
                </a:gridCol>
              </a:tblGrid>
              <a:tr h="4371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X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Y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/>
                        <a:t>match</a:t>
                      </a:r>
                      <a:endParaRPr lang="ko-Kore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 err="1"/>
                        <a:t>is_group</a:t>
                      </a:r>
                      <a:endParaRPr lang="ko-Kore-KR" alt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857515"/>
                  </a:ext>
                </a:extLst>
              </a:tr>
              <a:tr h="4371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39845"/>
                  </a:ext>
                </a:extLst>
              </a:tr>
              <a:tr h="4371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568122"/>
                  </a:ext>
                </a:extLst>
              </a:tr>
              <a:tr h="4371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56168"/>
                  </a:ext>
                </a:extLst>
              </a:tr>
              <a:tr h="4371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9463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6A1BA84-09D0-184C-9E56-53CC6C8FB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917829"/>
              </p:ext>
            </p:extLst>
          </p:nvPr>
        </p:nvGraphicFramePr>
        <p:xfrm>
          <a:off x="8992242" y="3080280"/>
          <a:ext cx="2154177" cy="1748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347">
                  <a:extLst>
                    <a:ext uri="{9D8B030D-6E8A-4147-A177-3AD203B41FA5}">
                      <a16:colId xmlns:a16="http://schemas.microsoft.com/office/drawing/2014/main" val="2943103102"/>
                    </a:ext>
                  </a:extLst>
                </a:gridCol>
                <a:gridCol w="471347">
                  <a:extLst>
                    <a:ext uri="{9D8B030D-6E8A-4147-A177-3AD203B41FA5}">
                      <a16:colId xmlns:a16="http://schemas.microsoft.com/office/drawing/2014/main" val="745420736"/>
                    </a:ext>
                  </a:extLst>
                </a:gridCol>
                <a:gridCol w="560727">
                  <a:extLst>
                    <a:ext uri="{9D8B030D-6E8A-4147-A177-3AD203B41FA5}">
                      <a16:colId xmlns:a16="http://schemas.microsoft.com/office/drawing/2014/main" val="3828705494"/>
                    </a:ext>
                  </a:extLst>
                </a:gridCol>
                <a:gridCol w="650756">
                  <a:extLst>
                    <a:ext uri="{9D8B030D-6E8A-4147-A177-3AD203B41FA5}">
                      <a16:colId xmlns:a16="http://schemas.microsoft.com/office/drawing/2014/main" val="3178146095"/>
                    </a:ext>
                  </a:extLst>
                </a:gridCol>
              </a:tblGrid>
              <a:tr h="4371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X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Y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/>
                        <a:t>match</a:t>
                      </a:r>
                      <a:endParaRPr lang="ko-Kore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 err="1"/>
                        <a:t>is_group</a:t>
                      </a:r>
                      <a:endParaRPr lang="ko-Kore-KR" alt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857515"/>
                  </a:ext>
                </a:extLst>
              </a:tr>
              <a:tr h="4371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568122"/>
                  </a:ext>
                </a:extLst>
              </a:tr>
              <a:tr h="4371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56168"/>
                  </a:ext>
                </a:extLst>
              </a:tr>
              <a:tr h="4371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9463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66A9BB2-3B7D-AE49-8794-6E82178C5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93756"/>
              </p:ext>
            </p:extLst>
          </p:nvPr>
        </p:nvGraphicFramePr>
        <p:xfrm>
          <a:off x="8992242" y="5047420"/>
          <a:ext cx="2154177" cy="1311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347">
                  <a:extLst>
                    <a:ext uri="{9D8B030D-6E8A-4147-A177-3AD203B41FA5}">
                      <a16:colId xmlns:a16="http://schemas.microsoft.com/office/drawing/2014/main" val="2943103102"/>
                    </a:ext>
                  </a:extLst>
                </a:gridCol>
                <a:gridCol w="471347">
                  <a:extLst>
                    <a:ext uri="{9D8B030D-6E8A-4147-A177-3AD203B41FA5}">
                      <a16:colId xmlns:a16="http://schemas.microsoft.com/office/drawing/2014/main" val="745420736"/>
                    </a:ext>
                  </a:extLst>
                </a:gridCol>
                <a:gridCol w="560727">
                  <a:extLst>
                    <a:ext uri="{9D8B030D-6E8A-4147-A177-3AD203B41FA5}">
                      <a16:colId xmlns:a16="http://schemas.microsoft.com/office/drawing/2014/main" val="3828705494"/>
                    </a:ext>
                  </a:extLst>
                </a:gridCol>
                <a:gridCol w="650756">
                  <a:extLst>
                    <a:ext uri="{9D8B030D-6E8A-4147-A177-3AD203B41FA5}">
                      <a16:colId xmlns:a16="http://schemas.microsoft.com/office/drawing/2014/main" val="3178146095"/>
                    </a:ext>
                  </a:extLst>
                </a:gridCol>
              </a:tblGrid>
              <a:tr h="4371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X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Y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/>
                        <a:t>match</a:t>
                      </a:r>
                      <a:endParaRPr lang="ko-Kore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 err="1"/>
                        <a:t>is_group</a:t>
                      </a:r>
                      <a:endParaRPr lang="ko-Kore-KR" alt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857515"/>
                  </a:ext>
                </a:extLst>
              </a:tr>
              <a:tr h="4371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56168"/>
                  </a:ext>
                </a:extLst>
              </a:tr>
              <a:tr h="4371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9463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7A3DC44-D0D6-0241-8A2A-D590638E4844}"/>
              </a:ext>
            </a:extLst>
          </p:cNvPr>
          <p:cNvSpPr txBox="1"/>
          <p:nvPr/>
        </p:nvSpPr>
        <p:spPr>
          <a:xfrm>
            <a:off x="11271001" y="1185440"/>
            <a:ext cx="7873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/>
              <a:t>그룹 수</a:t>
            </a:r>
            <a:r>
              <a:rPr kumimoji="1" lang="en-US" altLang="ko-KR" sz="1050" dirty="0"/>
              <a:t>: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1</a:t>
            </a:r>
            <a:endParaRPr kumimoji="1" lang="ko-Kore-KR" alt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1BD50-79FF-4F44-A8F6-A0272D7B5AF8}"/>
              </a:ext>
            </a:extLst>
          </p:cNvPr>
          <p:cNvSpPr txBox="1"/>
          <p:nvPr/>
        </p:nvSpPr>
        <p:spPr>
          <a:xfrm>
            <a:off x="11271000" y="3619490"/>
            <a:ext cx="7873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/>
              <a:t>그룹 수</a:t>
            </a:r>
            <a:r>
              <a:rPr kumimoji="1" lang="en-US" altLang="ko-KR" sz="1050" dirty="0"/>
              <a:t>: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2</a:t>
            </a:r>
            <a:endParaRPr kumimoji="1" lang="ko-Kore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9EDA4-E2AF-B74A-A949-4DC326F121AB}"/>
              </a:ext>
            </a:extLst>
          </p:cNvPr>
          <p:cNvSpPr txBox="1"/>
          <p:nvPr/>
        </p:nvSpPr>
        <p:spPr>
          <a:xfrm>
            <a:off x="11270999" y="5544869"/>
            <a:ext cx="7873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/>
              <a:t>그룹 수</a:t>
            </a:r>
            <a:r>
              <a:rPr kumimoji="1" lang="en-US" altLang="ko-KR" sz="1050" dirty="0"/>
              <a:t>: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2</a:t>
            </a:r>
          </a:p>
          <a:p>
            <a:r>
              <a:rPr kumimoji="1" lang="en-US" altLang="ko-KR" sz="1050" dirty="0"/>
              <a:t>(Case 2)</a:t>
            </a:r>
            <a:endParaRPr kumimoji="1" lang="ko-Kore-KR" altLang="en-US" sz="105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579496B-B31B-A944-8060-EC4A18261FA2}"/>
              </a:ext>
            </a:extLst>
          </p:cNvPr>
          <p:cNvCxnSpPr>
            <a:endCxn id="9" idx="3"/>
          </p:cNvCxnSpPr>
          <p:nvPr/>
        </p:nvCxnSpPr>
        <p:spPr>
          <a:xfrm flipH="1">
            <a:off x="11146419" y="5701389"/>
            <a:ext cx="114587" cy="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21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382</Words>
  <Application>Microsoft Macintosh PowerPoint</Application>
  <PresentationFormat>와이드스크린</PresentationFormat>
  <Paragraphs>74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Noto Sans CJK KR Light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건희</dc:creator>
  <cp:lastModifiedBy>홍순규</cp:lastModifiedBy>
  <cp:revision>29</cp:revision>
  <dcterms:created xsi:type="dcterms:W3CDTF">2021-09-25T06:42:19Z</dcterms:created>
  <dcterms:modified xsi:type="dcterms:W3CDTF">2021-11-20T10:25:13Z</dcterms:modified>
</cp:coreProperties>
</file>