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8288000" cy="10287000"/>
  <p:notesSz cx="6858000" cy="9144000"/>
  <p:embeddedFontLst>
    <p:embeddedFont>
      <p:font typeface="Canva Sans" panose="020B0604020202020204" charset="0"/>
      <p:regular r:id="rId24"/>
    </p:embeddedFont>
    <p:embeddedFont>
      <p:font typeface="Canva Sans Bold" panose="020B0604020202020204" charset="0"/>
      <p:regular r:id="rId25"/>
    </p:embeddedFont>
    <p:embeddedFont>
      <p:font typeface="IBM Plex Sans Bold" panose="020B0604020202020204" charset="0"/>
      <p:regular r:id="rId26"/>
    </p:embeddedFont>
    <p:embeddedFont>
      <p:font typeface="Montserrat Bold" panose="020B0604020202020204" charset="-9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51761">
            <a:off x="10912533" y="-41575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4939101" y="6712177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9184" y="4438810"/>
            <a:ext cx="13449631" cy="950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3"/>
              </a:lnSpc>
            </a:pPr>
            <a:r>
              <a:rPr lang="en-US" sz="5531">
                <a:solidFill>
                  <a:srgbClr val="000000"/>
                </a:solidFill>
                <a:latin typeface="Montserrat Bold"/>
              </a:rPr>
              <a:t>Machine Learning ile Trading Projesi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09389"/>
              </p:ext>
            </p:extLst>
          </p:nvPr>
        </p:nvGraphicFramePr>
        <p:xfrm>
          <a:off x="3508966" y="0"/>
          <a:ext cx="8831341" cy="8382742"/>
        </p:xfrm>
        <a:graphic>
          <a:graphicData uri="http://schemas.openxmlformats.org/drawingml/2006/table">
            <a:tbl>
              <a:tblPr/>
              <a:tblGrid>
                <a:gridCol w="249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1164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Metrik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nva Sans Bold"/>
                        </a:rPr>
                        <a:t>XU100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50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Kazanma Serisi Ort.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2.48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2.65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Kaybetme Serisi 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6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4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Kaybetme Serisi Ort.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2.1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5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85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Günlük Ort.Getiri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%0.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31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%0.9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Getiri Standart Sapma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1.3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2.58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9878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Canva Sans Bold"/>
                        </a:rPr>
                        <a:t>Beklenen Yıllık Getiri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%7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%2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45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508966" y="8382742"/>
          <a:ext cx="2503334" cy="1562100"/>
        </p:xfrm>
        <a:graphic>
          <a:graphicData uri="http://schemas.openxmlformats.org/drawingml/2006/table">
            <a:tbl>
              <a:tblPr/>
              <a:tblGrid>
                <a:gridCol w="250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Düzeltilmiş Mevduat Eşleniği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63587"/>
              </p:ext>
            </p:extLst>
          </p:nvPr>
        </p:nvGraphicFramePr>
        <p:xfrm>
          <a:off x="9144000" y="8382742"/>
          <a:ext cx="3196306" cy="1568623"/>
        </p:xfrm>
        <a:graphic>
          <a:graphicData uri="http://schemas.openxmlformats.org/drawingml/2006/table">
            <a:tbl>
              <a:tblPr/>
              <a:tblGrid>
                <a:gridCol w="319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623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nva Sans Bold"/>
                        </a:rPr>
                        <a:t>%</a:t>
                      </a:r>
                      <a:r>
                        <a:rPr lang="tr-TR" sz="2200" dirty="0">
                          <a:solidFill>
                            <a:srgbClr val="000000"/>
                          </a:solidFill>
                          <a:latin typeface="Canva Sans Bold"/>
                        </a:rPr>
                        <a:t>102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012300" y="8382742"/>
          <a:ext cx="3131700" cy="1562100"/>
        </p:xfrm>
        <a:graphic>
          <a:graphicData uri="http://schemas.openxmlformats.org/drawingml/2006/table">
            <a:tbl>
              <a:tblPr/>
              <a:tblGrid>
                <a:gridCol w="31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FF79579-44D8-5DC8-5DDC-D17E01CD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95300"/>
            <a:ext cx="15544800" cy="8387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C2380EB-599E-F866-7C06-147F217B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" y="0"/>
            <a:ext cx="1826525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33417D9-C36B-D79C-6F7D-42A03686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602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-152400" y="571500"/>
            <a:ext cx="14978094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 dirty="0" err="1">
                <a:solidFill>
                  <a:srgbClr val="000000"/>
                </a:solidFill>
                <a:latin typeface="IBM Plex Sans Bold"/>
              </a:rPr>
              <a:t>Açılış</a:t>
            </a:r>
            <a:r>
              <a:rPr lang="en-US" sz="8500" dirty="0">
                <a:solidFill>
                  <a:srgbClr val="000000"/>
                </a:solidFill>
                <a:latin typeface="IBM Plex Sans Bold"/>
              </a:rPr>
              <a:t> </a:t>
            </a:r>
            <a:r>
              <a:rPr lang="en-US" sz="8500" dirty="0" err="1">
                <a:solidFill>
                  <a:srgbClr val="000000"/>
                </a:solidFill>
                <a:latin typeface="IBM Plex Sans Bold"/>
              </a:rPr>
              <a:t>Modeli</a:t>
            </a:r>
            <a:r>
              <a:rPr lang="tr-TR" sz="8500" dirty="0">
                <a:solidFill>
                  <a:srgbClr val="000000"/>
                </a:solidFill>
                <a:latin typeface="IBM Plex Sans Bold"/>
              </a:rPr>
              <a:t>(Sınıflandırma)</a:t>
            </a:r>
            <a:endParaRPr lang="en-US" sz="8500" dirty="0">
              <a:solidFill>
                <a:srgbClr val="000000"/>
              </a:solidFill>
              <a:latin typeface="IBM Plex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3534727"/>
            <a:ext cx="18288000" cy="2581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anva Sans"/>
              </a:rPr>
              <a:t>Model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günlük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periyotta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çalışan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bir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CatBoost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tr-TR" sz="3899" dirty="0" err="1">
                <a:solidFill>
                  <a:srgbClr val="000000"/>
                </a:solidFill>
                <a:latin typeface="Canva Sans"/>
              </a:rPr>
              <a:t>Classifier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modelidir.Bu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modelde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BIST’teki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bütün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hisselerin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günlük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açılış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ile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kapanış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arasındaki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getirileri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tahmin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edilmiş,her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yüksek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getiri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 olasılığı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tahmin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edilen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3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hissede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işleme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girilmiştir.Bu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hisseler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açılışında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alınmış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,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kapanışta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satılmıştır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561451" y="0"/>
            <a:ext cx="1193541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Model Optimizasyonu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2352" y="2496287"/>
            <a:ext cx="13809165" cy="346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7"/>
              </a:lnSpc>
            </a:pPr>
            <a:r>
              <a:rPr lang="en-US" sz="4259">
                <a:solidFill>
                  <a:srgbClr val="000000"/>
                </a:solidFill>
                <a:latin typeface="Canva Sans"/>
              </a:rPr>
              <a:t>Model optimizasyonu için Ortalama Kar/Ortalama Zarar</a:t>
            </a:r>
          </a:p>
          <a:p>
            <a:pPr algn="ctr">
              <a:lnSpc>
                <a:spcPts val="5537"/>
              </a:lnSpc>
              <a:spcBef>
                <a:spcPct val="0"/>
              </a:spcBef>
            </a:pPr>
            <a:r>
              <a:rPr lang="en-US" sz="4259">
                <a:solidFill>
                  <a:srgbClr val="000000"/>
                </a:solidFill>
                <a:latin typeface="Canva Sans"/>
              </a:rPr>
              <a:t>oranı maksimize elde edilecek şekilde model parametreleri ve işlem görecek hisse adedi optimize edilmiştir.</a:t>
            </a:r>
          </a:p>
        </p:txBody>
      </p:sp>
      <p:sp>
        <p:nvSpPr>
          <p:cNvPr id="5" name="Freeform 5"/>
          <p:cNvSpPr/>
          <p:nvPr/>
        </p:nvSpPr>
        <p:spPr>
          <a:xfrm rot="2151761">
            <a:off x="11064933" y="-40051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4682606" y="6741908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2" y="0"/>
                </a:lnTo>
                <a:lnTo>
                  <a:pt x="11422612" y="8328124"/>
                </a:lnTo>
                <a:lnTo>
                  <a:pt x="0" y="832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36EB76D-595C-65B8-0637-63835A1D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" y="14216"/>
            <a:ext cx="18260704" cy="102727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80F4A27-A15B-FA75-EE79-8C79D2ED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" y="18766"/>
            <a:ext cx="18282313" cy="102682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4378"/>
              </p:ext>
            </p:extLst>
          </p:nvPr>
        </p:nvGraphicFramePr>
        <p:xfrm>
          <a:off x="3465196" y="1203055"/>
          <a:ext cx="10474800" cy="8795034"/>
        </p:xfrm>
        <a:graphic>
          <a:graphicData uri="http://schemas.openxmlformats.org/drawingml/2006/table">
            <a:tbl>
              <a:tblPr/>
              <a:tblGrid>
                <a:gridCol w="299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8564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 Bold"/>
                        </a:rPr>
                        <a:t>Metrik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XU100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09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0.3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285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Profit Factor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1.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87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2.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43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0006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Max Drawdown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-%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8.27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-%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7.51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564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Win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%53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%5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006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Kazanma Serisi 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10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8</a:t>
                      </a: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7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679599" y="141605"/>
            <a:ext cx="60459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Backtest Sonuçları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81006"/>
              </p:ext>
            </p:extLst>
          </p:nvPr>
        </p:nvGraphicFramePr>
        <p:xfrm>
          <a:off x="3508966" y="0"/>
          <a:ext cx="8831341" cy="8382742"/>
        </p:xfrm>
        <a:graphic>
          <a:graphicData uri="http://schemas.openxmlformats.org/drawingml/2006/table">
            <a:tbl>
              <a:tblPr/>
              <a:tblGrid>
                <a:gridCol w="249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7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1164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 Bold"/>
                        </a:rPr>
                        <a:t>Metrik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nva Sans Bold"/>
                        </a:rPr>
                        <a:t>XU100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50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Kazanma Serisi Ort.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2.48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2.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13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Kaybetme Serisi 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6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4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Kaybetme Serisi Ort.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2.12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59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Günlük Ort.Getiri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%0.3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%0.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71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104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Getiri Standart Sapma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1.3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2.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9878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Canva Sans Bold"/>
                        </a:rPr>
                        <a:t>Beklenen Yıllık Getiri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%7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8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%</a:t>
                      </a:r>
                      <a:r>
                        <a:rPr lang="tr-TR" sz="2000" dirty="0">
                          <a:solidFill>
                            <a:srgbClr val="000000"/>
                          </a:solidFill>
                          <a:latin typeface="Canva Sans Bold"/>
                        </a:rPr>
                        <a:t>179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508966" y="8382742"/>
          <a:ext cx="2503334" cy="1562100"/>
        </p:xfrm>
        <a:graphic>
          <a:graphicData uri="http://schemas.openxmlformats.org/drawingml/2006/table">
            <a:tbl>
              <a:tblPr/>
              <a:tblGrid>
                <a:gridCol w="250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 Bold"/>
                        </a:rPr>
                        <a:t>Düzeltilmiş Mevduat Eşleniği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20439"/>
              </p:ext>
            </p:extLst>
          </p:nvPr>
        </p:nvGraphicFramePr>
        <p:xfrm>
          <a:off x="9144000" y="8382742"/>
          <a:ext cx="3196306" cy="1568623"/>
        </p:xfrm>
        <a:graphic>
          <a:graphicData uri="http://schemas.openxmlformats.org/drawingml/2006/table">
            <a:tbl>
              <a:tblPr/>
              <a:tblGrid>
                <a:gridCol w="319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623">
                <a:tc>
                  <a:txBody>
                    <a:bodyPr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latin typeface="Canva Sans Bold"/>
                        </a:rPr>
                        <a:t>%</a:t>
                      </a:r>
                      <a:r>
                        <a:rPr lang="tr-TR" sz="2200" dirty="0">
                          <a:solidFill>
                            <a:srgbClr val="000000"/>
                          </a:solidFill>
                          <a:latin typeface="Canva Sans Bold"/>
                        </a:rPr>
                        <a:t>57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012300" y="8382742"/>
          <a:ext cx="3131700" cy="1562100"/>
        </p:xfrm>
        <a:graphic>
          <a:graphicData uri="http://schemas.openxmlformats.org/drawingml/2006/table">
            <a:tbl>
              <a:tblPr/>
              <a:tblGrid>
                <a:gridCol w="313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-2176494" y="0"/>
            <a:ext cx="11856279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tr-TR" sz="8500" dirty="0">
                <a:solidFill>
                  <a:srgbClr val="000000"/>
                </a:solidFill>
                <a:latin typeface="IBM Plex Sans Bold"/>
              </a:rPr>
              <a:t>Açılış Modeli (Regresyon)</a:t>
            </a:r>
            <a:endParaRPr lang="en-US" sz="8500" dirty="0">
              <a:solidFill>
                <a:srgbClr val="000000"/>
              </a:solidFill>
              <a:latin typeface="IBM Plex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3534727"/>
            <a:ext cx="18288000" cy="2581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anva Sans"/>
              </a:rPr>
              <a:t>Model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günlük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periyotta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çalışan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bir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CatBoostRegressor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modelidir.Bu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modelde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BIST’teki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bütün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hisselerin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günlük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açılış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ile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kapanış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arasındaki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getirileri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tahmin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edilmiş,her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yüksek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getiri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tahmin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edilen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3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hissede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işleme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girilmiştir.Bu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hisseler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gün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tr-TR" sz="3899" dirty="0" err="1">
                <a:solidFill>
                  <a:srgbClr val="000000"/>
                </a:solidFill>
                <a:latin typeface="Canva Sans"/>
              </a:rPr>
              <a:t>açılşında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alınmış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, </a:t>
            </a:r>
            <a:r>
              <a:rPr lang="tr-TR" sz="3899" dirty="0">
                <a:solidFill>
                  <a:srgbClr val="000000"/>
                </a:solidFill>
                <a:latin typeface="Canva Sans"/>
              </a:rPr>
              <a:t>kapanışta </a:t>
            </a:r>
            <a:r>
              <a:rPr lang="en-US" sz="3899" dirty="0" err="1">
                <a:solidFill>
                  <a:srgbClr val="000000"/>
                </a:solidFill>
                <a:latin typeface="Canva Sans"/>
              </a:rPr>
              <a:t>satılmıştır</a:t>
            </a:r>
            <a:r>
              <a:rPr lang="en-US" sz="3899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0C741A1-79C6-F459-ECD5-94908625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"/>
            <a:ext cx="16018338" cy="876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72331C6-A572-CEE3-F9EA-BF4A141F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49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22CB6CC-4B1D-AB09-C85D-470C99D6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5521" y="537527"/>
            <a:ext cx="571227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Değişkenler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074" y="2093709"/>
            <a:ext cx="6235836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1)Hisse Günlük Getirisi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53503" y="3088799"/>
            <a:ext cx="5506407" cy="112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2)BIST100 Günlük Getirisi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33108"/>
            <a:ext cx="6534736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3)Drawdown Oranı:Low/Close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4204" y="4851400"/>
            <a:ext cx="5865005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4)Range:(High-Low)/Close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021326" y="5673725"/>
            <a:ext cx="8115300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5)Hacim</a:t>
            </a:r>
          </a:p>
        </p:txBody>
      </p:sp>
      <p:sp>
        <p:nvSpPr>
          <p:cNvPr id="8" name="Freeform 8"/>
          <p:cNvSpPr/>
          <p:nvPr/>
        </p:nvSpPr>
        <p:spPr>
          <a:xfrm rot="2700000">
            <a:off x="-4289195" y="7482704"/>
            <a:ext cx="10546739" cy="7689531"/>
          </a:xfrm>
          <a:custGeom>
            <a:avLst/>
            <a:gdLst/>
            <a:ahLst/>
            <a:cxnLst/>
            <a:rect l="l" t="t" r="r" b="b"/>
            <a:pathLst>
              <a:path w="10546739" h="7689531">
                <a:moveTo>
                  <a:pt x="0" y="0"/>
                </a:moveTo>
                <a:lnTo>
                  <a:pt x="10546739" y="0"/>
                </a:lnTo>
                <a:lnTo>
                  <a:pt x="10546739" y="7689531"/>
                </a:lnTo>
                <a:lnTo>
                  <a:pt x="0" y="768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2337851" y="6496050"/>
            <a:ext cx="8115300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</a:rPr>
              <a:t>6)RSI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59910" y="2093709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728292" y="6377513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tr-TR" sz="3500" dirty="0">
                <a:solidFill>
                  <a:srgbClr val="000000"/>
                </a:solidFill>
                <a:latin typeface="Canva Sans"/>
              </a:rPr>
              <a:t>2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Stokastik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RSI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46881" y="4822192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tr-TR" sz="3500" dirty="0">
                <a:solidFill>
                  <a:srgbClr val="000000"/>
                </a:solidFill>
                <a:latin typeface="Canva Sans"/>
              </a:rPr>
              <a:t>0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Kapanış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Fiyatı</a:t>
            </a:r>
            <a:endParaRPr lang="en-US" sz="35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229662" y="7053788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tr-TR" sz="3500" dirty="0">
                <a:solidFill>
                  <a:srgbClr val="000000"/>
                </a:solidFill>
                <a:latin typeface="Canva Sans"/>
              </a:rPr>
              <a:t>3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)MACD Signal Line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04065" y="5631388"/>
            <a:ext cx="9194494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tr-TR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)MACD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85673" y="2715746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tr-TR" sz="3500" dirty="0">
                <a:solidFill>
                  <a:srgbClr val="000000"/>
                </a:solidFill>
                <a:latin typeface="Canva Sans"/>
              </a:rPr>
              <a:t>7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Güniçi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En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Yüksek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Fiyat</a:t>
            </a:r>
            <a:endParaRPr lang="en-US" sz="35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574889" y="3411071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tr-TR" sz="3500" dirty="0">
                <a:solidFill>
                  <a:srgbClr val="000000"/>
                </a:solidFill>
                <a:latin typeface="Canva Sans"/>
              </a:rPr>
              <a:t>8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Güniçi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En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Düşük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Fiyat</a:t>
            </a:r>
            <a:endParaRPr lang="en-US" sz="35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24766" y="7790388"/>
            <a:ext cx="9194494" cy="11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</a:rPr>
              <a:t>1</a:t>
            </a:r>
            <a:r>
              <a:rPr lang="tr-TR" sz="3500" dirty="0">
                <a:solidFill>
                  <a:srgbClr val="000000"/>
                </a:solidFill>
                <a:latin typeface="Canva Sans"/>
              </a:rPr>
              <a:t>4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)ROC</a:t>
            </a:r>
          </a:p>
          <a:p>
            <a:pPr algn="ctr">
              <a:lnSpc>
                <a:spcPts val="4550"/>
              </a:lnSpc>
              <a:spcBef>
                <a:spcPct val="0"/>
              </a:spcBef>
            </a:pP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596526" y="4207138"/>
            <a:ext cx="9194494" cy="55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tr-TR" sz="3500" dirty="0">
                <a:solidFill>
                  <a:srgbClr val="000000"/>
                </a:solidFill>
                <a:latin typeface="Canva Sans"/>
              </a:rPr>
              <a:t>9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)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Açılış</a:t>
            </a:r>
            <a:r>
              <a:rPr lang="en-US" sz="35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anva Sans"/>
              </a:rPr>
              <a:t>Fiyatı</a:t>
            </a:r>
            <a:endParaRPr lang="en-US" sz="35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561451" y="0"/>
            <a:ext cx="1193541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Model Optimizasyonu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2352" y="2496287"/>
            <a:ext cx="14679048" cy="2785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37"/>
              </a:lnSpc>
            </a:pPr>
            <a:r>
              <a:rPr lang="en-US" sz="4259" dirty="0">
                <a:solidFill>
                  <a:srgbClr val="000000"/>
                </a:solidFill>
                <a:latin typeface="Canva Sans"/>
              </a:rPr>
              <a:t>Model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optimizasyonu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için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Ortalama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Kar/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Ortalama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Zarar</a:t>
            </a:r>
          </a:p>
          <a:p>
            <a:pPr algn="ctr">
              <a:lnSpc>
                <a:spcPts val="5537"/>
              </a:lnSpc>
              <a:spcBef>
                <a:spcPct val="0"/>
              </a:spcBef>
            </a:pP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oranı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maksimize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elde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edilecek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şekilde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model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parametreleri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ve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işlem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görecek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hisse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adedi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 optimize </a:t>
            </a:r>
            <a:r>
              <a:rPr lang="en-US" sz="4259" dirty="0" err="1">
                <a:solidFill>
                  <a:srgbClr val="000000"/>
                </a:solidFill>
                <a:latin typeface="Canva Sans"/>
              </a:rPr>
              <a:t>edilmiştir</a:t>
            </a:r>
            <a:r>
              <a:rPr lang="en-US" sz="4259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 rot="2151761">
            <a:off x="11064933" y="-40051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4682606" y="6741908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2" y="0"/>
                </a:lnTo>
                <a:lnTo>
                  <a:pt x="11422612" y="8328124"/>
                </a:lnTo>
                <a:lnTo>
                  <a:pt x="0" y="832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F24300"/>
          </a:solidFill>
        </p:spPr>
      </p:sp>
      <p:sp>
        <p:nvSpPr>
          <p:cNvPr id="3" name="TextBox 3"/>
          <p:cNvSpPr txBox="1"/>
          <p:nvPr/>
        </p:nvSpPr>
        <p:spPr>
          <a:xfrm>
            <a:off x="-2791410" y="0"/>
            <a:ext cx="1193541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 Bold"/>
              </a:rPr>
              <a:t>Model Eğitimi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2352" y="2496287"/>
            <a:ext cx="13809165" cy="415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7"/>
              </a:lnSpc>
              <a:spcBef>
                <a:spcPct val="0"/>
              </a:spcBef>
            </a:pPr>
            <a:r>
              <a:rPr lang="en-US" sz="4259">
                <a:solidFill>
                  <a:srgbClr val="000000"/>
                </a:solidFill>
                <a:latin typeface="Canva Sans"/>
              </a:rPr>
              <a:t>Model optimizasyonu ve eğitiminde,eğitim seti,validasyon seti ve test seti alınmıştır.Optimizasyon işlemi sadece validasyon setinde yapılmış,sonrasında hiç optimizasyon yapılmamış test verisinde tahminler ve backtest işlemleri yapılmıştır.</a:t>
            </a:r>
          </a:p>
        </p:txBody>
      </p:sp>
      <p:sp>
        <p:nvSpPr>
          <p:cNvPr id="5" name="Freeform 5"/>
          <p:cNvSpPr/>
          <p:nvPr/>
        </p:nvSpPr>
        <p:spPr>
          <a:xfrm rot="2151761">
            <a:off x="11064933" y="-40051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4682606" y="6741908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2" y="0"/>
                </a:lnTo>
                <a:lnTo>
                  <a:pt x="11422612" y="8328124"/>
                </a:lnTo>
                <a:lnTo>
                  <a:pt x="0" y="832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3965887" h="10287000">
                <a:moveTo>
                  <a:pt x="0" y="0"/>
                </a:moveTo>
                <a:lnTo>
                  <a:pt x="13965887" y="0"/>
                </a:lnTo>
                <a:lnTo>
                  <a:pt x="139658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6944591-C31E-DFEF-FF8C-98D06BC5B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9126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2559BBC-947B-1A7C-4A78-FB8AA270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0" y="0"/>
            <a:ext cx="18300510" cy="10320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7868"/>
              </p:ext>
            </p:extLst>
          </p:nvPr>
        </p:nvGraphicFramePr>
        <p:xfrm>
          <a:off x="3465196" y="1203055"/>
          <a:ext cx="10474800" cy="8795034"/>
        </p:xfrm>
        <a:graphic>
          <a:graphicData uri="http://schemas.openxmlformats.org/drawingml/2006/table">
            <a:tbl>
              <a:tblPr/>
              <a:tblGrid>
                <a:gridCol w="299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8564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 Bold"/>
                        </a:rPr>
                        <a:t>Metrik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XU100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09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Beta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0.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36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285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Profit Factor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1.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87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2.65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0006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Max Drawdown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-%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8.27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-%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15.19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564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Win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%5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6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%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59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006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Kazanma Serisi 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Canva Sans Bold"/>
                        </a:rPr>
                        <a:t>10 Gün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1</a:t>
                      </a:r>
                      <a:r>
                        <a:rPr lang="tr-TR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0</a:t>
                      </a:r>
                      <a:r>
                        <a:rPr lang="en-US" sz="2700" dirty="0">
                          <a:solidFill>
                            <a:srgbClr val="000000"/>
                          </a:solidFill>
                          <a:latin typeface="Canva Sans Bold"/>
                        </a:rPr>
                        <a:t> </a:t>
                      </a:r>
                      <a:r>
                        <a:rPr lang="en-US" sz="2700" dirty="0" err="1">
                          <a:solidFill>
                            <a:srgbClr val="000000"/>
                          </a:solidFill>
                          <a:latin typeface="Canva Sans Bold"/>
                        </a:rPr>
                        <a:t>Gün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679599" y="141605"/>
            <a:ext cx="60459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Backtest Sonuçları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447</Words>
  <Application>Microsoft Office PowerPoint</Application>
  <PresentationFormat>Özel</PresentationFormat>
  <Paragraphs>112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Calibri</vt:lpstr>
      <vt:lpstr>Canva Sans</vt:lpstr>
      <vt:lpstr>Canva Sans Bold</vt:lpstr>
      <vt:lpstr>Arial</vt:lpstr>
      <vt:lpstr>Montserrat Bold</vt:lpstr>
      <vt:lpstr>IBM Plex Sans Bold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Strateji Sunumu</dc:title>
  <cp:lastModifiedBy>Bora Kaya</cp:lastModifiedBy>
  <cp:revision>2</cp:revision>
  <dcterms:created xsi:type="dcterms:W3CDTF">2006-08-16T00:00:00Z</dcterms:created>
  <dcterms:modified xsi:type="dcterms:W3CDTF">2024-06-26T21:10:21Z</dcterms:modified>
  <dc:identifier>DAGDyuPqehk</dc:identifier>
</cp:coreProperties>
</file>