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96" r:id="rId2"/>
    <p:sldId id="299" r:id="rId3"/>
    <p:sldId id="303" r:id="rId4"/>
    <p:sldId id="304" r:id="rId5"/>
    <p:sldId id="301" r:id="rId6"/>
    <p:sldId id="298" r:id="rId7"/>
    <p:sldId id="30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000000"/>
    <a:srgbClr val="F89108"/>
    <a:srgbClr val="D6A300"/>
    <a:srgbClr val="AC8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ight Style 2 –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–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D083AE6-46FA-4A59-8FB0-9F97EB10719F}" styleName="Light Style 3 –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12" autoAdjust="0"/>
    <p:restoredTop sz="90936"/>
  </p:normalViewPr>
  <p:slideViewPr>
    <p:cSldViewPr>
      <p:cViewPr varScale="1">
        <p:scale>
          <a:sx n="105" d="100"/>
          <a:sy n="105" d="100"/>
        </p:scale>
        <p:origin x="161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62C5D-0A0A-4816-B566-CAF186D955C4}" type="datetimeFigureOut">
              <a:rPr lang="en-US" smtClean="0"/>
              <a:t>3/9/25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D62D4-1D89-4328-B391-ED6112950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2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plos.org/plosone/article?id=10.1371/journal.pone.0140490#pone.0140490.ref002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journals.plos.org/plosone/article?id=10.1371/journal.pone.0140490#pone.0140490.ref005" TargetMode="External"/><Relationship Id="rId5" Type="http://schemas.openxmlformats.org/officeDocument/2006/relationships/hyperlink" Target="https://journals.plos.org/plosone/article?id=10.1371/journal.pone.0140490#pone.0140490.ref004" TargetMode="External"/><Relationship Id="rId4" Type="http://schemas.openxmlformats.org/officeDocument/2006/relationships/hyperlink" Target="https://journals.plos.org/plosone/article?id=10.1371/journal.pone.0140490#pone.0140490.ref003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02020"/>
                </a:solidFill>
                <a:effectLst/>
                <a:latin typeface="Helvetica" pitchFamily="2" charset="0"/>
              </a:rPr>
              <a:t>-Climate controls where coffee can be grown [</a:t>
            </a:r>
            <a:r>
              <a:rPr lang="en-GB" b="0" i="0" u="sng" dirty="0">
                <a:solidFill>
                  <a:srgbClr val="3E0577"/>
                </a:solidFill>
                <a:effectLst/>
                <a:latin typeface="Helvetica" pitchFamily="2" charset="0"/>
                <a:hlinkClick r:id="rId3"/>
              </a:rPr>
              <a:t>2</a:t>
            </a:r>
            <a:r>
              <a:rPr lang="en-GB" b="0" i="0" dirty="0">
                <a:solidFill>
                  <a:srgbClr val="202020"/>
                </a:solidFill>
                <a:effectLst/>
                <a:latin typeface="Helvetica" pitchFamily="2" charset="0"/>
              </a:rPr>
              <a:t>]. Arabica coffee requires a climate with annual mean temperatures of about 20°C and over 1200 mm annual rainfall to be economically viable</a:t>
            </a:r>
          </a:p>
          <a:p>
            <a:r>
              <a:rPr lang="en-US" dirty="0"/>
              <a:t>-</a:t>
            </a:r>
            <a:r>
              <a:rPr lang="en-GB" b="0" i="0" dirty="0">
                <a:solidFill>
                  <a:srgbClr val="202020"/>
                </a:solidFill>
                <a:effectLst/>
                <a:latin typeface="Helvetica" pitchFamily="2" charset="0"/>
              </a:rPr>
              <a:t>Temperatures over 30°C for extended periods reduce yields[</a:t>
            </a:r>
            <a:r>
              <a:rPr lang="en-GB" b="0" i="0" u="sng" dirty="0">
                <a:solidFill>
                  <a:srgbClr val="3E0577"/>
                </a:solidFill>
                <a:effectLst/>
                <a:latin typeface="Helvetica" pitchFamily="2" charset="0"/>
                <a:hlinkClick r:id="rId4"/>
              </a:rPr>
              <a:t>3</a:t>
            </a:r>
            <a:r>
              <a:rPr lang="en-GB" b="0" i="0" dirty="0">
                <a:solidFill>
                  <a:srgbClr val="202020"/>
                </a:solidFill>
                <a:effectLst/>
                <a:latin typeface="Helvetica" pitchFamily="2" charset="0"/>
              </a:rPr>
              <a:t>], while frost for a few days damages or even kills the plant [</a:t>
            </a:r>
            <a:r>
              <a:rPr lang="en-GB" b="0" i="0" u="sng" dirty="0">
                <a:solidFill>
                  <a:srgbClr val="3E0577"/>
                </a:solidFill>
                <a:effectLst/>
                <a:latin typeface="Helvetica" pitchFamily="2" charset="0"/>
                <a:hlinkClick r:id="rId5"/>
              </a:rPr>
              <a:t>4</a:t>
            </a:r>
            <a:r>
              <a:rPr lang="en-GB" b="0" i="0" dirty="0">
                <a:solidFill>
                  <a:srgbClr val="202020"/>
                </a:solidFill>
                <a:effectLst/>
                <a:latin typeface="Helvetica" pitchFamily="2" charset="0"/>
              </a:rPr>
              <a:t>]. </a:t>
            </a:r>
          </a:p>
          <a:p>
            <a:pPr algn="l"/>
            <a:r>
              <a:rPr lang="en-GB" b="0" i="0" dirty="0">
                <a:solidFill>
                  <a:srgbClr val="202020"/>
                </a:solidFill>
                <a:effectLst/>
                <a:latin typeface="Helvetica" pitchFamily="2" charset="0"/>
              </a:rPr>
              <a:t>-A short dry period of less than 40mm precipitation per month increases yield and promotes uniform flowering, but more than 3 dry months reduces yield [</a:t>
            </a:r>
            <a:r>
              <a:rPr lang="en-GB" b="0" i="0" u="sng" dirty="0">
                <a:solidFill>
                  <a:srgbClr val="3E0577"/>
                </a:solidFill>
                <a:effectLst/>
                <a:latin typeface="Helvetica" pitchFamily="2" charset="0"/>
                <a:hlinkClick r:id="rId6"/>
              </a:rPr>
              <a:t>5</a:t>
            </a:r>
            <a:r>
              <a:rPr lang="en-GB" b="0" i="0" dirty="0">
                <a:solidFill>
                  <a:srgbClr val="202020"/>
                </a:solidFill>
                <a:effectLst/>
                <a:latin typeface="Helvetica" pitchFamily="2" charset="0"/>
              </a:rPr>
              <a:t>].</a:t>
            </a:r>
          </a:p>
          <a:p>
            <a:r>
              <a:rPr lang="en-GB" dirty="0"/>
              <a:t>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D62D4-1D89-4328-B391-ED61129500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65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worldcoffeeresearch.org</a:t>
            </a:r>
            <a:r>
              <a:rPr lang="en-US" dirty="0"/>
              <a:t>/resources/multiclass-classification-of-agro-ecological-zones-for-arabica-coffee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D62D4-1D89-4328-B391-ED61129500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7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0DA0-0ADE-534C-BB62-8D046E249303}" type="datetime1">
              <a:rPr lang="en-GB" smtClean="0"/>
              <a:t>09/03/2025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Seeds &amp; their secret tenants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8853-2D30-504A-92D1-B63E16EFC9C2}" type="datetime1">
              <a:rPr lang="en-GB" smtClean="0"/>
              <a:t>09/03/2025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Seeds &amp; their secret tenants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748F-1618-3C43-ADF8-77F94C755CA8}" type="datetime1">
              <a:rPr lang="en-GB" smtClean="0"/>
              <a:t>09/03/2025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Seeds &amp; their secret tenants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D038-495E-B145-BEB2-95A59F868873}" type="datetime1">
              <a:rPr lang="en-GB" smtClean="0"/>
              <a:t>09/03/2025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Seeds &amp; their secret tenants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57B9-3368-C443-AA91-05E3CF56A573}" type="datetime1">
              <a:rPr lang="en-GB" smtClean="0"/>
              <a:t>09/03/2025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Seeds &amp; their secret tenants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EBA3-7388-FE45-B93B-F416960F2D73}" type="datetime1">
              <a:rPr lang="en-GB" smtClean="0"/>
              <a:t>09/03/2025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Seeds &amp; their secret tenants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D15B-0C17-4D40-BFEA-D0FC8382833B}" type="datetime1">
              <a:rPr lang="en-GB" smtClean="0"/>
              <a:t>09/03/2025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Seeds &amp; their secret tenants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62CC-AC70-9343-8DEF-A16B530C357A}" type="datetime1">
              <a:rPr lang="en-GB" smtClean="0"/>
              <a:t>09/03/2025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Seeds &amp; their secret tenants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BA8B-409F-B647-BD39-72CABDA2AB4E}" type="datetime1">
              <a:rPr lang="en-GB" smtClean="0"/>
              <a:t>09/03/2025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Seeds &amp; their secret tenants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D842-E7ED-B447-B4D0-FD73E2043CBA}" type="datetime1">
              <a:rPr lang="en-GB" smtClean="0"/>
              <a:t>09/03/2025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Seeds &amp; their secret tenants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096F-8EDD-E047-9539-F90713327238}" type="datetime1">
              <a:rPr lang="en-GB" smtClean="0"/>
              <a:t>09/03/2025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Seeds &amp; their secret tenants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0BF4DFF-FB6D-1741-B4CE-0F5C28A518FF}" type="datetime1">
              <a:rPr lang="en-GB" smtClean="0"/>
              <a:t>09/03/2025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Seeds &amp; their secret tenants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7fIY0kV9x6o" TargetMode="External"/><Relationship Id="rId7" Type="http://schemas.openxmlformats.org/officeDocument/2006/relationships/hyperlink" Target="https://hpc2n.github.io/intro-course/intr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youtu.be/nd4Az_tF3nY?t=109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rpentries-incubator.github.io/workflows-nextflow/index.html" TargetMode="External"/><Relationship Id="rId2" Type="http://schemas.openxmlformats.org/officeDocument/2006/relationships/hyperlink" Target="https://youtu.be/iOLVqqHQsBU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enomicsaotearoa.github.io/Nextflow_Workshop/session_1/4_commands/" TargetMode="External"/><Relationship Id="rId2" Type="http://schemas.openxmlformats.org/officeDocument/2006/relationships/hyperlink" Target="https://nf-co.re/docs/usage/getting_started/install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omicstutorials.com/step-by-step-manual-choosing-a-bioinformatics-friendly-pipeline-building-framework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722313" y="1685925"/>
            <a:ext cx="7772400" cy="2200275"/>
          </a:xfrm>
        </p:spPr>
        <p:txBody>
          <a:bodyPr>
            <a:noAutofit/>
          </a:bodyPr>
          <a:lstStyle/>
          <a:p>
            <a:r>
              <a:rPr lang="en-GB" sz="3600" b="1" cap="none" dirty="0">
                <a:solidFill>
                  <a:schemeClr val="tx1"/>
                </a:solidFill>
                <a:latin typeface="Palatino" pitchFamily="2" charset="77"/>
                <a:ea typeface="Palatino" pitchFamily="2" charset="77"/>
              </a:rPr>
              <a:t>AMPLISEQ</a:t>
            </a:r>
            <a:endParaRPr lang="fr-FR" sz="3600" b="1" cap="none" dirty="0">
              <a:solidFill>
                <a:schemeClr val="tx1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722313" y="4900613"/>
            <a:ext cx="7772400" cy="150018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2400" b="1" dirty="0">
                <a:solidFill>
                  <a:schemeClr val="tx1"/>
                </a:solidFill>
                <a:latin typeface="Palatino" pitchFamily="2" charset="77"/>
                <a:ea typeface="Palatino" pitchFamily="2" charset="77"/>
                <a:cs typeface="Calibri" panose="020F0502020204030204" pitchFamily="34" charset="0"/>
              </a:rPr>
              <a:t>Expedito Olimi</a:t>
            </a:r>
          </a:p>
          <a:p>
            <a:pPr>
              <a:spcBef>
                <a:spcPts val="0"/>
              </a:spcBef>
            </a:pPr>
            <a:r>
              <a:rPr lang="en-GB" sz="2400" dirty="0">
                <a:solidFill>
                  <a:schemeClr val="tx1"/>
                </a:solidFill>
                <a:latin typeface="Palatino" pitchFamily="2" charset="77"/>
                <a:ea typeface="Palatino" pitchFamily="2" charset="77"/>
                <a:cs typeface="Calibri" panose="020F0502020204030204" pitchFamily="34" charset="0"/>
              </a:rPr>
              <a:t>The Cernava Lab</a:t>
            </a:r>
          </a:p>
          <a:p>
            <a:pPr>
              <a:spcBef>
                <a:spcPts val="0"/>
              </a:spcBef>
            </a:pPr>
            <a:r>
              <a:rPr lang="en-GB" sz="2400" dirty="0">
                <a:solidFill>
                  <a:schemeClr val="tx1"/>
                </a:solidFill>
                <a:latin typeface="Palatino" pitchFamily="2" charset="77"/>
                <a:ea typeface="Palatino" pitchFamily="2" charset="77"/>
                <a:cs typeface="Calibri" panose="020F0502020204030204" pitchFamily="34" charset="0"/>
              </a:rPr>
              <a:t>University of Southampton, UK</a:t>
            </a:r>
          </a:p>
          <a:p>
            <a:pPr>
              <a:spcBef>
                <a:spcPts val="0"/>
              </a:spcBef>
            </a:pPr>
            <a:endParaRPr lang="fr-FR" dirty="0">
              <a:solidFill>
                <a:schemeClr val="tx1"/>
              </a:solidFill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77998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C60A94-E35A-C763-A7C8-52738572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18288"/>
            <a:ext cx="9144000" cy="329184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Coffee phyllosphere microbiomes &amp;Climate change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033E54-465E-D298-C96A-67148993D2DE}"/>
              </a:ext>
            </a:extLst>
          </p:cNvPr>
          <p:cNvSpPr txBox="1"/>
          <p:nvPr/>
        </p:nvSpPr>
        <p:spPr>
          <a:xfrm>
            <a:off x="0" y="838200"/>
            <a:ext cx="9144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Use update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upadated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 version on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nexflow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Palatino" pitchFamily="2" charset="77"/>
              <a:ea typeface="Palatino" pitchFamily="2" charset="77"/>
              <a:cs typeface="Al Bayan Plain" pitchFamily="2" charset="-78"/>
            </a:endParaRPr>
          </a:p>
          <a:p>
            <a:endParaRPr lang="en-US" sz="1400" dirty="0">
              <a:solidFill>
                <a:schemeClr val="accent4">
                  <a:lumMod val="75000"/>
                </a:schemeClr>
              </a:solidFill>
              <a:latin typeface="Palatino" pitchFamily="2" charset="77"/>
              <a:ea typeface="Palatino" pitchFamily="2" charset="77"/>
              <a:cs typeface="Al Bayan Plain" pitchFamily="2" charset="-78"/>
            </a:endParaRP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#</a:t>
            </a:r>
            <a:r>
              <a:rPr lang="en-GB" sz="1400" i="0" dirty="0">
                <a:solidFill>
                  <a:schemeClr val="accent4">
                    <a:lumMod val="75000"/>
                  </a:schemeClr>
                </a:solidFill>
                <a:effectLst/>
                <a:latin typeface="Palatino" pitchFamily="2" charset="77"/>
                <a:ea typeface="Palatino" pitchFamily="2" charset="77"/>
                <a:cs typeface="Al Bayan Plain" pitchFamily="2" charset="-78"/>
              </a:rPr>
              <a:t>NXF_VER=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 24.10.4</a:t>
            </a:r>
            <a:r>
              <a:rPr lang="en-GB" sz="1400" i="0" dirty="0">
                <a:solidFill>
                  <a:schemeClr val="accent4">
                    <a:lumMod val="75000"/>
                  </a:schemeClr>
                </a:solidFill>
                <a:effectLst/>
                <a:latin typeface="Palatino" pitchFamily="2" charset="77"/>
                <a:ea typeface="Palatino" pitchFamily="2" charset="77"/>
                <a:cs typeface="Al Bayan Plain" pitchFamily="2" charset="-78"/>
              </a:rPr>
              <a:t> </a:t>
            </a:r>
            <a:r>
              <a:rPr lang="en-GB" sz="1400" i="0" dirty="0" err="1">
                <a:solidFill>
                  <a:schemeClr val="accent4">
                    <a:lumMod val="75000"/>
                  </a:schemeClr>
                </a:solidFill>
                <a:effectLst/>
                <a:latin typeface="Palatino" pitchFamily="2" charset="77"/>
                <a:ea typeface="Palatino" pitchFamily="2" charset="77"/>
                <a:cs typeface="Al Bayan Plain" pitchFamily="2" charset="-78"/>
              </a:rPr>
              <a:t>nextflow</a:t>
            </a:r>
            <a:r>
              <a:rPr lang="en-GB" sz="1400" i="0" dirty="0">
                <a:solidFill>
                  <a:schemeClr val="accent4">
                    <a:lumMod val="75000"/>
                  </a:schemeClr>
                </a:solidFill>
                <a:effectLst/>
                <a:latin typeface="Palatino" pitchFamily="2" charset="77"/>
                <a:ea typeface="Palatino" pitchFamily="2" charset="77"/>
                <a:cs typeface="Al Bayan Plain" pitchFamily="2" charset="-78"/>
              </a:rPr>
              <a:t> run hello-world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#NXF_VER=24.10.4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nextflow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 run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nf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-core/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ampliseq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 -profile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test,conda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 --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outdir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ampli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Palatino" pitchFamily="2" charset="77"/>
              <a:ea typeface="Palatino" pitchFamily="2" charset="77"/>
              <a:cs typeface="Al Bayan Plain" pitchFamily="2" charset="-78"/>
            </a:endParaRP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#NXF_VER=24.10.4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nextflow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 run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nf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-core/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ampliseq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 -profile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test,conda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 --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outdir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ampli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Palatino" pitchFamily="2" charset="77"/>
              <a:ea typeface="Palatino" pitchFamily="2" charset="77"/>
              <a:cs typeface="Al Bayan Plain" pitchFamily="2" charset="-78"/>
            </a:endParaRP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#NEXTFLOW % NXF_VER=24.10.4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nextflow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 run nf-core-ampliseq_2.12.0/2_12_0 -profile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test,conda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 --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outdir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ampli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Palatino" pitchFamily="2" charset="77"/>
              <a:ea typeface="Palatino" pitchFamily="2" charset="77"/>
              <a:cs typeface="Al Bayan Plain" pitchFamily="2" charset="-78"/>
            </a:endParaRP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#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sbatch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job.sh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Palatino" pitchFamily="2" charset="77"/>
              <a:ea typeface="Palatino" pitchFamily="2" charset="77"/>
              <a:cs typeface="Al Bayan Plain" pitchFamily="2" charset="-78"/>
            </a:endParaRP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-submitted job #xx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#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squeue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 –a –u eo2r24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#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scontrol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 show job #xxx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#job usage ###xx</a:t>
            </a:r>
          </a:p>
          <a:p>
            <a:endParaRPr lang="en-US" sz="1400" dirty="0">
              <a:solidFill>
                <a:schemeClr val="accent4">
                  <a:lumMod val="75000"/>
                </a:schemeClr>
              </a:solidFill>
              <a:latin typeface="Palatino" pitchFamily="2" charset="77"/>
              <a:ea typeface="Palatino" pitchFamily="2" charset="77"/>
              <a:cs typeface="Al Bayan Plain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65632A-22AA-174A-4B32-93382BD68F56}"/>
              </a:ext>
            </a:extLst>
          </p:cNvPr>
          <p:cNvSpPr txBox="1"/>
          <p:nvPr/>
        </p:nvSpPr>
        <p:spPr>
          <a:xfrm>
            <a:off x="0" y="4648200"/>
            <a:ext cx="45963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Material </a:t>
            </a:r>
          </a:p>
          <a:p>
            <a:r>
              <a:rPr lang="en-US" dirty="0">
                <a:latin typeface="Palatino" pitchFamily="2" charset="77"/>
                <a:ea typeface="Palatino" pitchFamily="2" charset="77"/>
                <a:hlinkClick r:id="rId3"/>
              </a:rPr>
              <a:t>https://youtu.be/7fIY0kV9x6o</a:t>
            </a:r>
            <a:endParaRPr lang="en-US" dirty="0">
              <a:latin typeface="Palatino" pitchFamily="2" charset="77"/>
              <a:ea typeface="Palatino" pitchFamily="2" charset="77"/>
            </a:endParaRPr>
          </a:p>
          <a:p>
            <a:r>
              <a:rPr lang="en-US" dirty="0">
                <a:latin typeface="Palatino" pitchFamily="2" charset="77"/>
                <a:ea typeface="Palatino" pitchFamily="2" charset="77"/>
                <a:hlinkClick r:id="rId4"/>
              </a:rPr>
              <a:t>https://youtu.be/nd4Az_tF3nY?t=1099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**</a:t>
            </a:r>
          </a:p>
          <a:p>
            <a:endParaRPr lang="en-US" dirty="0">
              <a:latin typeface="Palatino" pitchFamily="2" charset="77"/>
              <a:ea typeface="Palatino" pitchFamily="2" charset="77"/>
            </a:endParaRPr>
          </a:p>
          <a:p>
            <a:endParaRPr lang="en-US" dirty="0"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07391D-6A9A-18F9-D24F-871F10C777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860" y="2438400"/>
            <a:ext cx="4991100" cy="2552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D119DF-F251-7DFD-4BC8-D1CDA1BFFD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9872"/>
            <a:ext cx="8823960" cy="8481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6207FF-F8A7-A156-5D89-22FABBB37CB8}"/>
              </a:ext>
            </a:extLst>
          </p:cNvPr>
          <p:cNvSpPr txBox="1"/>
          <p:nvPr/>
        </p:nvSpPr>
        <p:spPr>
          <a:xfrm>
            <a:off x="-30480" y="5493990"/>
            <a:ext cx="4596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https://hpc2n.github.io/intro-course/intro/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08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7C6D35-38EE-9964-494C-0D9C6666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Seeds &amp; their secret tenants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31345A-BC2E-6FFD-122C-1489F467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F1A50-B092-BE9B-485F-91DA5DA70FEF}"/>
              </a:ext>
            </a:extLst>
          </p:cNvPr>
          <p:cNvSpPr txBox="1"/>
          <p:nvPr/>
        </p:nvSpPr>
        <p:spPr>
          <a:xfrm>
            <a:off x="228600" y="1143000"/>
            <a:ext cx="8915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# Download the workflow + transfer to offline cluster</a:t>
            </a:r>
          </a:p>
          <a:p>
            <a:r>
              <a:rPr lang="en-US" sz="1400" dirty="0" err="1">
                <a:latin typeface="Palatino" pitchFamily="2" charset="77"/>
                <a:ea typeface="Palatino" pitchFamily="2" charset="77"/>
              </a:rPr>
              <a:t>nf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-core download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rnaseq</a:t>
            </a:r>
            <a:endParaRPr lang="en-US" sz="1400" dirty="0">
              <a:latin typeface="Palatino" pitchFamily="2" charset="77"/>
              <a:ea typeface="Palatino" pitchFamily="2" charset="77"/>
            </a:endParaRPr>
          </a:p>
          <a:p>
            <a:r>
              <a:rPr lang="en-US" sz="1400" dirty="0" err="1">
                <a:latin typeface="Palatino" pitchFamily="2" charset="77"/>
                <a:ea typeface="Palatino" pitchFamily="2" charset="77"/>
              </a:rPr>
              <a:t>scp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nf-core-rnaseq-3.0.tar.gz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me@myserver.com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:/path/to/workflows   # or however you prefer to transfer files to your offline cluster</a:t>
            </a:r>
          </a:p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# Connect to offline cluster</a:t>
            </a:r>
          </a:p>
          <a:p>
            <a:r>
              <a:rPr lang="en-US" sz="1400" dirty="0" err="1">
                <a:latin typeface="Palatino" pitchFamily="2" charset="77"/>
                <a:ea typeface="Palatino" pitchFamily="2" charset="77"/>
              </a:rPr>
              <a:t>ssh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me@myserver.com</a:t>
            </a:r>
            <a:endParaRPr lang="en-US" sz="1400" dirty="0">
              <a:latin typeface="Palatino" pitchFamily="2" charset="77"/>
              <a:ea typeface="Palatino" pitchFamily="2" charset="77"/>
            </a:endParaRPr>
          </a:p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# Extract workflow files</a:t>
            </a:r>
          </a:p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cd /path/to/workflows</a:t>
            </a:r>
          </a:p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tar -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xzf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nf-core-rnaseq-3.0.tar.gz</a:t>
            </a:r>
          </a:p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# Run workflow</a:t>
            </a:r>
          </a:p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cd /path/to/data</a:t>
            </a:r>
          </a:p>
          <a:p>
            <a:r>
              <a:rPr lang="en-US" sz="1400" dirty="0" err="1">
                <a:latin typeface="Palatino" pitchFamily="2" charset="77"/>
                <a:ea typeface="Palatino" pitchFamily="2" charset="77"/>
              </a:rPr>
              <a:t>nextflow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run /path/to/workflows/nf-core-rnaseq-3.0/workflow -profile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mycluster</a:t>
            </a:r>
            <a:endParaRPr lang="en-US" sz="14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BBF60D-DAB8-7459-AAE5-642E28431B6A}"/>
              </a:ext>
            </a:extLst>
          </p:cNvPr>
          <p:cNvSpPr txBox="1"/>
          <p:nvPr/>
        </p:nvSpPr>
        <p:spPr>
          <a:xfrm>
            <a:off x="228600" y="4616184"/>
            <a:ext cx="8458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https://youtu.be/iOLVqqHQsBU</a:t>
            </a:r>
            <a:r>
              <a:rPr lang="en-US" dirty="0"/>
              <a:t> singularity</a:t>
            </a:r>
          </a:p>
          <a:p>
            <a:r>
              <a:rPr lang="en-US" dirty="0">
                <a:hlinkClick r:id="rId3"/>
              </a:rPr>
              <a:t>https://carpentries-incubator.github.io/workflows-nextflow/index.html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63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0A3B-3073-B389-2347-B1333DD6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Install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179AE-7181-1432-5C3C-EB094D774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Check </a:t>
            </a:r>
            <a:r>
              <a:rPr lang="en-US" dirty="0" err="1">
                <a:latin typeface="Palatino" pitchFamily="2" charset="77"/>
                <a:ea typeface="Palatino" pitchFamily="2" charset="77"/>
              </a:rPr>
              <a:t>nfcore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: </a:t>
            </a:r>
            <a:r>
              <a:rPr lang="en-US" dirty="0">
                <a:latin typeface="Palatino" pitchFamily="2" charset="77"/>
                <a:ea typeface="Palatino" pitchFamily="2" charset="77"/>
                <a:hlinkClick r:id="rId2"/>
              </a:rPr>
              <a:t>https://nf-co.re/docs/usage/getting_started/installation</a:t>
            </a:r>
            <a:endParaRPr lang="en-US" dirty="0">
              <a:latin typeface="Palatino" pitchFamily="2" charset="77"/>
              <a:ea typeface="Palatino" pitchFamily="2" charset="77"/>
            </a:endParaRPr>
          </a:p>
          <a:p>
            <a:endParaRPr lang="en-US" dirty="0">
              <a:latin typeface="Palatino" pitchFamily="2" charset="77"/>
              <a:ea typeface="Palatino" pitchFamily="2" charset="77"/>
            </a:endParaRPr>
          </a:p>
          <a:p>
            <a:r>
              <a:rPr lang="en-US" dirty="0">
                <a:latin typeface="Palatino" pitchFamily="2" charset="77"/>
                <a:ea typeface="Palatino" pitchFamily="2" charset="77"/>
              </a:rPr>
              <a:t> NXF_VER=24.10.4 </a:t>
            </a:r>
            <a:r>
              <a:rPr lang="en-US" dirty="0" err="1">
                <a:latin typeface="Palatino" pitchFamily="2" charset="77"/>
                <a:ea typeface="Palatino" pitchFamily="2" charset="77"/>
              </a:rPr>
              <a:t>nextflow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 run </a:t>
            </a:r>
            <a:r>
              <a:rPr lang="en-US" dirty="0" err="1">
                <a:latin typeface="Palatino" pitchFamily="2" charset="77"/>
                <a:ea typeface="Palatino" pitchFamily="2" charset="77"/>
              </a:rPr>
              <a:t>nf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-core/</a:t>
            </a:r>
            <a:r>
              <a:rPr lang="en-US" dirty="0" err="1">
                <a:latin typeface="Palatino" pitchFamily="2" charset="77"/>
                <a:ea typeface="Palatino" pitchFamily="2" charset="77"/>
              </a:rPr>
              <a:t>ampliseq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 -r 2.12.0 -profile </a:t>
            </a:r>
            <a:r>
              <a:rPr lang="en-US" dirty="0" err="1">
                <a:latin typeface="Palatino" pitchFamily="2" charset="77"/>
                <a:ea typeface="Palatino" pitchFamily="2" charset="77"/>
              </a:rPr>
              <a:t>conda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 --input "</a:t>
            </a:r>
            <a:r>
              <a:rPr lang="en-US" dirty="0" err="1">
                <a:latin typeface="Palatino" pitchFamily="2" charset="77"/>
                <a:ea typeface="Palatino" pitchFamily="2" charset="77"/>
              </a:rPr>
              <a:t>samplesheet.tsv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" --</a:t>
            </a:r>
            <a:r>
              <a:rPr lang="en-US" dirty="0" err="1">
                <a:latin typeface="Palatino" pitchFamily="2" charset="77"/>
                <a:ea typeface="Palatino" pitchFamily="2" charset="77"/>
              </a:rPr>
              <a:t>skip_cutadapt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 --</a:t>
            </a:r>
            <a:r>
              <a:rPr lang="en-US" dirty="0" err="1">
                <a:latin typeface="Palatino" pitchFamily="2" charset="77"/>
                <a:ea typeface="Palatino" pitchFamily="2" charset="77"/>
              </a:rPr>
              <a:t>outdir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dirty="0" err="1">
                <a:latin typeface="Palatino" pitchFamily="2" charset="77"/>
                <a:ea typeface="Palatino" pitchFamily="2" charset="77"/>
              </a:rPr>
              <a:t>amplis_test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 --</a:t>
            </a:r>
            <a:r>
              <a:rPr lang="en-US" dirty="0" err="1">
                <a:latin typeface="Palatino" pitchFamily="2" charset="77"/>
                <a:ea typeface="Palatino" pitchFamily="2" charset="77"/>
              </a:rPr>
              <a:t>single_end</a:t>
            </a:r>
            <a:endParaRPr lang="en-US" dirty="0">
              <a:latin typeface="Palatino" pitchFamily="2" charset="77"/>
              <a:ea typeface="Palatino" pitchFamily="2" charset="77"/>
            </a:endParaRPr>
          </a:p>
          <a:p>
            <a:r>
              <a:rPr lang="en-US" dirty="0">
                <a:latin typeface="Palatino" pitchFamily="2" charset="77"/>
                <a:ea typeface="Palatino" pitchFamily="2" charset="77"/>
                <a:hlinkClick r:id="rId3"/>
              </a:rPr>
              <a:t>https://genomicsaotearoa.github.io/Nextflow_Workshop/session_1/4_commands/</a:t>
            </a:r>
            <a:endParaRPr lang="en-US" dirty="0">
              <a:latin typeface="Palatino" pitchFamily="2" charset="77"/>
              <a:ea typeface="Palatino" pitchFamily="2" charset="77"/>
            </a:endParaRPr>
          </a:p>
          <a:p>
            <a:endParaRPr lang="en-US" dirty="0">
              <a:latin typeface="Palatino" pitchFamily="2" charset="77"/>
              <a:ea typeface="Palatino" pitchFamily="2" charset="77"/>
            </a:endParaRPr>
          </a:p>
          <a:p>
            <a:endParaRPr lang="en-US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EFE39-6714-88E1-DEE1-65CD780AC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Palatino" pitchFamily="2" charset="77"/>
                <a:ea typeface="Palatino" pitchFamily="2" charset="77"/>
              </a:rPr>
              <a:t>Seeds &amp; their secret tenants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8D48C-B013-4469-F35F-DE44CD70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Palatino" pitchFamily="2" charset="77"/>
                <a:ea typeface="Palatino" pitchFamily="2" charset="77"/>
              </a:rPr>
              <a:pPr/>
              <a:t>4</a:t>
            </a:fld>
            <a:endParaRPr lang="en-US"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2255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E0F9A2-38DF-2F8F-20EE-B4C69752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EDFAE0DA-1FB2-1013-A65B-A8480E5F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18288"/>
            <a:ext cx="9144000" cy="329184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Coffee phyllosphere microbiomes &amp;Climate change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16AFB5-4F94-CA50-5EB0-D5D88F2D7792}"/>
              </a:ext>
            </a:extLst>
          </p:cNvPr>
          <p:cNvSpPr txBox="1"/>
          <p:nvPr/>
        </p:nvSpPr>
        <p:spPr>
          <a:xfrm>
            <a:off x="304800" y="1143000"/>
            <a:ext cx="775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olabiyi</a:t>
            </a:r>
            <a:r>
              <a:rPr lang="en-US" dirty="0"/>
              <a:t>/snakemake-workflow-qiime2?tab=readme-</a:t>
            </a:r>
            <a:r>
              <a:rPr lang="en-US" dirty="0" err="1"/>
              <a:t>ov</a:t>
            </a:r>
            <a:r>
              <a:rPr lang="en-US" dirty="0"/>
              <a:t>-file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37032-F4EA-EE87-0F1A-45C4AEC23422}"/>
              </a:ext>
            </a:extLst>
          </p:cNvPr>
          <p:cNvSpPr txBox="1"/>
          <p:nvPr/>
        </p:nvSpPr>
        <p:spPr>
          <a:xfrm>
            <a:off x="1219200" y="53340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snakemake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EFE22-112C-E0D2-F590-0F172054C8C9}"/>
              </a:ext>
            </a:extLst>
          </p:cNvPr>
          <p:cNvSpPr txBox="1"/>
          <p:nvPr/>
        </p:nvSpPr>
        <p:spPr>
          <a:xfrm>
            <a:off x="685800" y="2967335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https://omicstutorials.com/step-by-step-manual-choosing-a-bioinformatics-friendly-pipeline-building-framework/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1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6143F58-36A7-C399-0CBD-C5C806931A56}"/>
              </a:ext>
            </a:extLst>
          </p:cNvPr>
          <p:cNvSpPr txBox="1"/>
          <p:nvPr/>
        </p:nvSpPr>
        <p:spPr>
          <a:xfrm>
            <a:off x="-10" y="457200"/>
            <a:ext cx="91440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tx2"/>
                </a:solidFill>
                <a:latin typeface="Palatino" pitchFamily="2" charset="77"/>
                <a:ea typeface="Palatino" pitchFamily="2" charset="77"/>
              </a:rPr>
              <a:t>What to learn from ”good news” regions of </a:t>
            </a:r>
            <a:r>
              <a:rPr lang="en-US" sz="4000" b="1" i="1" dirty="0">
                <a:solidFill>
                  <a:schemeClr val="tx2"/>
                </a:solidFill>
                <a:latin typeface="Palatino" pitchFamily="2" charset="77"/>
                <a:ea typeface="Palatino" pitchFamily="2" charset="77"/>
              </a:rPr>
              <a:t>Coffea arabica</a:t>
            </a:r>
            <a:r>
              <a:rPr lang="en-US" sz="4000" b="1" dirty="0">
                <a:solidFill>
                  <a:schemeClr val="tx2"/>
                </a:solidFill>
                <a:latin typeface="Palatino" pitchFamily="2" charset="77"/>
                <a:ea typeface="Palatino" pitchFamily="2" charset="77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F0495B-4462-B676-BC1F-F0BBA126839D}"/>
              </a:ext>
            </a:extLst>
          </p:cNvPr>
          <p:cNvSpPr txBox="1"/>
          <p:nvPr/>
        </p:nvSpPr>
        <p:spPr>
          <a:xfrm>
            <a:off x="304800" y="2362200"/>
            <a:ext cx="8534400" cy="30469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chemeClr val="bg1"/>
                </a:solidFill>
                <a:effectLst/>
                <a:latin typeface="Palatino" pitchFamily="2" charset="77"/>
                <a:ea typeface="Palatino" pitchFamily="2" charset="77"/>
              </a:rPr>
              <a:t>Examining the biology, geography, &amp; soil physico-chemistry of these zones can provide insights into the strategie</a:t>
            </a:r>
            <a:r>
              <a:rPr lang="en-GB" sz="2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s towards enhancing the resilience of </a:t>
            </a:r>
            <a:r>
              <a:rPr lang="en-GB" sz="2400" i="1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C. arabica.</a:t>
            </a:r>
          </a:p>
          <a:p>
            <a:endParaRPr lang="en-GB" sz="2400" i="1" dirty="0">
              <a:solidFill>
                <a:schemeClr val="bg1"/>
              </a:solidFill>
              <a:latin typeface="Palatino" pitchFamily="2" charset="77"/>
              <a:ea typeface="Palatino" pitchFamily="2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The phyllosphere microbiome can be a good model in examining dynamics of plant microbiomes (i.e. coffee microbiome) in climate-change resilient coffee niches.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Could also provide the consortium of microorganisms</a:t>
            </a:r>
            <a:endParaRPr lang="en-US" sz="2400" dirty="0">
              <a:solidFill>
                <a:schemeClr val="bg1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457662C0-0EA9-6B27-A163-3D847B20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18288"/>
            <a:ext cx="9144000" cy="329184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Coffee phyllosphere microbiomes &amp;Climate change</a:t>
            </a:r>
          </a:p>
        </p:txBody>
      </p:sp>
    </p:spTree>
    <p:extLst>
      <p:ext uri="{BB962C8B-B14F-4D97-AF65-F5344CB8AC3E}">
        <p14:creationId xmlns:p14="http://schemas.microsoft.com/office/powerpoint/2010/main" val="37092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B307-1614-35C3-AF85-A33F862A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dirty="0">
                <a:latin typeface="Palatino" pitchFamily="2" charset="77"/>
                <a:ea typeface="Palatino" pitchFamily="2" charset="77"/>
              </a:rPr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BF5B1-57D2-293C-5685-3EF936505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i="0" dirty="0">
                <a:solidFill>
                  <a:schemeClr val="accent4">
                    <a:lumMod val="50000"/>
                  </a:schemeClr>
                </a:solidFill>
                <a:effectLst/>
                <a:latin typeface="Palatino" pitchFamily="2" charset="77"/>
                <a:ea typeface="Palatino" pitchFamily="2" charset="77"/>
              </a:rPr>
              <a:t>Dr Tomislav Cernava (University of Southampton)</a:t>
            </a:r>
          </a:p>
          <a:p>
            <a:r>
              <a:rPr lang="en-GB" dirty="0">
                <a:solidFill>
                  <a:schemeClr val="accent4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Dr Expedito Olimi </a:t>
            </a:r>
            <a:r>
              <a:rPr lang="en-GB" i="0" dirty="0">
                <a:solidFill>
                  <a:schemeClr val="accent4">
                    <a:lumMod val="50000"/>
                  </a:schemeClr>
                </a:solidFill>
                <a:effectLst/>
                <a:latin typeface="Palatino" pitchFamily="2" charset="77"/>
                <a:ea typeface="Palatino" pitchFamily="2" charset="77"/>
              </a:rPr>
              <a:t>(University of Southampton)</a:t>
            </a:r>
          </a:p>
          <a:p>
            <a:pPr algn="l"/>
            <a:r>
              <a:rPr lang="en-GB" i="0" dirty="0">
                <a:solidFill>
                  <a:schemeClr val="accent4">
                    <a:lumMod val="50000"/>
                  </a:schemeClr>
                </a:solidFill>
                <a:effectLst/>
                <a:latin typeface="Palatino" pitchFamily="2" charset="77"/>
                <a:ea typeface="Palatino" pitchFamily="2" charset="77"/>
              </a:rPr>
              <a:t>Dr Godfrey Sseremba (Nationa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l </a:t>
            </a:r>
            <a:r>
              <a:rPr lang="en-GB" i="0" dirty="0">
                <a:solidFill>
                  <a:schemeClr val="accent4">
                    <a:lumMod val="50000"/>
                  </a:schemeClr>
                </a:solidFill>
                <a:effectLst/>
                <a:latin typeface="Palatino" pitchFamily="2" charset="77"/>
                <a:ea typeface="Palatino" pitchFamily="2" charset="77"/>
              </a:rPr>
              <a:t>Agricultural Research Organisation, Uganda</a:t>
            </a:r>
            <a:r>
              <a:rPr lang="en-US" i="0" dirty="0">
                <a:solidFill>
                  <a:schemeClr val="accent4">
                    <a:lumMod val="50000"/>
                  </a:schemeClr>
                </a:solidFill>
                <a:effectLst/>
                <a:latin typeface="Palatino" pitchFamily="2" charset="77"/>
                <a:ea typeface="Palatino" pitchFamily="2" charset="77"/>
              </a:rPr>
              <a:t>)</a:t>
            </a:r>
          </a:p>
          <a:p>
            <a:pPr marL="0" indent="0" algn="l">
              <a:buNone/>
            </a:pPr>
            <a:endParaRPr lang="en-US" i="0" dirty="0">
              <a:solidFill>
                <a:schemeClr val="accent4">
                  <a:lumMod val="50000"/>
                </a:schemeClr>
              </a:solidFill>
              <a:effectLst/>
              <a:latin typeface="Palatino" pitchFamily="2" charset="77"/>
              <a:ea typeface="Palatino" pitchFamily="2" charset="77"/>
            </a:endParaRPr>
          </a:p>
          <a:p>
            <a:pPr algn="l"/>
            <a:r>
              <a:rPr lang="en-US" b="1" i="0" dirty="0">
                <a:solidFill>
                  <a:schemeClr val="accent4">
                    <a:lumMod val="50000"/>
                  </a:schemeClr>
                </a:solidFill>
                <a:effectLst/>
                <a:latin typeface="Palatino" pitchFamily="2" charset="77"/>
                <a:ea typeface="Palatino" pitchFamily="2" charset="77"/>
              </a:rPr>
              <a:t>Can engage:</a:t>
            </a:r>
          </a:p>
          <a:p>
            <a:pPr lvl="1"/>
            <a:r>
              <a:rPr lang="en-US" b="1" i="0" dirty="0">
                <a:solidFill>
                  <a:schemeClr val="accent4">
                    <a:lumMod val="50000"/>
                  </a:schemeClr>
                </a:solidFill>
                <a:effectLst/>
                <a:latin typeface="Palatino" pitchFamily="2" charset="77"/>
                <a:ea typeface="Palatino" pitchFamily="2" charset="77"/>
              </a:rPr>
              <a:t>IITA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-Uganda/Kenya</a:t>
            </a:r>
            <a:endParaRPr lang="en-US" b="1" i="0" dirty="0">
              <a:solidFill>
                <a:schemeClr val="accent4">
                  <a:lumMod val="50000"/>
                </a:schemeClr>
              </a:solidFill>
              <a:effectLst/>
              <a:latin typeface="Palatino" pitchFamily="2" charset="77"/>
              <a:ea typeface="Palatino" pitchFamily="2" charset="77"/>
            </a:endParaRPr>
          </a:p>
          <a:p>
            <a:pPr algn="l"/>
            <a:endParaRPr lang="en-US" i="0" dirty="0">
              <a:solidFill>
                <a:schemeClr val="accent4">
                  <a:lumMod val="50000"/>
                </a:schemeClr>
              </a:solidFill>
              <a:effectLst/>
              <a:latin typeface="Palatino" pitchFamily="2" charset="77"/>
              <a:ea typeface="Palatino" pitchFamily="2" charset="77"/>
            </a:endParaRPr>
          </a:p>
          <a:p>
            <a:pPr algn="l"/>
            <a:endParaRPr lang="en-US" i="0" dirty="0">
              <a:solidFill>
                <a:schemeClr val="accent4">
                  <a:lumMod val="50000"/>
                </a:schemeClr>
              </a:solidFill>
              <a:effectLst/>
              <a:latin typeface="Palatino" pitchFamily="2" charset="77"/>
              <a:ea typeface="Palatino" pitchFamily="2" charset="77"/>
            </a:endParaRPr>
          </a:p>
          <a:p>
            <a:pPr algn="l"/>
            <a:endParaRPr lang="en-US" i="0" dirty="0">
              <a:solidFill>
                <a:schemeClr val="accent4">
                  <a:lumMod val="50000"/>
                </a:schemeClr>
              </a:solidFill>
              <a:effectLst/>
              <a:latin typeface="Palatino" pitchFamily="2" charset="77"/>
              <a:ea typeface="Palatino" pitchFamily="2" charset="77"/>
            </a:endParaRPr>
          </a:p>
          <a:p>
            <a:pPr algn="l"/>
            <a:endParaRPr lang="en-US" i="0" dirty="0">
              <a:solidFill>
                <a:schemeClr val="accent4">
                  <a:lumMod val="50000"/>
                </a:schemeClr>
              </a:solidFill>
              <a:effectLst/>
              <a:latin typeface="Palatino" pitchFamily="2" charset="77"/>
              <a:ea typeface="Palatino" pitchFamily="2" charset="77"/>
            </a:endParaRPr>
          </a:p>
          <a:p>
            <a:pPr algn="l"/>
            <a:endParaRPr lang="en-US" i="0" dirty="0">
              <a:solidFill>
                <a:schemeClr val="accent4">
                  <a:lumMod val="50000"/>
                </a:schemeClr>
              </a:solidFill>
              <a:effectLst/>
              <a:latin typeface="Palatino" pitchFamily="2" charset="77"/>
              <a:ea typeface="Palatino" pitchFamily="2" charset="77"/>
            </a:endParaRPr>
          </a:p>
          <a:p>
            <a:pPr algn="l"/>
            <a:endParaRPr lang="en-GB" i="0" dirty="0">
              <a:solidFill>
                <a:schemeClr val="accent4">
                  <a:lumMod val="50000"/>
                </a:schemeClr>
              </a:solidFill>
              <a:effectLst/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97FF1354-C25D-D220-9AC1-2BDDFBB3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18288"/>
            <a:ext cx="9144000" cy="329184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Coffee phyllosphere microbiomes &amp;Climate change</a:t>
            </a:r>
          </a:p>
        </p:txBody>
      </p:sp>
    </p:spTree>
    <p:extLst>
      <p:ext uri="{BB962C8B-B14F-4D97-AF65-F5344CB8AC3E}">
        <p14:creationId xmlns:p14="http://schemas.microsoft.com/office/powerpoint/2010/main" val="404160393"/>
      </p:ext>
    </p:extLst>
  </p:cSld>
  <p:clrMapOvr>
    <a:masterClrMapping/>
  </p:clrMapOvr>
</p:sld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25179</TotalTime>
  <Words>613</Words>
  <Application>Microsoft Macintosh PowerPoint</Application>
  <PresentationFormat>On-screen Show (4:3)</PresentationFormat>
  <Paragraphs>72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Helvetica</vt:lpstr>
      <vt:lpstr>Palatino</vt:lpstr>
      <vt:lpstr>Clarity</vt:lpstr>
      <vt:lpstr>AMPLISEQ</vt:lpstr>
      <vt:lpstr>PowerPoint Presentation</vt:lpstr>
      <vt:lpstr>PowerPoint Presentation</vt:lpstr>
      <vt:lpstr>Install pipeline</vt:lpstr>
      <vt:lpstr>PowerPoint Presentation</vt:lpstr>
      <vt:lpstr>PowerPoint Presentation</vt:lpstr>
      <vt:lpstr>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Raphael Mourad</dc:title>
  <dc:creator>raphael</dc:creator>
  <cp:lastModifiedBy>Microsoft Office User</cp:lastModifiedBy>
  <cp:revision>1577</cp:revision>
  <dcterms:created xsi:type="dcterms:W3CDTF">2006-08-16T00:00:00Z</dcterms:created>
  <dcterms:modified xsi:type="dcterms:W3CDTF">2025-03-09T19:30:48Z</dcterms:modified>
</cp:coreProperties>
</file>