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02" r:id="rId2"/>
    <p:sldMasterId id="2147483750" r:id="rId3"/>
    <p:sldMasterId id="2147483838" r:id="rId4"/>
    <p:sldMasterId id="2147483862" r:id="rId5"/>
    <p:sldMasterId id="2147483898" r:id="rId6"/>
  </p:sldMasterIdLst>
  <p:notesMasterIdLst>
    <p:notesMasterId r:id="rId27"/>
  </p:notesMasterIdLst>
  <p:sldIdLst>
    <p:sldId id="256" r:id="rId7"/>
    <p:sldId id="257" r:id="rId8"/>
    <p:sldId id="269" r:id="rId9"/>
    <p:sldId id="270" r:id="rId10"/>
    <p:sldId id="260" r:id="rId11"/>
    <p:sldId id="258" r:id="rId12"/>
    <p:sldId id="261" r:id="rId13"/>
    <p:sldId id="262" r:id="rId14"/>
    <p:sldId id="264" r:id="rId15"/>
    <p:sldId id="265" r:id="rId16"/>
    <p:sldId id="263" r:id="rId17"/>
    <p:sldId id="272" r:id="rId18"/>
    <p:sldId id="267" r:id="rId19"/>
    <p:sldId id="273" r:id="rId20"/>
    <p:sldId id="266" r:id="rId21"/>
    <p:sldId id="268" r:id="rId22"/>
    <p:sldId id="271" r:id="rId23"/>
    <p:sldId id="274" r:id="rId24"/>
    <p:sldId id="275" r:id="rId25"/>
    <p:sldId id="25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5236B-048D-4597-91B2-9F7FDDE7659B}" type="datetimeFigureOut">
              <a:rPr lang="pt-BR" smtClean="0"/>
              <a:t>02/10/2017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9DDA1-475A-42A5-8532-C15C5399AB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98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Aprendizado Não Supervisionado (mineração de dados)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9DDA1-475A-42A5-8532-C15C5399ABC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346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 faz é encontrar uma linha de separação, mais comumente chamada de 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hiperplano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entre dados de duas classes. Essa linha busca maximizar a distância entre os pontos mais próximos em relação a cada uma das classe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9DDA1-475A-42A5-8532-C15C5399ABC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951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A abordagem utilizada pelo SVM para resolver esse tipo de problema consistem em mapear os dados para um espaço de dimensão maior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9DDA1-475A-42A5-8532-C15C5399ABC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094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A abordagem utilizada pelo SVM para resolver esse tipo de problema consistem em mapear os dados para um espaço de dimensão maior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9DDA1-475A-42A5-8532-C15C5399ABC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236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A abordagem utilizada pelo SVM para resolver esse tipo de problema consistem em mapear os dados para um espaço de dimensão maior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9DDA1-475A-42A5-8532-C15C5399ABC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918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16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24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875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023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348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28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083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66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18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3758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69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1660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8245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4338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929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1223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8115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5569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173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8217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150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72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570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5489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8812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3875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8114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3296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3395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141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8044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1048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8593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7099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4530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5371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3521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4403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3932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8484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6799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64575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8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2916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836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6114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9976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998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08871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32562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35543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3522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3773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2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1030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198667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6416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7657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28139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01558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29172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54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36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74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28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21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02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41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126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92A696-219A-4DA0-84B3-35B32EEA80FB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6219C1F-E2D3-4561-9AA5-724EFD7E9B9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65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0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5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63FC8-428A-4251-AB2C-2E906203F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5400" dirty="0"/>
              <a:t>34659-02 Tópicos Especiais em Sistemas Interativos II </a:t>
            </a:r>
            <a:br>
              <a:rPr lang="pt-BR" sz="5400" dirty="0"/>
            </a:br>
            <a:br>
              <a:rPr lang="pt-BR" sz="5400" dirty="0"/>
            </a:br>
            <a:r>
              <a:rPr lang="pt-BR" sz="5400" dirty="0"/>
              <a:t>Introdução à </a:t>
            </a:r>
            <a:r>
              <a:rPr lang="pt-BR" sz="5400" dirty="0" err="1"/>
              <a:t>Support</a:t>
            </a:r>
            <a:r>
              <a:rPr lang="pt-BR" sz="5400" dirty="0"/>
              <a:t> Vector </a:t>
            </a:r>
            <a:r>
              <a:rPr lang="pt-BR" sz="5400" dirty="0" err="1"/>
              <a:t>Machines</a:t>
            </a:r>
            <a:endParaRPr lang="pt-BR" sz="5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096453-7835-406D-A4DB-45AC7B082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Profa. Isabel </a:t>
            </a:r>
            <a:r>
              <a:rPr lang="pt-BR" dirty="0" err="1"/>
              <a:t>Harb</a:t>
            </a:r>
            <a:r>
              <a:rPr lang="pt-BR" dirty="0"/>
              <a:t> </a:t>
            </a:r>
            <a:r>
              <a:rPr lang="pt-BR" dirty="0" err="1"/>
              <a:t>Manssour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Doutorando Marcelo Cabral </a:t>
            </a:r>
            <a:r>
              <a:rPr lang="pt-BR" dirty="0" err="1"/>
              <a:t>Ghilardi</a:t>
            </a:r>
            <a:endParaRPr lang="pt-BR" dirty="0"/>
          </a:p>
          <a:p>
            <a:endParaRPr lang="pt-BR" dirty="0"/>
          </a:p>
          <a:p>
            <a:r>
              <a:rPr lang="pt-BR" dirty="0"/>
              <a:t>Porto Alegre, outubro de 2017</a:t>
            </a:r>
          </a:p>
        </p:txBody>
      </p:sp>
    </p:spTree>
    <p:extLst>
      <p:ext uri="{BB962C8B-B14F-4D97-AF65-F5344CB8AC3E}">
        <p14:creationId xmlns:p14="http://schemas.microsoft.com/office/powerpoint/2010/main" val="1908954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E12BF-33DC-4089-924C-A5E5BA234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638581"/>
          </a:xfrm>
        </p:spPr>
        <p:txBody>
          <a:bodyPr>
            <a:normAutofit fontScale="90000"/>
          </a:bodyPr>
          <a:lstStyle/>
          <a:p>
            <a:r>
              <a:rPr lang="pt-BR" b="1" dirty="0" err="1"/>
              <a:t>SVMs</a:t>
            </a:r>
            <a:r>
              <a:rPr lang="pt-BR" b="1" dirty="0"/>
              <a:t> Lineares – hiperplano ótimo</a:t>
            </a:r>
            <a:br>
              <a:rPr lang="pt-BR" dirty="0"/>
            </a:br>
            <a:r>
              <a:rPr lang="pt-BR" dirty="0"/>
              <a:t>Os pontos de vetor que as linhas de margem tocam são conhecidos como </a:t>
            </a:r>
            <a:r>
              <a:rPr lang="pt-BR" b="1" dirty="0"/>
              <a:t>vetor de suporte</a:t>
            </a:r>
          </a:p>
        </p:txBody>
      </p:sp>
      <p:pic>
        <p:nvPicPr>
          <p:cNvPr id="10" name="Espaço Reservado para Conteúdo 4">
            <a:extLst>
              <a:ext uri="{FF2B5EF4-FFF2-40B4-BE49-F238E27FC236}">
                <a16:creationId xmlns:a16="http://schemas.microsoft.com/office/drawing/2014/main" id="{6ADB3086-B371-4A7C-9887-A42D68E24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3342" y="2151063"/>
            <a:ext cx="6146275" cy="4022725"/>
          </a:xfrm>
          <a:prstGeom prst="rect">
            <a:avLst/>
          </a:prstGeo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C0324586-1367-45F4-BC7B-B01A1AF5AACE}"/>
              </a:ext>
            </a:extLst>
          </p:cNvPr>
          <p:cNvCxnSpPr>
            <a:cxnSpLocks/>
          </p:cNvCxnSpPr>
          <p:nvPr/>
        </p:nvCxnSpPr>
        <p:spPr>
          <a:xfrm flipH="1" flipV="1">
            <a:off x="4963886" y="2410691"/>
            <a:ext cx="1698171" cy="3277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9E192C0-4C0E-4F7E-933D-872D1133D23A}"/>
              </a:ext>
            </a:extLst>
          </p:cNvPr>
          <p:cNvCxnSpPr/>
          <p:nvPr/>
        </p:nvCxnSpPr>
        <p:spPr>
          <a:xfrm flipH="1" flipV="1">
            <a:off x="5807034" y="2398816"/>
            <a:ext cx="1721922" cy="3289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C5F9673-770D-4A27-AC58-BBB66CC55BCC}"/>
              </a:ext>
            </a:extLst>
          </p:cNvPr>
          <p:cNvCxnSpPr>
            <a:cxnSpLocks/>
          </p:cNvCxnSpPr>
          <p:nvPr/>
        </p:nvCxnSpPr>
        <p:spPr>
          <a:xfrm flipH="1" flipV="1">
            <a:off x="5379523" y="2410691"/>
            <a:ext cx="1674420" cy="327759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ipse 2">
            <a:extLst>
              <a:ext uri="{FF2B5EF4-FFF2-40B4-BE49-F238E27FC236}">
                <a16:creationId xmlns:a16="http://schemas.microsoft.com/office/drawing/2014/main" id="{65F78D3D-E8A8-4BF3-98B5-53CE49923ECC}"/>
              </a:ext>
            </a:extLst>
          </p:cNvPr>
          <p:cNvSpPr/>
          <p:nvPr/>
        </p:nvSpPr>
        <p:spPr>
          <a:xfrm>
            <a:off x="5250788" y="3057350"/>
            <a:ext cx="164360" cy="1514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D86742E-007E-417C-BA87-314E1EA363E6}"/>
              </a:ext>
            </a:extLst>
          </p:cNvPr>
          <p:cNvSpPr/>
          <p:nvPr/>
        </p:nvSpPr>
        <p:spPr>
          <a:xfrm>
            <a:off x="6080508" y="2965443"/>
            <a:ext cx="164360" cy="1514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B3C36F4-ECC6-4917-BFD5-2A4912295AE8}"/>
              </a:ext>
            </a:extLst>
          </p:cNvPr>
          <p:cNvSpPr/>
          <p:nvPr/>
        </p:nvSpPr>
        <p:spPr>
          <a:xfrm>
            <a:off x="6115259" y="4774889"/>
            <a:ext cx="164360" cy="1514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27762B48-6754-4EE4-9D07-3F69D8629ED2}"/>
              </a:ext>
            </a:extLst>
          </p:cNvPr>
          <p:cNvSpPr/>
          <p:nvPr/>
        </p:nvSpPr>
        <p:spPr>
          <a:xfrm>
            <a:off x="6693349" y="4156815"/>
            <a:ext cx="164360" cy="1514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732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15CBE-063A-4A28-9554-2BBB23CFA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609014"/>
          </a:xfrm>
        </p:spPr>
        <p:txBody>
          <a:bodyPr>
            <a:normAutofit fontScale="90000"/>
          </a:bodyPr>
          <a:lstStyle/>
          <a:p>
            <a:r>
              <a:rPr lang="pt-BR" b="1" dirty="0" err="1"/>
              <a:t>SVMs</a:t>
            </a:r>
            <a:r>
              <a:rPr lang="pt-BR" b="1" dirty="0"/>
              <a:t> Não Lineares</a:t>
            </a:r>
            <a:br>
              <a:rPr lang="pt-BR" dirty="0"/>
            </a:br>
            <a:r>
              <a:rPr lang="pt-BR" dirty="0"/>
              <a:t>Podemos expandir essa ideia para dados não-linearmente separáveis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E6D55CD-52FE-4230-9A7A-8EE6350208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" r="49140"/>
          <a:stretch/>
        </p:blipFill>
        <p:spPr>
          <a:xfrm>
            <a:off x="3720164" y="1751238"/>
            <a:ext cx="4812631" cy="436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6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15CBE-063A-4A28-9554-2BBB23CFA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94071"/>
          </a:xfrm>
        </p:spPr>
        <p:txBody>
          <a:bodyPr>
            <a:noAutofit/>
          </a:bodyPr>
          <a:lstStyle/>
          <a:p>
            <a:r>
              <a:rPr lang="pt-BR" sz="3200" b="1" dirty="0" err="1"/>
              <a:t>SVMs</a:t>
            </a:r>
            <a:r>
              <a:rPr lang="pt-BR" sz="3200" b="1" dirty="0"/>
              <a:t> Não Lineares - </a:t>
            </a:r>
            <a:r>
              <a:rPr lang="pt-BR" sz="3200" dirty="0"/>
              <a:t>A abordagem utilizada pelo SVM para resolver esse tipo de problema consistem em mapear os dados para um espaço de dimensão maior.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134CF5-8711-44CA-857A-88C098A68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471" y="1960233"/>
            <a:ext cx="9216136" cy="3559945"/>
          </a:xfrm>
        </p:spPr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E6D55CD-52FE-4230-9A7A-8EE635020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664" y="1895617"/>
            <a:ext cx="9512868" cy="436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10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15CBE-063A-4A28-9554-2BBB23CFA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31219"/>
          </a:xfrm>
        </p:spPr>
        <p:txBody>
          <a:bodyPr>
            <a:normAutofit/>
          </a:bodyPr>
          <a:lstStyle/>
          <a:p>
            <a:r>
              <a:rPr lang="pt-BR" dirty="0" err="1"/>
              <a:t>SVMs</a:t>
            </a:r>
            <a:r>
              <a:rPr lang="pt-BR" dirty="0"/>
              <a:t> Não Lineares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134CF5-8711-44CA-857A-88C098A68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471" y="1960233"/>
            <a:ext cx="9216136" cy="3559945"/>
          </a:xfrm>
        </p:spPr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703C258-2CCD-4E8F-AC63-003D447A0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379" y="1817822"/>
            <a:ext cx="9459228" cy="440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87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15CBE-063A-4A28-9554-2BBB23CFA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94071"/>
          </a:xfrm>
        </p:spPr>
        <p:txBody>
          <a:bodyPr>
            <a:noAutofit/>
          </a:bodyPr>
          <a:lstStyle/>
          <a:p>
            <a:r>
              <a:rPr lang="pt-BR" b="1" dirty="0"/>
              <a:t>Dimensões</a:t>
            </a:r>
            <a:br>
              <a:rPr lang="pt-BR" sz="3200" dirty="0"/>
            </a:b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134CF5-8711-44CA-857A-88C098A68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866" y="1814745"/>
            <a:ext cx="653760" cy="542335"/>
          </a:xfrm>
        </p:spPr>
        <p:txBody>
          <a:bodyPr>
            <a:normAutofit/>
          </a:bodyPr>
          <a:lstStyle/>
          <a:p>
            <a:r>
              <a:rPr lang="pt-BR" sz="2400" b="1" dirty="0"/>
              <a:t>R</a:t>
            </a:r>
            <a:r>
              <a:rPr lang="pt-BR" sz="2400" b="1" baseline="30000" dirty="0"/>
              <a:t>1</a:t>
            </a:r>
          </a:p>
        </p:txBody>
      </p:sp>
      <p:grpSp>
        <p:nvGrpSpPr>
          <p:cNvPr id="10" name="Group 24">
            <a:extLst>
              <a:ext uri="{FF2B5EF4-FFF2-40B4-BE49-F238E27FC236}">
                <a16:creationId xmlns:a16="http://schemas.microsoft.com/office/drawing/2014/main" id="{1D01F174-3822-4B50-94C0-216ECF2E37DE}"/>
              </a:ext>
            </a:extLst>
          </p:cNvPr>
          <p:cNvGrpSpPr/>
          <p:nvPr/>
        </p:nvGrpSpPr>
        <p:grpSpPr>
          <a:xfrm>
            <a:off x="2029626" y="1965037"/>
            <a:ext cx="3437110" cy="392043"/>
            <a:chOff x="2843808" y="2934469"/>
            <a:chExt cx="3437110" cy="392043"/>
          </a:xfrm>
        </p:grpSpPr>
        <p:grpSp>
          <p:nvGrpSpPr>
            <p:cNvPr id="11" name="Group 3">
              <a:extLst>
                <a:ext uri="{FF2B5EF4-FFF2-40B4-BE49-F238E27FC236}">
                  <a16:creationId xmlns:a16="http://schemas.microsoft.com/office/drawing/2014/main" id="{4A6E9FFE-8C63-42F7-A399-F28EE17A87F1}"/>
                </a:ext>
              </a:extLst>
            </p:cNvPr>
            <p:cNvGrpSpPr/>
            <p:nvPr/>
          </p:nvGrpSpPr>
          <p:grpSpPr>
            <a:xfrm>
              <a:off x="2843808" y="2934469"/>
              <a:ext cx="3276000" cy="88900"/>
              <a:chOff x="2843808" y="2790453"/>
              <a:chExt cx="3276000" cy="88900"/>
            </a:xfrm>
          </p:grpSpPr>
          <p:sp>
            <p:nvSpPr>
              <p:cNvPr id="20" name="Line 20">
                <a:extLst>
                  <a:ext uri="{FF2B5EF4-FFF2-40B4-BE49-F238E27FC236}">
                    <a16:creationId xmlns:a16="http://schemas.microsoft.com/office/drawing/2014/main" id="{940CB8DA-97F0-47E3-B219-FD6C822C97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3808" y="2830140"/>
                <a:ext cx="32760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pt-BR" sz="1400">
                  <a:solidFill>
                    <a:schemeClr val="bg2"/>
                  </a:solidFill>
                  <a:latin typeface="+mn-lt"/>
                </a:endParaRPr>
              </a:p>
            </p:txBody>
          </p:sp>
          <p:sp>
            <p:nvSpPr>
              <p:cNvPr id="21" name="AutoShape 25">
                <a:extLst>
                  <a:ext uri="{FF2B5EF4-FFF2-40B4-BE49-F238E27FC236}">
                    <a16:creationId xmlns:a16="http://schemas.microsoft.com/office/drawing/2014/main" id="{6F129E3B-DB86-422F-B8A9-4A9F3D68D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4105" y="2790453"/>
                <a:ext cx="88900" cy="88900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 sz="1400">
                  <a:solidFill>
                    <a:schemeClr val="bg2"/>
                  </a:solidFill>
                  <a:latin typeface="+mn-lt"/>
                </a:endParaRPr>
              </a:p>
            </p:txBody>
          </p:sp>
          <p:sp>
            <p:nvSpPr>
              <p:cNvPr id="22" name="AutoShape 26">
                <a:extLst>
                  <a:ext uri="{FF2B5EF4-FFF2-40B4-BE49-F238E27FC236}">
                    <a16:creationId xmlns:a16="http://schemas.microsoft.com/office/drawing/2014/main" id="{C5C468E1-6F2B-4BF3-A5DE-0EFC0B8C1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5008" y="2790453"/>
                <a:ext cx="88900" cy="88900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 sz="1400">
                  <a:solidFill>
                    <a:schemeClr val="bg2"/>
                  </a:solidFill>
                  <a:latin typeface="+mn-lt"/>
                </a:endParaRPr>
              </a:p>
            </p:txBody>
          </p:sp>
          <p:sp>
            <p:nvSpPr>
              <p:cNvPr id="23" name="AutoShape 27">
                <a:extLst>
                  <a:ext uri="{FF2B5EF4-FFF2-40B4-BE49-F238E27FC236}">
                    <a16:creationId xmlns:a16="http://schemas.microsoft.com/office/drawing/2014/main" id="{C0CC2E99-DA91-4478-BB89-34CFCDD6F0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100" y="2790453"/>
                <a:ext cx="88900" cy="88900"/>
              </a:xfrm>
              <a:prstGeom prst="octagon">
                <a:avLst>
                  <a:gd name="adj" fmla="val 29287"/>
                </a:avLst>
              </a:prstGeom>
              <a:solidFill>
                <a:srgbClr val="0000FF"/>
              </a:solidFill>
              <a:ln w="9525" algn="ctr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 sz="1400">
                  <a:solidFill>
                    <a:schemeClr val="bg2"/>
                  </a:solidFill>
                  <a:latin typeface="+mn-lt"/>
                </a:endParaRPr>
              </a:p>
            </p:txBody>
          </p:sp>
          <p:sp>
            <p:nvSpPr>
              <p:cNvPr id="24" name="AutoShape 28">
                <a:extLst>
                  <a:ext uri="{FF2B5EF4-FFF2-40B4-BE49-F238E27FC236}">
                    <a16:creationId xmlns:a16="http://schemas.microsoft.com/office/drawing/2014/main" id="{46877267-E4C0-4215-B3DF-3FCCE5F67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9045" y="2790453"/>
                <a:ext cx="88900" cy="88900"/>
              </a:xfrm>
              <a:prstGeom prst="octagon">
                <a:avLst>
                  <a:gd name="adj" fmla="val 29287"/>
                </a:avLst>
              </a:prstGeom>
              <a:solidFill>
                <a:srgbClr val="0000FF"/>
              </a:solidFill>
              <a:ln w="9525" algn="ctr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 sz="1400">
                  <a:solidFill>
                    <a:schemeClr val="bg2"/>
                  </a:solidFill>
                  <a:latin typeface="+mn-lt"/>
                </a:endParaRPr>
              </a:p>
            </p:txBody>
          </p:sp>
          <p:sp>
            <p:nvSpPr>
              <p:cNvPr id="25" name="AutoShape 29">
                <a:extLst>
                  <a:ext uri="{FF2B5EF4-FFF2-40B4-BE49-F238E27FC236}">
                    <a16:creationId xmlns:a16="http://schemas.microsoft.com/office/drawing/2014/main" id="{193C5342-1DB7-4A90-B87D-CF4B435D9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0432" y="2790453"/>
                <a:ext cx="88900" cy="88900"/>
              </a:xfrm>
              <a:prstGeom prst="octagon">
                <a:avLst>
                  <a:gd name="adj" fmla="val 29287"/>
                </a:avLst>
              </a:prstGeom>
              <a:solidFill>
                <a:srgbClr val="0000FF"/>
              </a:solidFill>
              <a:ln w="9525" algn="ctr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 sz="1400">
                  <a:solidFill>
                    <a:schemeClr val="bg2"/>
                  </a:solidFill>
                  <a:latin typeface="+mn-lt"/>
                </a:endParaRPr>
              </a:p>
            </p:txBody>
          </p:sp>
          <p:sp>
            <p:nvSpPr>
              <p:cNvPr id="26" name="AutoShape 35">
                <a:extLst>
                  <a:ext uri="{FF2B5EF4-FFF2-40B4-BE49-F238E27FC236}">
                    <a16:creationId xmlns:a16="http://schemas.microsoft.com/office/drawing/2014/main" id="{6AEFE9AB-CC23-4109-B5CD-259A11BD3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1465" y="2790453"/>
                <a:ext cx="88900" cy="88900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 sz="1400">
                  <a:solidFill>
                    <a:schemeClr val="bg2"/>
                  </a:solidFill>
                  <a:latin typeface="+mn-lt"/>
                </a:endParaRPr>
              </a:p>
            </p:txBody>
          </p:sp>
          <p:sp>
            <p:nvSpPr>
              <p:cNvPr id="27" name="AutoShape 36">
                <a:extLst>
                  <a:ext uri="{FF2B5EF4-FFF2-40B4-BE49-F238E27FC236}">
                    <a16:creationId xmlns:a16="http://schemas.microsoft.com/office/drawing/2014/main" id="{7F67CBBE-C35E-420D-A79D-29FBBF056A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7252" y="2790453"/>
                <a:ext cx="88900" cy="88900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 sz="1400">
                  <a:solidFill>
                    <a:schemeClr val="bg2"/>
                  </a:solidFill>
                  <a:latin typeface="+mn-lt"/>
                </a:endParaRPr>
              </a:p>
            </p:txBody>
          </p:sp>
        </p:grp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8223D1D7-7C79-4728-B22E-E965213C7A58}"/>
                </a:ext>
              </a:extLst>
            </p:cNvPr>
            <p:cNvSpPr txBox="1"/>
            <p:nvPr/>
          </p:nvSpPr>
          <p:spPr>
            <a:xfrm>
              <a:off x="4096076" y="304947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13" name="TextBox 17">
              <a:extLst>
                <a:ext uri="{FF2B5EF4-FFF2-40B4-BE49-F238E27FC236}">
                  <a16:creationId xmlns:a16="http://schemas.microsoft.com/office/drawing/2014/main" id="{79BB0236-0C82-471F-AE37-E6AC7CD0D2D2}"/>
                </a:ext>
              </a:extLst>
            </p:cNvPr>
            <p:cNvSpPr txBox="1"/>
            <p:nvPr/>
          </p:nvSpPr>
          <p:spPr>
            <a:xfrm>
              <a:off x="4396354" y="304951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14" name="TextBox 18">
              <a:extLst>
                <a:ext uri="{FF2B5EF4-FFF2-40B4-BE49-F238E27FC236}">
                  <a16:creationId xmlns:a16="http://schemas.microsoft.com/office/drawing/2014/main" id="{5114D3D8-A4A6-45BC-93B9-5311568C4B59}"/>
                </a:ext>
              </a:extLst>
            </p:cNvPr>
            <p:cNvSpPr txBox="1"/>
            <p:nvPr/>
          </p:nvSpPr>
          <p:spPr>
            <a:xfrm>
              <a:off x="4693534" y="30461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15" name="TextBox 19">
              <a:extLst>
                <a:ext uri="{FF2B5EF4-FFF2-40B4-BE49-F238E27FC236}">
                  <a16:creationId xmlns:a16="http://schemas.microsoft.com/office/drawing/2014/main" id="{9574B895-9BA3-48CF-8CDA-E1EABAB24DCD}"/>
                </a:ext>
              </a:extLst>
            </p:cNvPr>
            <p:cNvSpPr txBox="1"/>
            <p:nvPr/>
          </p:nvSpPr>
          <p:spPr>
            <a:xfrm>
              <a:off x="5005954" y="30461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16" name="TextBox 20">
              <a:extLst>
                <a:ext uri="{FF2B5EF4-FFF2-40B4-BE49-F238E27FC236}">
                  <a16:creationId xmlns:a16="http://schemas.microsoft.com/office/drawing/2014/main" id="{76FBE5B3-DD3E-41C5-8B0E-594BBF525CA2}"/>
                </a:ext>
              </a:extLst>
            </p:cNvPr>
            <p:cNvSpPr txBox="1"/>
            <p:nvPr/>
          </p:nvSpPr>
          <p:spPr>
            <a:xfrm>
              <a:off x="5480680" y="30461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5</a:t>
              </a:r>
            </a:p>
          </p:txBody>
        </p:sp>
        <p:sp>
          <p:nvSpPr>
            <p:cNvPr id="17" name="TextBox 21">
              <a:extLst>
                <a:ext uri="{FF2B5EF4-FFF2-40B4-BE49-F238E27FC236}">
                  <a16:creationId xmlns:a16="http://schemas.microsoft.com/office/drawing/2014/main" id="{B46AD63B-4622-456B-847A-C0CE58E10FEF}"/>
                </a:ext>
              </a:extLst>
            </p:cNvPr>
            <p:cNvSpPr txBox="1"/>
            <p:nvPr/>
          </p:nvSpPr>
          <p:spPr>
            <a:xfrm>
              <a:off x="3571073" y="3049513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-2</a:t>
              </a:r>
            </a:p>
          </p:txBody>
        </p:sp>
        <p:sp>
          <p:nvSpPr>
            <p:cNvPr id="18" name="TextBox 22">
              <a:extLst>
                <a:ext uri="{FF2B5EF4-FFF2-40B4-BE49-F238E27FC236}">
                  <a16:creationId xmlns:a16="http://schemas.microsoft.com/office/drawing/2014/main" id="{4BBF06D7-22B2-4B50-9204-BBAFBD92E063}"/>
                </a:ext>
              </a:extLst>
            </p:cNvPr>
            <p:cNvSpPr txBox="1"/>
            <p:nvPr/>
          </p:nvSpPr>
          <p:spPr>
            <a:xfrm>
              <a:off x="3247184" y="3041893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-3</a:t>
              </a:r>
            </a:p>
          </p:txBody>
        </p:sp>
        <p:sp>
          <p:nvSpPr>
            <p:cNvPr id="19" name="TextBox 23">
              <a:extLst>
                <a:ext uri="{FF2B5EF4-FFF2-40B4-BE49-F238E27FC236}">
                  <a16:creationId xmlns:a16="http://schemas.microsoft.com/office/drawing/2014/main" id="{A8287E70-1974-43F4-884E-2EF1C39BF8DE}"/>
                </a:ext>
              </a:extLst>
            </p:cNvPr>
            <p:cNvSpPr txBox="1"/>
            <p:nvPr/>
          </p:nvSpPr>
          <p:spPr>
            <a:xfrm>
              <a:off x="6016102" y="3000380"/>
              <a:ext cx="264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i="1" dirty="0"/>
                <a:t>X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2F3487A-DD51-402F-A360-1485216166AA}"/>
              </a:ext>
            </a:extLst>
          </p:cNvPr>
          <p:cNvSpPr/>
          <p:nvPr/>
        </p:nvSpPr>
        <p:spPr>
          <a:xfrm>
            <a:off x="222481" y="2870858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(R</a:t>
            </a:r>
            <a:r>
              <a:rPr lang="pt-BR" baseline="30000" dirty="0"/>
              <a:t>1</a:t>
            </a:r>
            <a:r>
              <a:rPr lang="pt-BR" dirty="0"/>
              <a:t> → R</a:t>
            </a:r>
            <a:r>
              <a:rPr lang="pt-BR" baseline="30000" dirty="0"/>
              <a:t>2</a:t>
            </a:r>
            <a:r>
              <a:rPr lang="pt-BR" dirty="0"/>
              <a:t>):</a:t>
            </a:r>
          </a:p>
        </p:txBody>
      </p: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F3E2621C-9F95-440D-BF91-307E252ED5B9}"/>
              </a:ext>
            </a:extLst>
          </p:cNvPr>
          <p:cNvGrpSpPr/>
          <p:nvPr/>
        </p:nvGrpSpPr>
        <p:grpSpPr>
          <a:xfrm>
            <a:off x="1097280" y="3530827"/>
            <a:ext cx="4221273" cy="2797784"/>
            <a:chOff x="1881443" y="3530827"/>
            <a:chExt cx="3437110" cy="2376264"/>
          </a:xfrm>
        </p:grpSpPr>
        <p:sp>
          <p:nvSpPr>
            <p:cNvPr id="29" name="Line 20">
              <a:extLst>
                <a:ext uri="{FF2B5EF4-FFF2-40B4-BE49-F238E27FC236}">
                  <a16:creationId xmlns:a16="http://schemas.microsoft.com/office/drawing/2014/main" id="{9B296456-6A4F-46FD-BFFC-F9CA98B10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1443" y="5554735"/>
              <a:ext cx="3276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 sz="1400">
                <a:latin typeface="+mn-lt"/>
              </a:endParaRPr>
            </a:p>
          </p:txBody>
        </p:sp>
        <p:sp>
          <p:nvSpPr>
            <p:cNvPr id="30" name="AutoShape 25">
              <a:extLst>
                <a:ext uri="{FF2B5EF4-FFF2-40B4-BE49-F238E27FC236}">
                  <a16:creationId xmlns:a16="http://schemas.microsoft.com/office/drawing/2014/main" id="{DF701D34-5B77-4D87-A60F-0B37621C3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740" y="4355171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sz="1400">
                <a:latin typeface="+mn-lt"/>
              </a:endParaRPr>
            </a:p>
          </p:txBody>
        </p:sp>
        <p:sp>
          <p:nvSpPr>
            <p:cNvPr id="31" name="AutoShape 26">
              <a:extLst>
                <a:ext uri="{FF2B5EF4-FFF2-40B4-BE49-F238E27FC236}">
                  <a16:creationId xmlns:a16="http://schemas.microsoft.com/office/drawing/2014/main" id="{958F4460-2937-42DE-91F0-9B4193AE0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643" y="493592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sz="1400">
                <a:latin typeface="+mn-lt"/>
              </a:endParaRPr>
            </a:p>
          </p:txBody>
        </p:sp>
        <p:sp>
          <p:nvSpPr>
            <p:cNvPr id="32" name="AutoShape 27">
              <a:extLst>
                <a:ext uri="{FF2B5EF4-FFF2-40B4-BE49-F238E27FC236}">
                  <a16:creationId xmlns:a16="http://schemas.microsoft.com/office/drawing/2014/main" id="{A2A51BF3-FFF8-431C-B812-E707C28DD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0735" y="533216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sz="1400">
                <a:latin typeface="+mn-lt"/>
              </a:endParaRPr>
            </a:p>
          </p:txBody>
        </p:sp>
        <p:sp>
          <p:nvSpPr>
            <p:cNvPr id="33" name="AutoShape 28">
              <a:extLst>
                <a:ext uri="{FF2B5EF4-FFF2-40B4-BE49-F238E27FC236}">
                  <a16:creationId xmlns:a16="http://schemas.microsoft.com/office/drawing/2014/main" id="{E6B5917D-5E29-47FA-A44A-1A556FC21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680" y="493592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sz="1400">
                <a:latin typeface="+mn-lt"/>
              </a:endParaRPr>
            </a:p>
          </p:txBody>
        </p:sp>
        <p:sp>
          <p:nvSpPr>
            <p:cNvPr id="34" name="AutoShape 29">
              <a:extLst>
                <a:ext uri="{FF2B5EF4-FFF2-40B4-BE49-F238E27FC236}">
                  <a16:creationId xmlns:a16="http://schemas.microsoft.com/office/drawing/2014/main" id="{4E45EF8A-4834-47E9-8257-FC0BBC4C4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7093" y="5530159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sz="1400">
                <a:latin typeface="+mn-lt"/>
              </a:endParaRPr>
            </a:p>
          </p:txBody>
        </p:sp>
        <p:sp>
          <p:nvSpPr>
            <p:cNvPr id="35" name="AutoShape 35">
              <a:extLst>
                <a:ext uri="{FF2B5EF4-FFF2-40B4-BE49-F238E27FC236}">
                  <a16:creationId xmlns:a16="http://schemas.microsoft.com/office/drawing/2014/main" id="{8B1C66DC-A509-40CE-A9A1-99F59DBF1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100" y="4349952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sz="1400">
                <a:latin typeface="+mn-lt"/>
              </a:endParaRPr>
            </a:p>
          </p:txBody>
        </p:sp>
        <p:sp>
          <p:nvSpPr>
            <p:cNvPr id="36" name="AutoShape 36">
              <a:extLst>
                <a:ext uri="{FF2B5EF4-FFF2-40B4-BE49-F238E27FC236}">
                  <a16:creationId xmlns:a16="http://schemas.microsoft.com/office/drawing/2014/main" id="{A2F6EEA1-85F1-4FF5-A5E6-35985048F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4887" y="370910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sz="1400">
                <a:latin typeface="+mn-lt"/>
              </a:endParaRPr>
            </a:p>
          </p:txBody>
        </p:sp>
        <p:sp>
          <p:nvSpPr>
            <p:cNvPr id="37" name="TextBox 27">
              <a:extLst>
                <a:ext uri="{FF2B5EF4-FFF2-40B4-BE49-F238E27FC236}">
                  <a16:creationId xmlns:a16="http://schemas.microsoft.com/office/drawing/2014/main" id="{44FFCD31-2CEA-429C-8962-D012844A5761}"/>
                </a:ext>
              </a:extLst>
            </p:cNvPr>
            <p:cNvSpPr txBox="1"/>
            <p:nvPr/>
          </p:nvSpPr>
          <p:spPr>
            <a:xfrm>
              <a:off x="3129189" y="5626679"/>
              <a:ext cx="2632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38" name="TextBox 28">
              <a:extLst>
                <a:ext uri="{FF2B5EF4-FFF2-40B4-BE49-F238E27FC236}">
                  <a16:creationId xmlns:a16="http://schemas.microsoft.com/office/drawing/2014/main" id="{203A2DDD-53F7-4311-8485-1F493B48CE24}"/>
                </a:ext>
              </a:extLst>
            </p:cNvPr>
            <p:cNvSpPr txBox="1"/>
            <p:nvPr/>
          </p:nvSpPr>
          <p:spPr>
            <a:xfrm>
              <a:off x="3433989" y="5619059"/>
              <a:ext cx="2632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9" name="TextBox 29">
              <a:extLst>
                <a:ext uri="{FF2B5EF4-FFF2-40B4-BE49-F238E27FC236}">
                  <a16:creationId xmlns:a16="http://schemas.microsoft.com/office/drawing/2014/main" id="{DED752FF-F80C-42E0-A226-3365E27ADCA6}"/>
                </a:ext>
              </a:extLst>
            </p:cNvPr>
            <p:cNvSpPr txBox="1"/>
            <p:nvPr/>
          </p:nvSpPr>
          <p:spPr>
            <a:xfrm>
              <a:off x="3731169" y="5626679"/>
              <a:ext cx="2632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40" name="TextBox 30">
              <a:extLst>
                <a:ext uri="{FF2B5EF4-FFF2-40B4-BE49-F238E27FC236}">
                  <a16:creationId xmlns:a16="http://schemas.microsoft.com/office/drawing/2014/main" id="{A9508BE8-8F67-4EDA-B06C-09E7FE8C4289}"/>
                </a:ext>
              </a:extLst>
            </p:cNvPr>
            <p:cNvSpPr txBox="1"/>
            <p:nvPr/>
          </p:nvSpPr>
          <p:spPr>
            <a:xfrm>
              <a:off x="4043589" y="5626679"/>
              <a:ext cx="2632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41" name="TextBox 31">
              <a:extLst>
                <a:ext uri="{FF2B5EF4-FFF2-40B4-BE49-F238E27FC236}">
                  <a16:creationId xmlns:a16="http://schemas.microsoft.com/office/drawing/2014/main" id="{EAC73564-D1F6-4235-88FA-9E54069626BB}"/>
                </a:ext>
              </a:extLst>
            </p:cNvPr>
            <p:cNvSpPr txBox="1"/>
            <p:nvPr/>
          </p:nvSpPr>
          <p:spPr>
            <a:xfrm>
              <a:off x="4518315" y="5626679"/>
              <a:ext cx="2632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5</a:t>
              </a:r>
            </a:p>
          </p:txBody>
        </p:sp>
        <p:sp>
          <p:nvSpPr>
            <p:cNvPr id="42" name="TextBox 32">
              <a:extLst>
                <a:ext uri="{FF2B5EF4-FFF2-40B4-BE49-F238E27FC236}">
                  <a16:creationId xmlns:a16="http://schemas.microsoft.com/office/drawing/2014/main" id="{E991FF86-3DB2-45BB-A77B-65B3D8D7AF87}"/>
                </a:ext>
              </a:extLst>
            </p:cNvPr>
            <p:cNvSpPr txBox="1"/>
            <p:nvPr/>
          </p:nvSpPr>
          <p:spPr>
            <a:xfrm>
              <a:off x="2608708" y="5630092"/>
              <a:ext cx="3097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-2</a:t>
              </a:r>
            </a:p>
          </p:txBody>
        </p:sp>
        <p:sp>
          <p:nvSpPr>
            <p:cNvPr id="43" name="TextBox 33">
              <a:extLst>
                <a:ext uri="{FF2B5EF4-FFF2-40B4-BE49-F238E27FC236}">
                  <a16:creationId xmlns:a16="http://schemas.microsoft.com/office/drawing/2014/main" id="{D89663D0-4B05-4986-8876-98392713F2C2}"/>
                </a:ext>
              </a:extLst>
            </p:cNvPr>
            <p:cNvSpPr txBox="1"/>
            <p:nvPr/>
          </p:nvSpPr>
          <p:spPr>
            <a:xfrm>
              <a:off x="2284819" y="5622472"/>
              <a:ext cx="3097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-3</a:t>
              </a:r>
            </a:p>
          </p:txBody>
        </p:sp>
        <p:sp>
          <p:nvSpPr>
            <p:cNvPr id="44" name="TextBox 34">
              <a:extLst>
                <a:ext uri="{FF2B5EF4-FFF2-40B4-BE49-F238E27FC236}">
                  <a16:creationId xmlns:a16="http://schemas.microsoft.com/office/drawing/2014/main" id="{BEA71969-8A4C-4AE6-B66F-13BD958F804F}"/>
                </a:ext>
              </a:extLst>
            </p:cNvPr>
            <p:cNvSpPr txBox="1"/>
            <p:nvPr/>
          </p:nvSpPr>
          <p:spPr>
            <a:xfrm>
              <a:off x="5053737" y="5580959"/>
              <a:ext cx="26481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1200" i="1" dirty="0"/>
                <a:t>X</a:t>
              </a:r>
            </a:p>
          </p:txBody>
        </p:sp>
        <p:sp>
          <p:nvSpPr>
            <p:cNvPr id="46" name="TextBox 44">
              <a:extLst>
                <a:ext uri="{FF2B5EF4-FFF2-40B4-BE49-F238E27FC236}">
                  <a16:creationId xmlns:a16="http://schemas.microsoft.com/office/drawing/2014/main" id="{1A97A174-8C42-4E07-AE59-2494376A512D}"/>
                </a:ext>
              </a:extLst>
            </p:cNvPr>
            <p:cNvSpPr txBox="1"/>
            <p:nvPr/>
          </p:nvSpPr>
          <p:spPr>
            <a:xfrm>
              <a:off x="3023273" y="5225111"/>
              <a:ext cx="2632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47" name="TextBox 45">
              <a:extLst>
                <a:ext uri="{FF2B5EF4-FFF2-40B4-BE49-F238E27FC236}">
                  <a16:creationId xmlns:a16="http://schemas.microsoft.com/office/drawing/2014/main" id="{6925E8EF-B1ED-455C-BB73-B5B429F6E54A}"/>
                </a:ext>
              </a:extLst>
            </p:cNvPr>
            <p:cNvSpPr txBox="1"/>
            <p:nvPr/>
          </p:nvSpPr>
          <p:spPr>
            <a:xfrm>
              <a:off x="3033571" y="4826971"/>
              <a:ext cx="2632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48" name="TextBox 46">
              <a:extLst>
                <a:ext uri="{FF2B5EF4-FFF2-40B4-BE49-F238E27FC236}">
                  <a16:creationId xmlns:a16="http://schemas.microsoft.com/office/drawing/2014/main" id="{390BA203-ACDC-43CF-A82C-641C936D5326}"/>
                </a:ext>
              </a:extLst>
            </p:cNvPr>
            <p:cNvSpPr txBox="1"/>
            <p:nvPr/>
          </p:nvSpPr>
          <p:spPr>
            <a:xfrm>
              <a:off x="3033571" y="4250907"/>
              <a:ext cx="2632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9</a:t>
              </a:r>
            </a:p>
          </p:txBody>
        </p:sp>
        <p:sp>
          <p:nvSpPr>
            <p:cNvPr id="49" name="TextBox 47">
              <a:extLst>
                <a:ext uri="{FF2B5EF4-FFF2-40B4-BE49-F238E27FC236}">
                  <a16:creationId xmlns:a16="http://schemas.microsoft.com/office/drawing/2014/main" id="{E2BD2BE6-F234-4E17-BBE2-F3F2E8B9AAF5}"/>
                </a:ext>
              </a:extLst>
            </p:cNvPr>
            <p:cNvSpPr txBox="1"/>
            <p:nvPr/>
          </p:nvSpPr>
          <p:spPr>
            <a:xfrm>
              <a:off x="2982264" y="3613868"/>
              <a:ext cx="34176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25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969F905-D165-4FCD-BD38-AB328653BF73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1862075" y="4978543"/>
              <a:ext cx="1152000" cy="0"/>
            </a:xfrm>
            <a:prstGeom prst="line">
              <a:avLst/>
            </a:prstGeom>
            <a:solidFill>
              <a:schemeClr val="hlink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1">
              <a:extLst>
                <a:ext uri="{FF2B5EF4-FFF2-40B4-BE49-F238E27FC236}">
                  <a16:creationId xmlns:a16="http://schemas.microsoft.com/office/drawing/2014/main" id="{5F5B8F2D-4A97-4309-9F9A-189080A48A79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465127" y="5274259"/>
              <a:ext cx="576064" cy="0"/>
            </a:xfrm>
            <a:prstGeom prst="line">
              <a:avLst/>
            </a:prstGeom>
            <a:solidFill>
              <a:schemeClr val="hlink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9">
              <a:extLst>
                <a:ext uri="{FF2B5EF4-FFF2-40B4-BE49-F238E27FC236}">
                  <a16:creationId xmlns:a16="http://schemas.microsoft.com/office/drawing/2014/main" id="{8A004C7E-D252-45BA-A0F7-1EF607D5FDE1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3571535" y="5274259"/>
              <a:ext cx="576064" cy="0"/>
            </a:xfrm>
            <a:prstGeom prst="line">
              <a:avLst/>
            </a:prstGeom>
            <a:solidFill>
              <a:schemeClr val="hlink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60">
              <a:extLst>
                <a:ext uri="{FF2B5EF4-FFF2-40B4-BE49-F238E27FC236}">
                  <a16:creationId xmlns:a16="http://schemas.microsoft.com/office/drawing/2014/main" id="{41610A12-ADD6-4590-9CC7-E26465D6558D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3634651" y="5006931"/>
              <a:ext cx="1080000" cy="0"/>
            </a:xfrm>
            <a:prstGeom prst="line">
              <a:avLst/>
            </a:prstGeom>
            <a:solidFill>
              <a:schemeClr val="hlink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61">
              <a:extLst>
                <a:ext uri="{FF2B5EF4-FFF2-40B4-BE49-F238E27FC236}">
                  <a16:creationId xmlns:a16="http://schemas.microsoft.com/office/drawing/2014/main" id="{77DEB9D6-7058-4348-918F-CC2DF4787CD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3491915" y="5475035"/>
              <a:ext cx="144000" cy="0"/>
            </a:xfrm>
            <a:prstGeom prst="line">
              <a:avLst/>
            </a:prstGeom>
            <a:solidFill>
              <a:schemeClr val="hlink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62">
              <a:extLst>
                <a:ext uri="{FF2B5EF4-FFF2-40B4-BE49-F238E27FC236}">
                  <a16:creationId xmlns:a16="http://schemas.microsoft.com/office/drawing/2014/main" id="{53168534-AE86-480F-9AB1-355E52C737C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3762035" y="4670379"/>
              <a:ext cx="1764000" cy="0"/>
            </a:xfrm>
            <a:prstGeom prst="line">
              <a:avLst/>
            </a:prstGeom>
            <a:solidFill>
              <a:schemeClr val="hlink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63">
              <a:extLst>
                <a:ext uri="{FF2B5EF4-FFF2-40B4-BE49-F238E27FC236}">
                  <a16:creationId xmlns:a16="http://schemas.microsoft.com/office/drawing/2014/main" id="{79A3281F-11A4-4660-8191-0272E7F3529E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2486734" y="4389956"/>
              <a:ext cx="1642367" cy="0"/>
            </a:xfrm>
            <a:prstGeom prst="line">
              <a:avLst/>
            </a:prstGeom>
            <a:solidFill>
              <a:schemeClr val="hlink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66">
              <a:extLst>
                <a:ext uri="{FF2B5EF4-FFF2-40B4-BE49-F238E27FC236}">
                  <a16:creationId xmlns:a16="http://schemas.microsoft.com/office/drawing/2014/main" id="{931F122D-FAA6-4EBD-A217-55B95F94A127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2766292" y="4986226"/>
              <a:ext cx="1116000" cy="0"/>
            </a:xfrm>
            <a:prstGeom prst="line">
              <a:avLst/>
            </a:prstGeom>
            <a:solidFill>
              <a:schemeClr val="hlink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67">
              <a:extLst>
                <a:ext uri="{FF2B5EF4-FFF2-40B4-BE49-F238E27FC236}">
                  <a16:creationId xmlns:a16="http://schemas.microsoft.com/office/drawing/2014/main" id="{2F8531D2-71AA-49C3-B102-1399E3E21631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3272501" y="3746851"/>
              <a:ext cx="1368000" cy="0"/>
            </a:xfrm>
            <a:prstGeom prst="line">
              <a:avLst/>
            </a:prstGeom>
            <a:solidFill>
              <a:schemeClr val="hlink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69">
              <a:extLst>
                <a:ext uri="{FF2B5EF4-FFF2-40B4-BE49-F238E27FC236}">
                  <a16:creationId xmlns:a16="http://schemas.microsoft.com/office/drawing/2014/main" id="{8DFAB041-6134-40A6-A73C-204CF072AB0A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3268295" y="5380174"/>
              <a:ext cx="288000" cy="0"/>
            </a:xfrm>
            <a:prstGeom prst="line">
              <a:avLst/>
            </a:prstGeom>
            <a:solidFill>
              <a:schemeClr val="hlink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0" name="Oval 61">
              <a:extLst>
                <a:ext uri="{FF2B5EF4-FFF2-40B4-BE49-F238E27FC236}">
                  <a16:creationId xmlns:a16="http://schemas.microsoft.com/office/drawing/2014/main" id="{62D60032-A0BC-489D-AF5A-6518AD876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3051" y="4876119"/>
              <a:ext cx="228600" cy="219075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 sz="1400">
                <a:latin typeface="+mn-lt"/>
              </a:endParaRPr>
            </a:p>
          </p:txBody>
        </p:sp>
        <p:sp>
          <p:nvSpPr>
            <p:cNvPr id="61" name="Oval 61">
              <a:extLst>
                <a:ext uri="{FF2B5EF4-FFF2-40B4-BE49-F238E27FC236}">
                  <a16:creationId xmlns:a16="http://schemas.microsoft.com/office/drawing/2014/main" id="{10ABFFF4-943C-4691-A2A6-D7E4DB3E0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3495" y="4289007"/>
              <a:ext cx="228600" cy="219075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 sz="1400">
                <a:latin typeface="+mn-lt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DBA9D73-2639-43E7-8B70-2966DDA2C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3367" y="4877260"/>
              <a:ext cx="228600" cy="219075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 sz="1400">
                <a:latin typeface="+mn-lt"/>
              </a:endParaRPr>
            </a:p>
          </p:txBody>
        </p:sp>
        <p:sp>
          <p:nvSpPr>
            <p:cNvPr id="63" name="Line 14">
              <a:extLst>
                <a:ext uri="{FF2B5EF4-FFF2-40B4-BE49-F238E27FC236}">
                  <a16:creationId xmlns:a16="http://schemas.microsoft.com/office/drawing/2014/main" id="{21B64930-18B3-4338-BF1A-E9B689D3A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1415" y="4175471"/>
              <a:ext cx="2160240" cy="936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Line 14">
              <a:extLst>
                <a:ext uri="{FF2B5EF4-FFF2-40B4-BE49-F238E27FC236}">
                  <a16:creationId xmlns:a16="http://schemas.microsoft.com/office/drawing/2014/main" id="{187CF8A2-11C2-4BFC-8AF1-B2BA1BEA82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29515" y="4610947"/>
              <a:ext cx="2160240" cy="936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Line 14">
              <a:extLst>
                <a:ext uri="{FF2B5EF4-FFF2-40B4-BE49-F238E27FC236}">
                  <a16:creationId xmlns:a16="http://schemas.microsoft.com/office/drawing/2014/main" id="{CD50B053-4EA3-4DED-9E75-459317ABD2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80367" y="4402543"/>
              <a:ext cx="2160240" cy="936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Line 20">
              <a:extLst>
                <a:ext uri="{FF2B5EF4-FFF2-40B4-BE49-F238E27FC236}">
                  <a16:creationId xmlns:a16="http://schemas.microsoft.com/office/drawing/2014/main" id="{5F9386E9-C21C-47F1-823A-E46D1C3D7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1975" y="3530827"/>
              <a:ext cx="0" cy="20313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 sz="1400">
                <a:latin typeface="+mn-lt"/>
              </a:endParaRPr>
            </a:p>
          </p:txBody>
        </p:sp>
      </p:grpSp>
      <p:sp>
        <p:nvSpPr>
          <p:cNvPr id="76" name="Retângulo 75">
            <a:extLst>
              <a:ext uri="{FF2B5EF4-FFF2-40B4-BE49-F238E27FC236}">
                <a16:creationId xmlns:a16="http://schemas.microsoft.com/office/drawing/2014/main" id="{F81CEC95-AD00-4E2E-8230-01E82CA98A81}"/>
              </a:ext>
            </a:extLst>
          </p:cNvPr>
          <p:cNvSpPr/>
          <p:nvPr/>
        </p:nvSpPr>
        <p:spPr>
          <a:xfrm>
            <a:off x="248443" y="3247810"/>
            <a:ext cx="2057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Kernel: </a:t>
            </a:r>
            <a:r>
              <a:rPr lang="pt-BR" dirty="0"/>
              <a:t>φ(x) = (x, x</a:t>
            </a:r>
            <a:r>
              <a:rPr lang="pt-BR" baseline="30000" dirty="0"/>
              <a:t>2</a:t>
            </a:r>
            <a:r>
              <a:rPr lang="pt-BR" dirty="0"/>
              <a:t>)</a:t>
            </a:r>
          </a:p>
        </p:txBody>
      </p:sp>
      <p:grpSp>
        <p:nvGrpSpPr>
          <p:cNvPr id="77" name="Group 99">
            <a:extLst>
              <a:ext uri="{FF2B5EF4-FFF2-40B4-BE49-F238E27FC236}">
                <a16:creationId xmlns:a16="http://schemas.microsoft.com/office/drawing/2014/main" id="{380848B6-6F67-4195-90B3-0D8A65D346B5}"/>
              </a:ext>
            </a:extLst>
          </p:cNvPr>
          <p:cNvGrpSpPr/>
          <p:nvPr/>
        </p:nvGrpSpPr>
        <p:grpSpPr>
          <a:xfrm>
            <a:off x="6151677" y="3307556"/>
            <a:ext cx="3450279" cy="2747757"/>
            <a:chOff x="4645669" y="2693888"/>
            <a:chExt cx="3814763" cy="3327400"/>
          </a:xfrm>
        </p:grpSpPr>
        <p:sp>
          <p:nvSpPr>
            <p:cNvPr id="78" name="Line 69">
              <a:extLst>
                <a:ext uri="{FF2B5EF4-FFF2-40B4-BE49-F238E27FC236}">
                  <a16:creationId xmlns:a16="http://schemas.microsoft.com/office/drawing/2014/main" id="{EC20C999-F1A4-45D2-9CCE-FF65F2B7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42682" y="2693888"/>
              <a:ext cx="0" cy="20701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79" name="Line 70">
              <a:extLst>
                <a:ext uri="{FF2B5EF4-FFF2-40B4-BE49-F238E27FC236}">
                  <a16:creationId xmlns:a16="http://schemas.microsoft.com/office/drawing/2014/main" id="{854A9C61-E81F-4E2B-BF79-6FCF29597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2519" y="4781451"/>
              <a:ext cx="23479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80" name="AutoShape 71">
              <a:extLst>
                <a:ext uri="{FF2B5EF4-FFF2-40B4-BE49-F238E27FC236}">
                  <a16:creationId xmlns:a16="http://schemas.microsoft.com/office/drawing/2014/main" id="{F53AD8E1-2A01-4343-B502-52467C3FF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0969" y="4144863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1" name="AutoShape 72">
              <a:extLst>
                <a:ext uri="{FF2B5EF4-FFF2-40B4-BE49-F238E27FC236}">
                  <a16:creationId xmlns:a16="http://schemas.microsoft.com/office/drawing/2014/main" id="{29EADF22-ABDF-40AF-9D1B-6CE0ECC64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6294" y="4502051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" name="AutoShape 73">
              <a:extLst>
                <a:ext uri="{FF2B5EF4-FFF2-40B4-BE49-F238E27FC236}">
                  <a16:creationId xmlns:a16="http://schemas.microsoft.com/office/drawing/2014/main" id="{928062D4-216A-4124-8674-6E698E202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7294" y="5057676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3" name="AutoShape 74">
              <a:extLst>
                <a:ext uri="{FF2B5EF4-FFF2-40B4-BE49-F238E27FC236}">
                  <a16:creationId xmlns:a16="http://schemas.microsoft.com/office/drawing/2014/main" id="{36939F7D-D9A0-447E-B539-238D7AE7D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6444" y="5057676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4" name="AutoShape 75">
              <a:extLst>
                <a:ext uri="{FF2B5EF4-FFF2-40B4-BE49-F238E27FC236}">
                  <a16:creationId xmlns:a16="http://schemas.microsoft.com/office/drawing/2014/main" id="{B13468EC-C90E-4E07-8432-CE383B010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2994" y="4190901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5" name="AutoShape 76">
              <a:extLst>
                <a:ext uri="{FF2B5EF4-FFF2-40B4-BE49-F238E27FC236}">
                  <a16:creationId xmlns:a16="http://schemas.microsoft.com/office/drawing/2014/main" id="{BEB03805-FD24-478A-8FB7-84C5D1B97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2544" y="4467126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" name="AutoShape 77">
              <a:extLst>
                <a:ext uri="{FF2B5EF4-FFF2-40B4-BE49-F238E27FC236}">
                  <a16:creationId xmlns:a16="http://schemas.microsoft.com/office/drawing/2014/main" id="{229D691A-506F-42A5-8FAB-3A91E1620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1144" y="5095776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7" name="AutoShape 78">
              <a:extLst>
                <a:ext uri="{FF2B5EF4-FFF2-40B4-BE49-F238E27FC236}">
                  <a16:creationId xmlns:a16="http://schemas.microsoft.com/office/drawing/2014/main" id="{436D4C3A-A764-4089-99E0-F7C3308DD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2094" y="4590951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8" name="AutoShape 79">
              <a:extLst>
                <a:ext uri="{FF2B5EF4-FFF2-40B4-BE49-F238E27FC236}">
                  <a16:creationId xmlns:a16="http://schemas.microsoft.com/office/drawing/2014/main" id="{C3D148A1-BA46-44E6-9D52-0EA34C616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8644" y="4225826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9" name="AutoShape 80">
              <a:extLst>
                <a:ext uri="{FF2B5EF4-FFF2-40B4-BE49-F238E27FC236}">
                  <a16:creationId xmlns:a16="http://schemas.microsoft.com/office/drawing/2014/main" id="{A6275D02-2434-488F-9574-8FFE36AC5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8944" y="5438676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0" name="AutoShape 81">
              <a:extLst>
                <a:ext uri="{FF2B5EF4-FFF2-40B4-BE49-F238E27FC236}">
                  <a16:creationId xmlns:a16="http://schemas.microsoft.com/office/drawing/2014/main" id="{4A799209-5C6C-4B12-B19F-FDA9FFE0A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2694" y="3190776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1" name="AutoShape 82">
              <a:extLst>
                <a:ext uri="{FF2B5EF4-FFF2-40B4-BE49-F238E27FC236}">
                  <a16:creationId xmlns:a16="http://schemas.microsoft.com/office/drawing/2014/main" id="{0B2E0576-60F0-4E36-A038-C7BF337CC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9044" y="4454426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" name="AutoShape 83">
              <a:extLst>
                <a:ext uri="{FF2B5EF4-FFF2-40B4-BE49-F238E27FC236}">
                  <a16:creationId xmlns:a16="http://schemas.microsoft.com/office/drawing/2014/main" id="{0EED505B-88B8-4C1E-9B65-2541DD5D8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7544" y="4962426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3" name="AutoShape 84">
              <a:extLst>
                <a:ext uri="{FF2B5EF4-FFF2-40B4-BE49-F238E27FC236}">
                  <a16:creationId xmlns:a16="http://schemas.microsoft.com/office/drawing/2014/main" id="{17218F68-EDB4-4E12-B573-CDBF9DD5A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2794" y="3901976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4" name="AutoShape 85">
              <a:extLst>
                <a:ext uri="{FF2B5EF4-FFF2-40B4-BE49-F238E27FC236}">
                  <a16:creationId xmlns:a16="http://schemas.microsoft.com/office/drawing/2014/main" id="{15325FD0-4970-43AD-B772-3BC7BAAC6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044" y="5133876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5" name="AutoShape 86">
              <a:extLst>
                <a:ext uri="{FF2B5EF4-FFF2-40B4-BE49-F238E27FC236}">
                  <a16:creationId xmlns:a16="http://schemas.microsoft.com/office/drawing/2014/main" id="{1F85AC40-5EEB-4A4A-B87F-E7839D135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6494" y="3400326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6" name="AutoShape 87">
              <a:extLst>
                <a:ext uri="{FF2B5EF4-FFF2-40B4-BE49-F238E27FC236}">
                  <a16:creationId xmlns:a16="http://schemas.microsoft.com/office/drawing/2014/main" id="{81D9343B-744E-4178-B066-26B4731C6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5844" y="4906863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7" name="AutoShape 88">
              <a:extLst>
                <a:ext uri="{FF2B5EF4-FFF2-40B4-BE49-F238E27FC236}">
                  <a16:creationId xmlns:a16="http://schemas.microsoft.com/office/drawing/2014/main" id="{44C1C2F7-EF23-4F1F-8AE0-893269DC6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4844" y="5040213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8" name="AutoShape 89">
              <a:extLst>
                <a:ext uri="{FF2B5EF4-FFF2-40B4-BE49-F238E27FC236}">
                  <a16:creationId xmlns:a16="http://schemas.microsoft.com/office/drawing/2014/main" id="{2E139714-35DD-4296-8208-6856CC927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969" y="352573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9" name="AutoShape 91">
              <a:extLst>
                <a:ext uri="{FF2B5EF4-FFF2-40B4-BE49-F238E27FC236}">
                  <a16:creationId xmlns:a16="http://schemas.microsoft.com/office/drawing/2014/main" id="{5F288422-13BC-430D-8FE7-9B14B617B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9294" y="3057426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0" name="AutoShape 92">
              <a:extLst>
                <a:ext uri="{FF2B5EF4-FFF2-40B4-BE49-F238E27FC236}">
                  <a16:creationId xmlns:a16="http://schemas.microsoft.com/office/drawing/2014/main" id="{7E4B73B0-674A-47BD-8EE7-347BFA1D2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3244" y="3628926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1" name="Line 93">
              <a:extLst>
                <a:ext uri="{FF2B5EF4-FFF2-40B4-BE49-F238E27FC236}">
                  <a16:creationId xmlns:a16="http://schemas.microsoft.com/office/drawing/2014/main" id="{281382AF-E590-4209-95F6-3C8D4677FF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94907" y="4783038"/>
              <a:ext cx="1238250" cy="9969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" name="Line 94">
              <a:extLst>
                <a:ext uri="{FF2B5EF4-FFF2-40B4-BE49-F238E27FC236}">
                  <a16:creationId xmlns:a16="http://schemas.microsoft.com/office/drawing/2014/main" id="{73F74529-2D44-4D47-A648-61CEB72126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31569" y="3430488"/>
              <a:ext cx="1447800" cy="133350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3" name="Line 95">
              <a:extLst>
                <a:ext uri="{FF2B5EF4-FFF2-40B4-BE49-F238E27FC236}">
                  <a16:creationId xmlns:a16="http://schemas.microsoft.com/office/drawing/2014/main" id="{7ECA4E09-ED40-4044-8CEF-1C9A18EEED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60169" y="4802088"/>
              <a:ext cx="1219200" cy="121920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4" name="Line 96">
              <a:extLst>
                <a:ext uri="{FF2B5EF4-FFF2-40B4-BE49-F238E27FC236}">
                  <a16:creationId xmlns:a16="http://schemas.microsoft.com/office/drawing/2014/main" id="{C4E7D71F-7102-488D-856A-6B09EEAE48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64719" y="3468588"/>
              <a:ext cx="1466850" cy="83820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5" name="Line 97">
              <a:extLst>
                <a:ext uri="{FF2B5EF4-FFF2-40B4-BE49-F238E27FC236}">
                  <a16:creationId xmlns:a16="http://schemas.microsoft.com/office/drawing/2014/main" id="{3D0307DB-2B47-45CA-95BB-0B8B335C1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5669" y="4306788"/>
              <a:ext cx="1714500" cy="16954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0B2A77B5-46E7-4997-AEFE-3A5F4D01B764}"/>
              </a:ext>
            </a:extLst>
          </p:cNvPr>
          <p:cNvSpPr/>
          <p:nvPr/>
        </p:nvSpPr>
        <p:spPr>
          <a:xfrm>
            <a:off x="6859169" y="1895380"/>
            <a:ext cx="104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(R</a:t>
            </a:r>
            <a:r>
              <a:rPr lang="pt-BR" baseline="30000" dirty="0"/>
              <a:t>2</a:t>
            </a:r>
            <a:r>
              <a:rPr lang="pt-BR" dirty="0"/>
              <a:t> → R</a:t>
            </a:r>
            <a:r>
              <a:rPr lang="pt-BR" baseline="30000" dirty="0"/>
              <a:t>3</a:t>
            </a:r>
            <a:r>
              <a:rPr lang="pt-BR" dirty="0"/>
              <a:t>)</a:t>
            </a:r>
          </a:p>
        </p:txBody>
      </p:sp>
      <p:graphicFrame>
        <p:nvGraphicFramePr>
          <p:cNvPr id="107" name="Objeto 106">
            <a:extLst>
              <a:ext uri="{FF2B5EF4-FFF2-40B4-BE49-F238E27FC236}">
                <a16:creationId xmlns:a16="http://schemas.microsoft.com/office/drawing/2014/main" id="{A823C517-6044-4C82-AFCA-7034ED15C4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202131"/>
              </p:ext>
            </p:extLst>
          </p:nvPr>
        </p:nvGraphicFramePr>
        <p:xfrm>
          <a:off x="6927020" y="2651658"/>
          <a:ext cx="3738981" cy="375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ção" r:id="rId4" imgW="2527200" imgH="253800" progId="Equation.3">
                  <p:embed/>
                </p:oleObj>
              </mc:Choice>
              <mc:Fallback>
                <p:oleObj name="Equação" r:id="rId4" imgW="252720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27020" y="2651658"/>
                        <a:ext cx="3738981" cy="3757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Retângulo 107">
            <a:extLst>
              <a:ext uri="{FF2B5EF4-FFF2-40B4-BE49-F238E27FC236}">
                <a16:creationId xmlns:a16="http://schemas.microsoft.com/office/drawing/2014/main" id="{9ABE7E13-0A7A-4E59-9CAC-06C31A1E743C}"/>
              </a:ext>
            </a:extLst>
          </p:cNvPr>
          <p:cNvSpPr/>
          <p:nvPr/>
        </p:nvSpPr>
        <p:spPr>
          <a:xfrm>
            <a:off x="6875795" y="2252068"/>
            <a:ext cx="2026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Exemplo de Kernel:</a:t>
            </a:r>
            <a:endParaRPr lang="pt-BR" dirty="0"/>
          </a:p>
        </p:txBody>
      </p:sp>
      <p:graphicFrame>
        <p:nvGraphicFramePr>
          <p:cNvPr id="111" name="Table 3">
            <a:extLst>
              <a:ext uri="{FF2B5EF4-FFF2-40B4-BE49-F238E27FC236}">
                <a16:creationId xmlns:a16="http://schemas.microsoft.com/office/drawing/2014/main" id="{30B9A0E9-47CE-4089-B5AF-06B42697B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466844"/>
              </p:ext>
            </p:extLst>
          </p:nvPr>
        </p:nvGraphicFramePr>
        <p:xfrm>
          <a:off x="7613343" y="118370"/>
          <a:ext cx="3960440" cy="1576320"/>
        </p:xfrm>
        <a:graphic>
          <a:graphicData uri="http://schemas.openxmlformats.org/drawingml/2006/table">
            <a:tbl>
              <a:tblPr/>
              <a:tblGrid>
                <a:gridCol w="1394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5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002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+mn-lt"/>
                          <a:ea typeface="SimSun"/>
                          <a:cs typeface="Times New Roman"/>
                        </a:rPr>
                        <a:t>Kernel</a:t>
                      </a:r>
                      <a:endParaRPr lang="pt-BR" sz="1100" dirty="0">
                        <a:solidFill>
                          <a:schemeClr val="tx1"/>
                        </a:solidFill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87600" marR="876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+mn-lt"/>
                          <a:ea typeface="SimSun"/>
                          <a:cs typeface="Times New Roman"/>
                        </a:rPr>
                        <a:t>Função </a:t>
                      </a:r>
                      <a:endParaRPr lang="pt-BR" sz="1100" dirty="0">
                        <a:solidFill>
                          <a:schemeClr val="tx1"/>
                        </a:solidFill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87600" marR="876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160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+mn-lt"/>
                          <a:ea typeface="SimSun"/>
                          <a:cs typeface="Times New Roman"/>
                        </a:rPr>
                        <a:t>Polinomial</a:t>
                      </a:r>
                      <a:endParaRPr lang="pt-BR" sz="1100" dirty="0">
                        <a:solidFill>
                          <a:schemeClr val="tx1"/>
                        </a:solidFill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87600" marR="876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solidFill>
                          <a:schemeClr val="tx1"/>
                        </a:solidFill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87600" marR="876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160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+mn-lt"/>
                          <a:ea typeface="SimSun"/>
                          <a:cs typeface="Times New Roman"/>
                        </a:rPr>
                        <a:t>Gaussiano</a:t>
                      </a:r>
                      <a:endParaRPr lang="pt-BR" sz="1100" dirty="0">
                        <a:solidFill>
                          <a:schemeClr val="tx1"/>
                        </a:solidFill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87600" marR="876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solidFill>
                          <a:schemeClr val="tx1"/>
                        </a:solidFill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87600" marR="876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160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latin typeface="+mn-lt"/>
                          <a:ea typeface="SimSun"/>
                          <a:cs typeface="Times New Roman"/>
                        </a:rPr>
                        <a:t>Sigmoidal</a:t>
                      </a:r>
                      <a:endParaRPr lang="pt-BR" sz="1100">
                        <a:solidFill>
                          <a:schemeClr val="tx1"/>
                        </a:solidFill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87600" marR="876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solidFill>
                          <a:schemeClr val="tx1"/>
                        </a:solidFill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87600" marR="876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2" name="Objeto 111">
            <a:extLst>
              <a:ext uri="{FF2B5EF4-FFF2-40B4-BE49-F238E27FC236}">
                <a16:creationId xmlns:a16="http://schemas.microsoft.com/office/drawing/2014/main" id="{C26557ED-7547-41C2-A0A9-5A744EEC2D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147490"/>
              </p:ext>
            </p:extLst>
          </p:nvPr>
        </p:nvGraphicFramePr>
        <p:xfrm>
          <a:off x="9769307" y="102240"/>
          <a:ext cx="627329" cy="277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ção" r:id="rId6" imgW="545760" imgH="241200" progId="Equation.3">
                  <p:embed/>
                </p:oleObj>
              </mc:Choice>
              <mc:Fallback>
                <p:oleObj name="Equação" r:id="rId6" imgW="54576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769307" y="102240"/>
                        <a:ext cx="627329" cy="277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ct 3">
            <a:extLst>
              <a:ext uri="{FF2B5EF4-FFF2-40B4-BE49-F238E27FC236}">
                <a16:creationId xmlns:a16="http://schemas.microsoft.com/office/drawing/2014/main" id="{58524FC1-70D5-4178-B1ED-DD556D3AE3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94410"/>
              </p:ext>
            </p:extLst>
          </p:nvPr>
        </p:nvGraphicFramePr>
        <p:xfrm>
          <a:off x="9072279" y="431543"/>
          <a:ext cx="1696192" cy="432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8" imgW="1002865" imgH="253890" progId="Equation.3">
                  <p:embed/>
                </p:oleObj>
              </mc:Choice>
              <mc:Fallback>
                <p:oleObj name="Equation" r:id="rId8" imgW="1002865" imgH="253890" progId="Equation.3">
                  <p:embed/>
                  <p:pic>
                    <p:nvPicPr>
                      <p:cNvPr id="30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2279" y="431543"/>
                        <a:ext cx="1696192" cy="4320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Object 2">
            <a:extLst>
              <a:ext uri="{FF2B5EF4-FFF2-40B4-BE49-F238E27FC236}">
                <a16:creationId xmlns:a16="http://schemas.microsoft.com/office/drawing/2014/main" id="{1428C7D3-9B30-4B7B-B515-DAE63F0912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215731"/>
              </p:ext>
            </p:extLst>
          </p:nvPr>
        </p:nvGraphicFramePr>
        <p:xfrm>
          <a:off x="9076557" y="771407"/>
          <a:ext cx="1728192" cy="460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10" imgW="1143000" imgH="304800" progId="Equation.3">
                  <p:embed/>
                </p:oleObj>
              </mc:Choice>
              <mc:Fallback>
                <p:oleObj name="Equation" r:id="rId10" imgW="1143000" imgH="304800" progId="Equation.3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6557" y="771407"/>
                        <a:ext cx="1728192" cy="460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" name="Object 1">
            <a:extLst>
              <a:ext uri="{FF2B5EF4-FFF2-40B4-BE49-F238E27FC236}">
                <a16:creationId xmlns:a16="http://schemas.microsoft.com/office/drawing/2014/main" id="{53471D35-467A-4425-9FDD-85A4F068FC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884407"/>
              </p:ext>
            </p:extLst>
          </p:nvPr>
        </p:nvGraphicFramePr>
        <p:xfrm>
          <a:off x="9049568" y="1290660"/>
          <a:ext cx="1998726" cy="40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12" imgW="1206500" imgH="241300" progId="Equation.3">
                  <p:embed/>
                </p:oleObj>
              </mc:Choice>
              <mc:Fallback>
                <p:oleObj name="Equation" r:id="rId12" imgW="1206500" imgH="241300" progId="Equation.3">
                  <p:embed/>
                  <p:pic>
                    <p:nvPicPr>
                      <p:cNvPr id="307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9568" y="1290660"/>
                        <a:ext cx="1998726" cy="409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6673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15CBE-063A-4A28-9554-2BBB23CFA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BR" dirty="0"/>
              <a:t>Considere o </a:t>
            </a:r>
            <a:r>
              <a:rPr lang="pt-BR" dirty="0" err="1"/>
              <a:t>dataset</a:t>
            </a:r>
            <a:r>
              <a:rPr lang="pt-BR" dirty="0"/>
              <a:t> abaixo, qual o melhor classificador ?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2009284-7AA8-49D5-8431-AB0703317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1923342"/>
            <a:ext cx="9875520" cy="432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46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15CBE-063A-4A28-9554-2BBB23CFA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BR" dirty="0" err="1"/>
              <a:t>Overfitting</a:t>
            </a:r>
            <a:r>
              <a:rPr lang="pt-BR" dirty="0"/>
              <a:t>, </a:t>
            </a:r>
            <a:r>
              <a:rPr lang="pt-BR" dirty="0" err="1"/>
              <a:t>underfitting</a:t>
            </a:r>
            <a:r>
              <a:rPr lang="pt-BR" dirty="0"/>
              <a:t> e melhor capacidade de generalização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2009284-7AA8-49D5-8431-AB0703317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1766926"/>
            <a:ext cx="9875520" cy="4328497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980868FB-3CAA-400B-BADD-A6241A57F037}"/>
              </a:ext>
            </a:extLst>
          </p:cNvPr>
          <p:cNvCxnSpPr/>
          <p:nvPr/>
        </p:nvCxnSpPr>
        <p:spPr>
          <a:xfrm>
            <a:off x="577516" y="4006510"/>
            <a:ext cx="1660358" cy="25266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760D1A0-0304-4528-A3BB-0F919FCE4312}"/>
              </a:ext>
            </a:extLst>
          </p:cNvPr>
          <p:cNvCxnSpPr/>
          <p:nvPr/>
        </p:nvCxnSpPr>
        <p:spPr>
          <a:xfrm flipV="1">
            <a:off x="565484" y="3633531"/>
            <a:ext cx="2959769" cy="27672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B4A6F1A4-EF91-4348-9A7C-E162187E0E9E}"/>
              </a:ext>
            </a:extLst>
          </p:cNvPr>
          <p:cNvSpPr txBox="1"/>
          <p:nvPr/>
        </p:nvSpPr>
        <p:spPr>
          <a:xfrm>
            <a:off x="0" y="353727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outlier</a:t>
            </a:r>
          </a:p>
        </p:txBody>
      </p:sp>
    </p:spTree>
    <p:extLst>
      <p:ext uri="{BB962C8B-B14F-4D97-AF65-F5344CB8AC3E}">
        <p14:creationId xmlns:p14="http://schemas.microsoft.com/office/powerpoint/2010/main" val="3997495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15CBE-063A-4A28-9554-2BBB23CFA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BR" dirty="0"/>
              <a:t>Outliers ou exemplos rotulados erroneamente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2009284-7AA8-49D5-8431-AB07033175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57" t="7471" r="32554" b="23594"/>
          <a:stretch/>
        </p:blipFill>
        <p:spPr>
          <a:xfrm>
            <a:off x="1696453" y="2322095"/>
            <a:ext cx="3080084" cy="2983832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980868FB-3CAA-400B-BADD-A6241A57F037}"/>
              </a:ext>
            </a:extLst>
          </p:cNvPr>
          <p:cNvCxnSpPr>
            <a:cxnSpLocks/>
          </p:cNvCxnSpPr>
          <p:nvPr/>
        </p:nvCxnSpPr>
        <p:spPr>
          <a:xfrm>
            <a:off x="668010" y="4075097"/>
            <a:ext cx="1521737" cy="46438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760D1A0-0304-4528-A3BB-0F919FCE4312}"/>
              </a:ext>
            </a:extLst>
          </p:cNvPr>
          <p:cNvCxnSpPr/>
          <p:nvPr/>
        </p:nvCxnSpPr>
        <p:spPr>
          <a:xfrm flipV="1">
            <a:off x="668010" y="3798370"/>
            <a:ext cx="2959769" cy="27672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B4A6F1A4-EF91-4348-9A7C-E162187E0E9E}"/>
              </a:ext>
            </a:extLst>
          </p:cNvPr>
          <p:cNvSpPr txBox="1"/>
          <p:nvPr/>
        </p:nvSpPr>
        <p:spPr>
          <a:xfrm>
            <a:off x="264695" y="3585411"/>
            <a:ext cx="894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outlier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71E81A8-31E1-4ED8-9881-3B5C2A3739D4}"/>
              </a:ext>
            </a:extLst>
          </p:cNvPr>
          <p:cNvSpPr txBox="1"/>
          <p:nvPr/>
        </p:nvSpPr>
        <p:spPr>
          <a:xfrm>
            <a:off x="4271211" y="1867048"/>
            <a:ext cx="71783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Além da mudança de dimensão, o SVM possui o parâmetro C (</a:t>
            </a:r>
            <a:r>
              <a:rPr lang="pt-BR" sz="2400" b="1" dirty="0"/>
              <a:t>soft </a:t>
            </a:r>
            <a:r>
              <a:rPr lang="pt-BR" sz="2400" b="1" dirty="0" err="1"/>
              <a:t>margin</a:t>
            </a:r>
            <a:r>
              <a:rPr lang="pt-BR" sz="2400" dirty="0"/>
              <a:t> – variáveis de folga) que é utilizado para ignorar outliers</a:t>
            </a:r>
          </a:p>
          <a:p>
            <a:endParaRPr lang="pt-BR" sz="2800" dirty="0"/>
          </a:p>
        </p:txBody>
      </p:sp>
      <p:grpSp>
        <p:nvGrpSpPr>
          <p:cNvPr id="10" name="Group 61">
            <a:extLst>
              <a:ext uri="{FF2B5EF4-FFF2-40B4-BE49-F238E27FC236}">
                <a16:creationId xmlns:a16="http://schemas.microsoft.com/office/drawing/2014/main" id="{B4580E5B-894B-474D-B2A8-27860B8B3233}"/>
              </a:ext>
            </a:extLst>
          </p:cNvPr>
          <p:cNvGrpSpPr/>
          <p:nvPr/>
        </p:nvGrpSpPr>
        <p:grpSpPr>
          <a:xfrm>
            <a:off x="6731297" y="3166648"/>
            <a:ext cx="3959131" cy="3456384"/>
            <a:chOff x="2195736" y="1628800"/>
            <a:chExt cx="4536504" cy="3960440"/>
          </a:xfrm>
        </p:grpSpPr>
        <p:grpSp>
          <p:nvGrpSpPr>
            <p:cNvPr id="11" name="Group 4">
              <a:extLst>
                <a:ext uri="{FF2B5EF4-FFF2-40B4-BE49-F238E27FC236}">
                  <a16:creationId xmlns:a16="http://schemas.microsoft.com/office/drawing/2014/main" id="{38D03354-C247-4331-9B46-092BF6CCF3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9671" y="2060845"/>
              <a:ext cx="3788522" cy="3456383"/>
              <a:chOff x="4889" y="7079"/>
              <a:chExt cx="2595" cy="2368"/>
            </a:xfrm>
          </p:grpSpPr>
          <p:cxnSp>
            <p:nvCxnSpPr>
              <p:cNvPr id="14" name="AutoShape 7">
                <a:extLst>
                  <a:ext uri="{FF2B5EF4-FFF2-40B4-BE49-F238E27FC236}">
                    <a16:creationId xmlns:a16="http://schemas.microsoft.com/office/drawing/2014/main" id="{0017CFEA-2567-4221-9100-244C67D8777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051" y="7079"/>
                <a:ext cx="1413" cy="2002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5" name="AutoShape 8">
                <a:extLst>
                  <a:ext uri="{FF2B5EF4-FFF2-40B4-BE49-F238E27FC236}">
                    <a16:creationId xmlns:a16="http://schemas.microsoft.com/office/drawing/2014/main" id="{BD6229D5-8509-4FB3-936C-ED1FCA83923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582" y="7367"/>
                <a:ext cx="1478" cy="208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sp>
            <p:nvSpPr>
              <p:cNvPr id="16" name="AutoShape 9">
                <a:extLst>
                  <a:ext uri="{FF2B5EF4-FFF2-40B4-BE49-F238E27FC236}">
                    <a16:creationId xmlns:a16="http://schemas.microsoft.com/office/drawing/2014/main" id="{3FBFEA14-B00A-40C8-9066-38AC55877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9" y="7854"/>
                <a:ext cx="170" cy="169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7" name="AutoShape 10">
                <a:extLst>
                  <a:ext uri="{FF2B5EF4-FFF2-40B4-BE49-F238E27FC236}">
                    <a16:creationId xmlns:a16="http://schemas.microsoft.com/office/drawing/2014/main" id="{FC0D80D9-F2CC-44E8-A2B5-CF839A4281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7" y="8451"/>
                <a:ext cx="170" cy="168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8" name="AutoShape 11">
                <a:extLst>
                  <a:ext uri="{FF2B5EF4-FFF2-40B4-BE49-F238E27FC236}">
                    <a16:creationId xmlns:a16="http://schemas.microsoft.com/office/drawing/2014/main" id="{1455D52B-A558-403A-9F9D-FB547427D7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7" y="7486"/>
                <a:ext cx="170" cy="169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9" name="AutoShape 12">
                <a:extLst>
                  <a:ext uri="{FF2B5EF4-FFF2-40B4-BE49-F238E27FC236}">
                    <a16:creationId xmlns:a16="http://schemas.microsoft.com/office/drawing/2014/main" id="{26461D67-05A0-47EF-956A-9978A84A5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4" y="7318"/>
                <a:ext cx="171" cy="168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0" name="AutoShape 13">
                <a:extLst>
                  <a:ext uri="{FF2B5EF4-FFF2-40B4-BE49-F238E27FC236}">
                    <a16:creationId xmlns:a16="http://schemas.microsoft.com/office/drawing/2014/main" id="{7D0C35DD-FDA1-4E8C-888E-E234F50DD9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0" y="7631"/>
                <a:ext cx="170" cy="168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" name="AutoShape 14">
                <a:extLst>
                  <a:ext uri="{FF2B5EF4-FFF2-40B4-BE49-F238E27FC236}">
                    <a16:creationId xmlns:a16="http://schemas.microsoft.com/office/drawing/2014/main" id="{00FB3129-0F35-41E2-B293-4143901F71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2" y="8564"/>
                <a:ext cx="266" cy="267"/>
              </a:xfrm>
              <a:prstGeom prst="star5">
                <a:avLst/>
              </a:prstGeom>
              <a:solidFill>
                <a:srgbClr val="000000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2" name="AutoShape 15">
                <a:extLst>
                  <a:ext uri="{FF2B5EF4-FFF2-40B4-BE49-F238E27FC236}">
                    <a16:creationId xmlns:a16="http://schemas.microsoft.com/office/drawing/2014/main" id="{55AC919A-CB28-44B6-AB98-236B9F818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3" y="8197"/>
                <a:ext cx="267" cy="267"/>
              </a:xfrm>
              <a:prstGeom prst="star5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3" name="AutoShape 16">
                <a:extLst>
                  <a:ext uri="{FF2B5EF4-FFF2-40B4-BE49-F238E27FC236}">
                    <a16:creationId xmlns:a16="http://schemas.microsoft.com/office/drawing/2014/main" id="{FA82A8C7-FAA7-4A18-9458-61D8B242A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9" y="8774"/>
                <a:ext cx="266" cy="267"/>
              </a:xfrm>
              <a:prstGeom prst="star5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4" name="AutoShape 17">
                <a:extLst>
                  <a:ext uri="{FF2B5EF4-FFF2-40B4-BE49-F238E27FC236}">
                    <a16:creationId xmlns:a16="http://schemas.microsoft.com/office/drawing/2014/main" id="{EB4951EB-0E28-46D3-9ABD-064B6040A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2" y="7677"/>
                <a:ext cx="267" cy="267"/>
              </a:xfrm>
              <a:prstGeom prst="star5">
                <a:avLst/>
              </a:prstGeom>
              <a:solidFill>
                <a:srgbClr val="0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5" name="AutoShape 18">
                <a:extLst>
                  <a:ext uri="{FF2B5EF4-FFF2-40B4-BE49-F238E27FC236}">
                    <a16:creationId xmlns:a16="http://schemas.microsoft.com/office/drawing/2014/main" id="{68CFCAB1-422E-47B1-B649-799C1C49F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17" y="8023"/>
                <a:ext cx="267" cy="267"/>
              </a:xfrm>
              <a:prstGeom prst="star5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cxnSp>
            <p:nvCxnSpPr>
              <p:cNvPr id="26" name="AutoShape 19">
                <a:extLst>
                  <a:ext uri="{FF2B5EF4-FFF2-40B4-BE49-F238E27FC236}">
                    <a16:creationId xmlns:a16="http://schemas.microsoft.com/office/drawing/2014/main" id="{5D0363D6-7A3A-4D2B-8071-CE80586AB12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294" y="7225"/>
                <a:ext cx="1478" cy="2080"/>
              </a:xfrm>
              <a:prstGeom prst="straightConnector1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27" name="AutoShape 20">
                <a:extLst>
                  <a:ext uri="{FF2B5EF4-FFF2-40B4-BE49-F238E27FC236}">
                    <a16:creationId xmlns:a16="http://schemas.microsoft.com/office/drawing/2014/main" id="{D031B066-7977-43AF-9B50-619CB6F8108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5098" y="9041"/>
                <a:ext cx="236" cy="15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28" name="AutoShape 21">
                <a:extLst>
                  <a:ext uri="{FF2B5EF4-FFF2-40B4-BE49-F238E27FC236}">
                    <a16:creationId xmlns:a16="http://schemas.microsoft.com/office/drawing/2014/main" id="{B069CF68-F387-4F10-BFFB-1794CEB19DA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5373" y="9224"/>
                <a:ext cx="235" cy="15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</p:cxnSp>
        </p:grpSp>
        <p:cxnSp>
          <p:nvCxnSpPr>
            <p:cNvPr id="12" name="Straight Arrow Connector 5">
              <a:extLst>
                <a:ext uri="{FF2B5EF4-FFF2-40B4-BE49-F238E27FC236}">
                  <a16:creationId xmlns:a16="http://schemas.microsoft.com/office/drawing/2014/main" id="{96C60AC8-ACC8-4264-8800-4F6500D0C20C}"/>
                </a:ext>
              </a:extLst>
            </p:cNvPr>
            <p:cNvCxnSpPr/>
            <p:nvPr/>
          </p:nvCxnSpPr>
          <p:spPr bwMode="auto">
            <a:xfrm rot="5400000" flipH="1" flipV="1">
              <a:off x="216310" y="3608226"/>
              <a:ext cx="3960440" cy="1588"/>
            </a:xfrm>
            <a:prstGeom prst="straightConnector1">
              <a:avLst/>
            </a:prstGeom>
            <a:solidFill>
              <a:schemeClr val="hlink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6">
              <a:extLst>
                <a:ext uri="{FF2B5EF4-FFF2-40B4-BE49-F238E27FC236}">
                  <a16:creationId xmlns:a16="http://schemas.microsoft.com/office/drawing/2014/main" id="{4F89AF77-8971-40AD-82FF-C118CB9F2216}"/>
                </a:ext>
              </a:extLst>
            </p:cNvPr>
            <p:cNvCxnSpPr/>
            <p:nvPr/>
          </p:nvCxnSpPr>
          <p:spPr bwMode="auto">
            <a:xfrm>
              <a:off x="2195736" y="5572412"/>
              <a:ext cx="4536504" cy="16828"/>
            </a:xfrm>
            <a:prstGeom prst="straightConnector1">
              <a:avLst/>
            </a:prstGeom>
            <a:solidFill>
              <a:schemeClr val="hlink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0" name="AutoShape 13">
            <a:extLst>
              <a:ext uri="{FF2B5EF4-FFF2-40B4-BE49-F238E27FC236}">
                <a16:creationId xmlns:a16="http://schemas.microsoft.com/office/drawing/2014/main" id="{3B61396D-F69C-4D64-AA3A-198D3712B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8938" y="4735784"/>
            <a:ext cx="216601" cy="214007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38100">
            <a:solidFill>
              <a:srgbClr val="00B05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" name="AutoShape 18">
            <a:extLst>
              <a:ext uri="{FF2B5EF4-FFF2-40B4-BE49-F238E27FC236}">
                <a16:creationId xmlns:a16="http://schemas.microsoft.com/office/drawing/2014/main" id="{0A61AF29-4AEC-4BBF-A534-EB36045BD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0866" y="4735784"/>
            <a:ext cx="340191" cy="340118"/>
          </a:xfrm>
          <a:prstGeom prst="star5">
            <a:avLst/>
          </a:prstGeom>
          <a:solidFill>
            <a:srgbClr val="000000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87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4C540-AE19-4115-B168-14234578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Múltiplas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E78C80-35B9-4E13-A8EB-7B234C368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O SVM foi originalmente concebido para lidar com </a:t>
            </a:r>
            <a:r>
              <a:rPr lang="pt-BR" sz="2800" b="1" dirty="0"/>
              <a:t>classificações binárias</a:t>
            </a:r>
            <a:r>
              <a:rPr lang="pt-BR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Entretanto, a maior parte dos problemas reais requerem </a:t>
            </a:r>
            <a:r>
              <a:rPr lang="pt-BR" sz="2800" b="1" dirty="0"/>
              <a:t>múltiplas classes</a:t>
            </a:r>
            <a:r>
              <a:rPr lang="pt-BR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Para se utilizar uma SVM para classificar múltiplas classes é necessário transformar o problema </a:t>
            </a:r>
            <a:r>
              <a:rPr lang="pt-BR" sz="2800" dirty="0" err="1"/>
              <a:t>multi-classe</a:t>
            </a:r>
            <a:r>
              <a:rPr lang="pt-BR" sz="2800" dirty="0"/>
              <a:t> em vários problemas da classes binárias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5798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3A76E-7F3B-4B57-A036-B3AE38A0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AA571-36FA-4E25-81D7-93002D054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/>
              <a:t>Antes de aplicar uma SVM para classificar um conjunto de dados é necessário responder  algumas questões: </a:t>
            </a:r>
          </a:p>
          <a:p>
            <a:pPr lvl="1"/>
            <a:r>
              <a:rPr lang="pt-BR" sz="2000" dirty="0"/>
              <a:t>Quais funções de kernel utilizar?</a:t>
            </a:r>
          </a:p>
          <a:p>
            <a:pPr lvl="1"/>
            <a:r>
              <a:rPr lang="pt-BR" sz="2000" dirty="0"/>
              <a:t>Qual o valor do parâmetro C (Soft </a:t>
            </a:r>
            <a:r>
              <a:rPr lang="pt-BR" sz="2000" dirty="0" err="1"/>
              <a:t>Margin</a:t>
            </a:r>
            <a:r>
              <a:rPr lang="pt-BR" sz="2000" dirty="0"/>
              <a:t>)?</a:t>
            </a:r>
          </a:p>
          <a:p>
            <a:r>
              <a:rPr lang="pt-BR" b="1" dirty="0"/>
              <a:t>Vantagens:</a:t>
            </a:r>
          </a:p>
          <a:p>
            <a:pPr lvl="1"/>
            <a:r>
              <a:rPr lang="pt-BR" dirty="0"/>
              <a:t>Consegue lidar bem com grandes conjuntos de exemplos.</a:t>
            </a:r>
          </a:p>
          <a:p>
            <a:pPr lvl="1"/>
            <a:r>
              <a:rPr lang="pt-BR" dirty="0"/>
              <a:t>Trata bem dados de alta dimensão.</a:t>
            </a:r>
          </a:p>
          <a:p>
            <a:pPr lvl="1"/>
            <a:r>
              <a:rPr lang="pt-BR" dirty="0"/>
              <a:t>O processo de classificação é bem rápido.</a:t>
            </a:r>
          </a:p>
          <a:p>
            <a:r>
              <a:rPr lang="pt-BR" b="1" dirty="0"/>
              <a:t>Desvantagens</a:t>
            </a:r>
            <a:r>
              <a:rPr lang="pt-BR" sz="2200" b="1" dirty="0"/>
              <a:t>:</a:t>
            </a:r>
          </a:p>
          <a:p>
            <a:pPr lvl="1"/>
            <a:r>
              <a:rPr lang="pt-BR" dirty="0"/>
              <a:t>É necessário definir um bom Kernel.</a:t>
            </a:r>
          </a:p>
          <a:p>
            <a:pPr lvl="1"/>
            <a:r>
              <a:rPr lang="pt-BR" dirty="0"/>
              <a:t>O tempo de treinamento pode ser bem longo dependendo do numero de exemplos e dimensionalidade dos dados.</a:t>
            </a:r>
          </a:p>
        </p:txBody>
      </p:sp>
    </p:spTree>
    <p:extLst>
      <p:ext uri="{BB962C8B-B14F-4D97-AF65-F5344CB8AC3E}">
        <p14:creationId xmlns:p14="http://schemas.microsoft.com/office/powerpoint/2010/main" val="170348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A44D4-510B-4091-854B-43BA0535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SVMs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7EB7E5-4262-4A79-9E4F-FCBABDED9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As máquinas de vetores de suporte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Machines</a:t>
            </a:r>
            <a:r>
              <a:rPr lang="pt-BR" dirty="0"/>
              <a:t> – </a:t>
            </a:r>
            <a:r>
              <a:rPr lang="pt-BR" dirty="0" err="1"/>
              <a:t>SVMs</a:t>
            </a:r>
            <a:r>
              <a:rPr lang="pt-BR" dirty="0"/>
              <a:t>) (</a:t>
            </a:r>
            <a:r>
              <a:rPr lang="pt-BR" dirty="0" err="1"/>
              <a:t>Cristianini</a:t>
            </a:r>
            <a:r>
              <a:rPr lang="pt-BR" dirty="0"/>
              <a:t> e </a:t>
            </a:r>
            <a:r>
              <a:rPr lang="pt-BR" dirty="0" err="1"/>
              <a:t>Shawe</a:t>
            </a:r>
            <a:r>
              <a:rPr lang="pt-BR" dirty="0"/>
              <a:t>-Taylor, 2000) são modelos de aprendizagem supervisionada. As </a:t>
            </a:r>
            <a:r>
              <a:rPr lang="pt-BR" dirty="0" err="1"/>
              <a:t>SVMs</a:t>
            </a:r>
            <a:r>
              <a:rPr lang="pt-BR" dirty="0"/>
              <a:t> são embasadas pela teoria de aprendizado estatístico, desenvolvida por </a:t>
            </a:r>
            <a:r>
              <a:rPr lang="pt-BR" b="1" dirty="0"/>
              <a:t>Vladimir </a:t>
            </a:r>
            <a:r>
              <a:rPr lang="pt-BR" b="1" dirty="0" err="1"/>
              <a:t>Vapnik</a:t>
            </a:r>
            <a:r>
              <a:rPr lang="pt-BR" b="1" dirty="0"/>
              <a:t> </a:t>
            </a:r>
            <a:r>
              <a:rPr lang="pt-BR" dirty="0"/>
              <a:t>(1995) a partir de estudos iniciados por </a:t>
            </a:r>
            <a:r>
              <a:rPr lang="pt-BR" dirty="0" err="1"/>
              <a:t>Vapnik</a:t>
            </a:r>
            <a:r>
              <a:rPr lang="pt-BR" dirty="0"/>
              <a:t> e </a:t>
            </a:r>
            <a:r>
              <a:rPr lang="pt-BR" dirty="0" err="1"/>
              <a:t>Chervonenkis</a:t>
            </a:r>
            <a:r>
              <a:rPr lang="pt-BR" dirty="0"/>
              <a:t> (1971).</a:t>
            </a:r>
          </a:p>
          <a:p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SVM pode ser aplicado a problemas de </a:t>
            </a:r>
            <a:r>
              <a:rPr lang="pt-BR" b="1" dirty="0"/>
              <a:t>Reconhecimento de Padrões</a:t>
            </a:r>
            <a:r>
              <a:rPr lang="pt-BR" dirty="0"/>
              <a:t>, Regressão, Extração de Características e Detecção de Novidades. Para cada um desses contextos há definições matemáticas específicas.  </a:t>
            </a:r>
            <a:br>
              <a:rPr lang="pt-BR" dirty="0"/>
            </a:br>
            <a:endParaRPr lang="pt-BR" dirty="0"/>
          </a:p>
          <a:p>
            <a:r>
              <a:rPr lang="pt-BR" dirty="0"/>
              <a:t>Exemplos de aplicações: Real-time </a:t>
            </a:r>
            <a:r>
              <a:rPr lang="pt-BR" dirty="0" err="1"/>
              <a:t>traffic</a:t>
            </a:r>
            <a:r>
              <a:rPr lang="pt-BR" dirty="0"/>
              <a:t> </a:t>
            </a:r>
            <a:r>
              <a:rPr lang="pt-BR" dirty="0" err="1"/>
              <a:t>sign</a:t>
            </a:r>
            <a:r>
              <a:rPr lang="pt-BR" dirty="0"/>
              <a:t> </a:t>
            </a:r>
            <a:r>
              <a:rPr lang="pt-BR" dirty="0" err="1"/>
              <a:t>recognition</a:t>
            </a:r>
            <a:r>
              <a:rPr lang="pt-BR" dirty="0"/>
              <a:t> (S. </a:t>
            </a:r>
            <a:r>
              <a:rPr lang="pt-BR" dirty="0" err="1"/>
              <a:t>Ardianto</a:t>
            </a:r>
            <a:r>
              <a:rPr lang="pt-BR" dirty="0"/>
              <a:t> </a:t>
            </a:r>
            <a:r>
              <a:rPr lang="pt-BR" i="1" dirty="0"/>
              <a:t>et al., </a:t>
            </a:r>
            <a:r>
              <a:rPr lang="pt-BR" dirty="0"/>
              <a:t> 2017) ; Real-time </a:t>
            </a:r>
            <a:r>
              <a:rPr lang="en-US" dirty="0"/>
              <a:t>Brain Cancer Classification (</a:t>
            </a:r>
            <a:r>
              <a:rPr lang="pt-BR" dirty="0"/>
              <a:t>E. </a:t>
            </a:r>
            <a:r>
              <a:rPr lang="pt-BR" dirty="0" err="1"/>
              <a:t>Torti</a:t>
            </a:r>
            <a:r>
              <a:rPr lang="pt-BR" dirty="0"/>
              <a:t> </a:t>
            </a:r>
            <a:r>
              <a:rPr lang="pt-BR" i="1" dirty="0"/>
              <a:t>et al., </a:t>
            </a:r>
            <a:r>
              <a:rPr lang="en-US" dirty="0"/>
              <a:t>2017)</a:t>
            </a:r>
            <a:r>
              <a:rPr lang="pt-BR" dirty="0"/>
              <a:t>; </a:t>
            </a:r>
            <a:r>
              <a:rPr lang="en-US" dirty="0"/>
              <a:t>A real-time human motion recognition (</a:t>
            </a:r>
            <a:r>
              <a:rPr lang="pt-BR" dirty="0"/>
              <a:t>J. Li </a:t>
            </a:r>
            <a:r>
              <a:rPr lang="pt-BR" i="1" dirty="0"/>
              <a:t>et al</a:t>
            </a:r>
            <a:r>
              <a:rPr lang="pt-BR" dirty="0"/>
              <a:t>., </a:t>
            </a:r>
            <a:r>
              <a:rPr lang="en-US" dirty="0"/>
              <a:t>2017); Bank Credit Risk (W. Zhen and S. Wenjuan,2017); Driver fatigue recognition (</a:t>
            </a:r>
            <a:r>
              <a:rPr lang="pt-BR" dirty="0"/>
              <a:t>Z. </a:t>
            </a:r>
            <a:r>
              <a:rPr lang="pt-BR" dirty="0" err="1"/>
              <a:t>You</a:t>
            </a:r>
            <a:r>
              <a:rPr lang="pt-BR" i="1" dirty="0"/>
              <a:t> et al.,</a:t>
            </a:r>
            <a:r>
              <a:rPr lang="pt-BR" dirty="0"/>
              <a:t> </a:t>
            </a:r>
            <a:r>
              <a:rPr lang="en-US" dirty="0"/>
              <a:t>2017); Text converter for Turkish (</a:t>
            </a:r>
            <a:r>
              <a:rPr lang="pt-BR" dirty="0"/>
              <a:t>B. </a:t>
            </a:r>
            <a:r>
              <a:rPr lang="pt-BR" dirty="0" err="1"/>
              <a:t>TombaloĞlu</a:t>
            </a:r>
            <a:r>
              <a:rPr lang="pt-BR" dirty="0"/>
              <a:t> </a:t>
            </a:r>
            <a:r>
              <a:rPr lang="pt-BR" i="1" dirty="0"/>
              <a:t>et al.,</a:t>
            </a:r>
            <a:r>
              <a:rPr lang="pt-BR" dirty="0"/>
              <a:t> </a:t>
            </a:r>
            <a:r>
              <a:rPr lang="en-US" dirty="0"/>
              <a:t>2017); 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9668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1F794-589E-4572-80EB-CE88D907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D2E388-F662-442C-B11A-C664E4935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Faceli</a:t>
            </a:r>
            <a:r>
              <a:rPr lang="pt-BR" dirty="0"/>
              <a:t>, K., Lorena, A. C., Gama, J., &amp; Carvalho, A. C. P. L. F. (2011). Inteligência Artificial: Uma abordagem de aprendizado de máquina. </a:t>
            </a:r>
            <a:r>
              <a:rPr lang="pt-BR" i="1" dirty="0"/>
              <a:t>Rio de Janeiro: LTC</a:t>
            </a:r>
            <a:r>
              <a:rPr lang="pt-BR" dirty="0"/>
              <a:t>, </a:t>
            </a:r>
            <a:r>
              <a:rPr lang="pt-BR" i="1" dirty="0"/>
              <a:t>2</a:t>
            </a:r>
            <a:r>
              <a:rPr lang="pt-BR" dirty="0"/>
              <a:t>, 192. </a:t>
            </a:r>
          </a:p>
          <a:p>
            <a:r>
              <a:rPr lang="pt-BR" dirty="0"/>
              <a:t>Lorena, Ana Carolina, </a:t>
            </a:r>
            <a:r>
              <a:rPr lang="pt-BR" dirty="0" err="1"/>
              <a:t>and</a:t>
            </a:r>
            <a:r>
              <a:rPr lang="pt-BR" dirty="0"/>
              <a:t> André CPLF de Carvalho. "Uma introdução às 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machines</a:t>
            </a:r>
            <a:r>
              <a:rPr lang="pt-BR" dirty="0"/>
              <a:t>." </a:t>
            </a:r>
            <a:r>
              <a:rPr lang="pt-BR" i="1" dirty="0"/>
              <a:t>Revista de Informática Teórica e Aplicada</a:t>
            </a:r>
            <a:r>
              <a:rPr lang="pt-BR" dirty="0"/>
              <a:t> 14.2 (2007): 43-67.</a:t>
            </a:r>
          </a:p>
        </p:txBody>
      </p:sp>
    </p:spTree>
    <p:extLst>
      <p:ext uri="{BB962C8B-B14F-4D97-AF65-F5344CB8AC3E}">
        <p14:creationId xmlns:p14="http://schemas.microsoft.com/office/powerpoint/2010/main" val="35028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C4D02-FDFC-4DF1-A910-E6CD01B60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Formas de Aprendizado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58E8F7-6C50-4B8C-852C-173B09D69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 </a:t>
            </a:r>
            <a:r>
              <a:rPr lang="pt-BR" b="1" dirty="0"/>
              <a:t>Aprendizado Supervisionado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dirty="0"/>
              <a:t> são treinados usando exemplos rotulados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 Aprendizado Não Supervisionado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dirty="0"/>
              <a:t> é usado em dados que não possuem rótulos ou históricos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dirty="0"/>
              <a:t> o algoritmo deve descobrir atributos semelhantes, agrupamentos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 Aprendizado </a:t>
            </a:r>
            <a:r>
              <a:rPr lang="pt-BR" dirty="0" err="1"/>
              <a:t>Semi-supervisionado</a:t>
            </a:r>
            <a:endParaRPr lang="pt-B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t-BR" dirty="0"/>
              <a:t> é usado nas mesmas aplicações de Aprendizado Supervisionado, mas com uma parte dos dados de treinamento rotulados e outra parte não.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 Aprendizado por Reforço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dirty="0"/>
              <a:t> o algoritmo descobre, por tentativa e erro, quais ações geram as maiores recompensas</a:t>
            </a:r>
          </a:p>
          <a:p>
            <a:pPr>
              <a:buFont typeface="Wingdings" panose="05000000000000000000" pitchFamily="2" charset="2"/>
              <a:buChar char="v"/>
            </a:pPr>
            <a:endParaRPr lang="pt-BR" dirty="0"/>
          </a:p>
          <a:p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055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A2F34-EB40-47C7-A062-16296F05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Supervisionado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D59E5F-DFE9-47AE-803C-F10E813BC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t-BR" sz="2800" dirty="0"/>
              <a:t> Observa-se alguns pares de </a:t>
            </a:r>
            <a:r>
              <a:rPr lang="pt-BR" sz="2800" b="1" dirty="0"/>
              <a:t>exemplos de entrada e saída</a:t>
            </a:r>
            <a:r>
              <a:rPr lang="pt-BR" sz="2800" dirty="0"/>
              <a:t>, de forma a aprender uma </a:t>
            </a:r>
            <a:r>
              <a:rPr lang="pt-BR" sz="2800" b="1" dirty="0"/>
              <a:t>função que mapeia a entrada para a saída.</a:t>
            </a:r>
          </a:p>
          <a:p>
            <a:pPr>
              <a:buFont typeface="Wingdings" panose="05000000000000000000" pitchFamily="2" charset="2"/>
              <a:buChar char="v"/>
            </a:pPr>
            <a:endParaRPr lang="pt-BR" sz="28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/>
              <a:t> Damos ao sistema a </a:t>
            </a:r>
            <a:r>
              <a:rPr lang="pt-BR" sz="2800" b="1" dirty="0"/>
              <a:t>resposta correta durante</a:t>
            </a:r>
            <a:r>
              <a:rPr lang="pt-BR" sz="2800" dirty="0"/>
              <a:t> o treinamento.</a:t>
            </a:r>
          </a:p>
          <a:p>
            <a:pPr>
              <a:buFont typeface="Wingdings" panose="05000000000000000000" pitchFamily="2" charset="2"/>
              <a:buChar char="v"/>
            </a:pPr>
            <a:endParaRPr lang="pt-BR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/>
              <a:t> É eficiente pois o sistema pode trabalhar diretamente com informações corretas.</a:t>
            </a: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80425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C565B-4A0D-415E-AA1B-E0F779C5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SVMs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EEDD7E-FDB3-4610-B719-FDFBA2AD3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5925311" cy="4408762"/>
          </a:xfrm>
        </p:spPr>
        <p:txBody>
          <a:bodyPr>
            <a:normAutofit fontScale="92500" lnSpcReduction="10000"/>
          </a:bodyPr>
          <a:lstStyle/>
          <a:p>
            <a:r>
              <a:rPr lang="pt-BR" sz="2400" dirty="0"/>
              <a:t>Dado um conjunto de exemplos de treinamento, cada um marcado para pertencer a uma de duas categorias, um algoritmo de treinamento </a:t>
            </a:r>
            <a:r>
              <a:rPr lang="pt-BR" sz="2400" b="1" dirty="0"/>
              <a:t>SVM constrói um modelo </a:t>
            </a:r>
            <a:r>
              <a:rPr lang="pt-BR" sz="2400" dirty="0"/>
              <a:t>que atribui novos exemplos a uma categoria ou a outra.</a:t>
            </a:r>
          </a:p>
          <a:p>
            <a:r>
              <a:rPr lang="pt-BR" sz="2400" dirty="0"/>
              <a:t>Um modelo SVM é uma representação dos exemplos como pontos no espaço, mapeados para que os exemplos das categorias separadas sejam divididos por um </a:t>
            </a:r>
            <a:r>
              <a:rPr lang="pt-BR" sz="2400" b="1" dirty="0"/>
              <a:t>hiperplano ótimo </a:t>
            </a:r>
            <a:r>
              <a:rPr lang="pt-BR" sz="2400" dirty="0"/>
              <a:t>com a </a:t>
            </a:r>
            <a:r>
              <a:rPr lang="pt-BR" sz="2400" b="1" dirty="0"/>
              <a:t>maior margem possível</a:t>
            </a:r>
            <a:r>
              <a:rPr lang="pt-BR" sz="2400" dirty="0"/>
              <a:t>.</a:t>
            </a:r>
          </a:p>
          <a:p>
            <a:r>
              <a:rPr lang="pt-BR" sz="2400" dirty="0"/>
              <a:t>Novos exemplos são então mapeados para o mesmo espaço e preveem pertencer a uma categoria com base em qual lado da lacuna eles caem.</a:t>
            </a:r>
          </a:p>
        </p:txBody>
      </p:sp>
      <p:pic>
        <p:nvPicPr>
          <p:cNvPr id="1026" name="Picture 2" descr="Resultado de imagem para SVM">
            <a:extLst>
              <a:ext uri="{FF2B5EF4-FFF2-40B4-BE49-F238E27FC236}">
                <a16:creationId xmlns:a16="http://schemas.microsoft.com/office/drawing/2014/main" id="{E406B084-9BEE-43B4-9E7C-172279E05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02" y="2173605"/>
            <a:ext cx="47625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60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E12BF-33DC-4089-924C-A5E5BA234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b="1" dirty="0" err="1"/>
              <a:t>SVMs</a:t>
            </a:r>
            <a:r>
              <a:rPr lang="pt-BR" b="1" dirty="0"/>
              <a:t> Lineares</a:t>
            </a:r>
            <a:br>
              <a:rPr lang="pt-BR" dirty="0"/>
            </a:br>
            <a:r>
              <a:rPr lang="pt-BR" dirty="0"/>
              <a:t>Imagine os dados de treinamento abaixo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624A1BC-5FD3-4C1D-8A46-95F4C4478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3342" y="2151063"/>
            <a:ext cx="614627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3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E12BF-33DC-4089-924C-A5E5BA234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686576"/>
          </a:xfrm>
        </p:spPr>
        <p:txBody>
          <a:bodyPr>
            <a:normAutofit fontScale="90000"/>
          </a:bodyPr>
          <a:lstStyle/>
          <a:p>
            <a:r>
              <a:rPr lang="pt-BR" b="1" dirty="0" err="1"/>
              <a:t>SVMs</a:t>
            </a:r>
            <a:r>
              <a:rPr lang="pt-BR" b="1" dirty="0"/>
              <a:t> Lineares</a:t>
            </a:r>
            <a:br>
              <a:rPr lang="pt-BR" dirty="0"/>
            </a:br>
            <a:r>
              <a:rPr lang="pt-BR" dirty="0"/>
              <a:t>Podemos desenhar um "hiperplano" de separação entre as duas classes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624A1BC-5FD3-4C1D-8A46-95F4C4478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3342" y="2151063"/>
            <a:ext cx="6146275" cy="4022725"/>
          </a:xfrm>
          <a:prstGeom prst="rect">
            <a:avLst/>
          </a:prstGeo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AD9747B-23DB-470D-A66C-9715648F4712}"/>
              </a:ext>
            </a:extLst>
          </p:cNvPr>
          <p:cNvCxnSpPr>
            <a:cxnSpLocks/>
          </p:cNvCxnSpPr>
          <p:nvPr/>
        </p:nvCxnSpPr>
        <p:spPr>
          <a:xfrm flipH="1" flipV="1">
            <a:off x="5415148" y="2410692"/>
            <a:ext cx="1603169" cy="323008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3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E12BF-33DC-4089-924C-A5E5BA234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614830"/>
          </a:xfrm>
        </p:spPr>
        <p:txBody>
          <a:bodyPr>
            <a:normAutofit fontScale="90000"/>
          </a:bodyPr>
          <a:lstStyle/>
          <a:p>
            <a:r>
              <a:rPr lang="pt-BR" b="1" dirty="0" err="1"/>
              <a:t>SVMs</a:t>
            </a:r>
            <a:r>
              <a:rPr lang="pt-BR" b="1" dirty="0"/>
              <a:t> Lineares</a:t>
            </a:r>
            <a:br>
              <a:rPr lang="pt-BR" dirty="0"/>
            </a:br>
            <a:r>
              <a:rPr lang="pt-BR" dirty="0"/>
              <a:t>Mas há muitas opções para hiperplanos que separam perfeitamente ...</a:t>
            </a:r>
          </a:p>
        </p:txBody>
      </p:sp>
      <p:pic>
        <p:nvPicPr>
          <p:cNvPr id="10" name="Espaço Reservado para Conteúdo 4">
            <a:extLst>
              <a:ext uri="{FF2B5EF4-FFF2-40B4-BE49-F238E27FC236}">
                <a16:creationId xmlns:a16="http://schemas.microsoft.com/office/drawing/2014/main" id="{6ADB3086-B371-4A7C-9887-A42D68E24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3342" y="2151063"/>
            <a:ext cx="6146275" cy="4022725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2E3718B2-C059-4DAF-A147-62408F8B49C4}"/>
              </a:ext>
            </a:extLst>
          </p:cNvPr>
          <p:cNvCxnSpPr>
            <a:cxnSpLocks/>
          </p:cNvCxnSpPr>
          <p:nvPr/>
        </p:nvCxnSpPr>
        <p:spPr>
          <a:xfrm flipH="1" flipV="1">
            <a:off x="5415148" y="2410692"/>
            <a:ext cx="1603169" cy="323008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67F4C7CD-3DDA-48E1-B724-19D6FC5B174F}"/>
              </a:ext>
            </a:extLst>
          </p:cNvPr>
          <p:cNvCxnSpPr/>
          <p:nvPr/>
        </p:nvCxnSpPr>
        <p:spPr>
          <a:xfrm flipH="1" flipV="1">
            <a:off x="5842660" y="2410691"/>
            <a:ext cx="688769" cy="325383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6358068-2106-4059-AF72-C7D7349D123D}"/>
              </a:ext>
            </a:extLst>
          </p:cNvPr>
          <p:cNvCxnSpPr/>
          <p:nvPr/>
        </p:nvCxnSpPr>
        <p:spPr>
          <a:xfrm>
            <a:off x="4963886" y="2410692"/>
            <a:ext cx="2576945" cy="32300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260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E12BF-33DC-4089-924C-A5E5BA234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638581"/>
          </a:xfrm>
        </p:spPr>
        <p:txBody>
          <a:bodyPr>
            <a:normAutofit fontScale="90000"/>
          </a:bodyPr>
          <a:lstStyle/>
          <a:p>
            <a:r>
              <a:rPr lang="pt-BR" b="1" dirty="0" err="1"/>
              <a:t>SVMs</a:t>
            </a:r>
            <a:r>
              <a:rPr lang="pt-BR" b="1" dirty="0"/>
              <a:t> Lineares</a:t>
            </a:r>
            <a:br>
              <a:rPr lang="pt-BR" dirty="0"/>
            </a:br>
            <a:r>
              <a:rPr lang="pt-BR" dirty="0"/>
              <a:t>Gostaríamos de escolher um hiperplano que maximize a margem entre as classes</a:t>
            </a:r>
          </a:p>
        </p:txBody>
      </p:sp>
      <p:pic>
        <p:nvPicPr>
          <p:cNvPr id="10" name="Espaço Reservado para Conteúdo 4">
            <a:extLst>
              <a:ext uri="{FF2B5EF4-FFF2-40B4-BE49-F238E27FC236}">
                <a16:creationId xmlns:a16="http://schemas.microsoft.com/office/drawing/2014/main" id="{6ADB3086-B371-4A7C-9887-A42D68E24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3342" y="2151063"/>
            <a:ext cx="6146275" cy="4022725"/>
          </a:xfrm>
          <a:prstGeom prst="rect">
            <a:avLst/>
          </a:prstGeo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C0324586-1367-45F4-BC7B-B01A1AF5AACE}"/>
              </a:ext>
            </a:extLst>
          </p:cNvPr>
          <p:cNvCxnSpPr>
            <a:cxnSpLocks/>
          </p:cNvCxnSpPr>
          <p:nvPr/>
        </p:nvCxnSpPr>
        <p:spPr>
          <a:xfrm flipH="1" flipV="1">
            <a:off x="4963886" y="2410691"/>
            <a:ext cx="1698171" cy="3277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9E192C0-4C0E-4F7E-933D-872D1133D23A}"/>
              </a:ext>
            </a:extLst>
          </p:cNvPr>
          <p:cNvCxnSpPr/>
          <p:nvPr/>
        </p:nvCxnSpPr>
        <p:spPr>
          <a:xfrm flipH="1" flipV="1">
            <a:off x="5807034" y="2398816"/>
            <a:ext cx="1721922" cy="3289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C5F9673-770D-4A27-AC58-BBB66CC55BCC}"/>
              </a:ext>
            </a:extLst>
          </p:cNvPr>
          <p:cNvCxnSpPr>
            <a:cxnSpLocks/>
          </p:cNvCxnSpPr>
          <p:nvPr/>
        </p:nvCxnSpPr>
        <p:spPr>
          <a:xfrm flipH="1" flipV="1">
            <a:off x="5379523" y="2410691"/>
            <a:ext cx="1674420" cy="327759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72422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7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TM02900743[[fn=Orgânico]]</Template>
  <TotalTime>2272</TotalTime>
  <Words>723</Words>
  <Application>Microsoft Office PowerPoint</Application>
  <PresentationFormat>Widescreen</PresentationFormat>
  <Paragraphs>104</Paragraphs>
  <Slides>20</Slides>
  <Notes>5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6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20</vt:i4>
      </vt:variant>
    </vt:vector>
  </HeadingPairs>
  <TitlesOfParts>
    <vt:vector size="35" baseType="lpstr">
      <vt:lpstr>SimSun</vt:lpstr>
      <vt:lpstr>Arial</vt:lpstr>
      <vt:lpstr>Calibri</vt:lpstr>
      <vt:lpstr>Calibri Light</vt:lpstr>
      <vt:lpstr>Times New Roman</vt:lpstr>
      <vt:lpstr>Wingdings</vt:lpstr>
      <vt:lpstr>Wingdings 2</vt:lpstr>
      <vt:lpstr>HDOfficeLightV0</vt:lpstr>
      <vt:lpstr>1_HDOfficeLightV0</vt:lpstr>
      <vt:lpstr>2_HDOfficeLightV0</vt:lpstr>
      <vt:lpstr>3_HDOfficeLightV0</vt:lpstr>
      <vt:lpstr>4_HDOfficeLightV0</vt:lpstr>
      <vt:lpstr>Retrospectiva</vt:lpstr>
      <vt:lpstr>Microsoft Equation 3.0</vt:lpstr>
      <vt:lpstr>Equation</vt:lpstr>
      <vt:lpstr>34659-02 Tópicos Especiais em Sistemas Interativos II   Introdução à Support Vector Machines</vt:lpstr>
      <vt:lpstr>SVMs</vt:lpstr>
      <vt:lpstr>Formas de Aprendizado</vt:lpstr>
      <vt:lpstr>Aprendizado Supervisionado</vt:lpstr>
      <vt:lpstr>SVMs</vt:lpstr>
      <vt:lpstr>SVMs Lineares Imagine os dados de treinamento abaixo</vt:lpstr>
      <vt:lpstr>SVMs Lineares Podemos desenhar um "hiperplano" de separação entre as duas classes</vt:lpstr>
      <vt:lpstr>SVMs Lineares Mas há muitas opções para hiperplanos que separam perfeitamente ...</vt:lpstr>
      <vt:lpstr>SVMs Lineares Gostaríamos de escolher um hiperplano que maximize a margem entre as classes</vt:lpstr>
      <vt:lpstr>SVMs Lineares – hiperplano ótimo Os pontos de vetor que as linhas de margem tocam são conhecidos como vetor de suporte</vt:lpstr>
      <vt:lpstr>SVMs Não Lineares Podemos expandir essa ideia para dados não-linearmente separáveis</vt:lpstr>
      <vt:lpstr>SVMs Não Lineares - A abordagem utilizada pelo SVM para resolver esse tipo de problema consistem em mapear os dados para um espaço de dimensão maior.</vt:lpstr>
      <vt:lpstr>SVMs Não Lineares</vt:lpstr>
      <vt:lpstr>Dimensões </vt:lpstr>
      <vt:lpstr>Considere o dataset abaixo, qual o melhor classificador ?</vt:lpstr>
      <vt:lpstr>Overfitting, underfitting e melhor capacidade de generalização</vt:lpstr>
      <vt:lpstr>Outliers ou exemplos rotulados erroneamente</vt:lpstr>
      <vt:lpstr>Múltiplas classes</vt:lpstr>
      <vt:lpstr>Aplicação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34659-02 Tópicos Especiais em Sistemas Interativos II   Introdução à Support Vector Machines</dc:title>
  <dc:creator>marcelo</dc:creator>
  <cp:lastModifiedBy>marcelo</cp:lastModifiedBy>
  <cp:revision>37</cp:revision>
  <dcterms:created xsi:type="dcterms:W3CDTF">2017-09-30T20:09:36Z</dcterms:created>
  <dcterms:modified xsi:type="dcterms:W3CDTF">2017-10-02T10:02:06Z</dcterms:modified>
</cp:coreProperties>
</file>