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3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75" r:id="rId11"/>
    <p:sldId id="274" r:id="rId12"/>
    <p:sldId id="267" r:id="rId13"/>
    <p:sldId id="268" r:id="rId14"/>
    <p:sldId id="269" r:id="rId15"/>
    <p:sldId id="272" r:id="rId16"/>
    <p:sldId id="270" r:id="rId17"/>
    <p:sldId id="271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137-EA8E-40EA-945A-44F7F1FB0315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600-70F5-4452-9B72-49BC00E99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67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137-EA8E-40EA-945A-44F7F1FB0315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600-70F5-4452-9B72-49BC00E99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94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137-EA8E-40EA-945A-44F7F1FB0315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600-70F5-4452-9B72-49BC00E99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74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137-EA8E-40EA-945A-44F7F1FB0315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600-70F5-4452-9B72-49BC00E99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4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137-EA8E-40EA-945A-44F7F1FB0315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600-70F5-4452-9B72-49BC00E99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603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137-EA8E-40EA-945A-44F7F1FB0315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600-70F5-4452-9B72-49BC00E99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53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137-EA8E-40EA-945A-44F7F1FB0315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600-70F5-4452-9B72-49BC00E9909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1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137-EA8E-40EA-945A-44F7F1FB0315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600-70F5-4452-9B72-49BC00E99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58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137-EA8E-40EA-945A-44F7F1FB0315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600-70F5-4452-9B72-49BC00E99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35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137-EA8E-40EA-945A-44F7F1FB0315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600-70F5-4452-9B72-49BC00E99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60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FFE0137-EA8E-40EA-945A-44F7F1FB0315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9600-70F5-4452-9B72-49BC00E99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02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FFE0137-EA8E-40EA-945A-44F7F1FB0315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2A9600-70F5-4452-9B72-49BC00E99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9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Строение атома. Строение электронных оболочек атомов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043" y="3048000"/>
            <a:ext cx="32956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перерыв</a:t>
            </a:r>
            <a:endParaRPr lang="ru-RU" dirty="0"/>
          </a:p>
        </p:txBody>
      </p:sp>
      <p:pic>
        <p:nvPicPr>
          <p:cNvPr id="4098" name="Picture 2" descr="https://sun9-65.userapi.com/impg/dzZETL8_J-1G-aQRrd7Io_DFDwENzmrf335VLA/Zta9P6zMuRY.jpg?size=1237x1080&amp;quality=96&amp;sign=002fda12129c5ea8fdc574424069f914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1326416"/>
            <a:ext cx="4816475" cy="420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043" y="3048000"/>
            <a:ext cx="3295650" cy="381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659079"/>
            <a:ext cx="3810000" cy="1533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43" y="2579109"/>
            <a:ext cx="3810000" cy="1533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35086"/>
            <a:ext cx="3810000" cy="10606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2" y="2659079"/>
            <a:ext cx="2971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0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Электронная конфигурация</a:t>
            </a:r>
            <a:br>
              <a:rPr lang="ru-RU" dirty="0" smtClean="0"/>
            </a:br>
            <a:r>
              <a:rPr lang="ru-RU" dirty="0" smtClean="0"/>
              <a:t>кальция</a:t>
            </a:r>
            <a:endParaRPr lang="ru-RU" dirty="0"/>
          </a:p>
        </p:txBody>
      </p:sp>
      <p:pic>
        <p:nvPicPr>
          <p:cNvPr id="3074" name="Picture 2" descr="http://refleader.ru/files/1/e9be31d54442f16d54455513da3e191f.html_files/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48" y="2403022"/>
            <a:ext cx="4781504" cy="39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09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Электронная конфигурация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серы</a:t>
            </a:r>
            <a:endParaRPr lang="ru-RU" dirty="0"/>
          </a:p>
        </p:txBody>
      </p:sp>
      <p:pic>
        <p:nvPicPr>
          <p:cNvPr id="3074" name="Picture 2" descr="http://refleader.ru/files/1/e9be31d54442f16d54455513da3e191f.html_files/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48" y="2403022"/>
            <a:ext cx="4781504" cy="39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5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2695193" y="2723962"/>
            <a:ext cx="6801612" cy="126508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На приведённом рисунке изображена модель атома, имеющего два электронных слоя (т. е. располагающегося во втором периоде) и 7 валентных электронов (т. е. располагающегося в VIIA группе</a:t>
            </a:r>
            <a:r>
              <a:rPr lang="ru-RU" dirty="0" smtClean="0"/>
              <a:t>).</a:t>
            </a:r>
          </a:p>
          <a:p>
            <a:r>
              <a:rPr lang="ru-RU" dirty="0"/>
              <a:t>Ответ: 27.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550681"/>
            <a:ext cx="10239375" cy="16287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00" y="2723962"/>
            <a:ext cx="3209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3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2695193" y="2723962"/>
            <a:ext cx="6801612" cy="126508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На приведённом рисунке изображена модель атома, имеющего три электронных слоя (т. е. располагающегося в третьем периоде) и 3 валентных электрона (т. е. располагающегося в IIIA группе</a:t>
            </a:r>
            <a:r>
              <a:rPr lang="ru-RU" dirty="0" smtClean="0"/>
              <a:t>).</a:t>
            </a:r>
          </a:p>
          <a:p>
            <a:r>
              <a:rPr lang="ru-RU" dirty="0"/>
              <a:t>Ответ: 33.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450260"/>
            <a:ext cx="10020300" cy="21431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024" y="2723962"/>
            <a:ext cx="3209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7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2695193" y="2723962"/>
            <a:ext cx="6801612" cy="126508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 приведённом рисунке изображена схема строения атома, имеющего три электронных слоя (т. е. располагающегося в третьем периоде) и 5 валентных электронов (т. е. располагающегося в VA группе).</a:t>
            </a:r>
          </a:p>
          <a:p>
            <a:r>
              <a:rPr lang="ru-RU" dirty="0"/>
              <a:t> Ответ: 35.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1" y="988558"/>
            <a:ext cx="9972675" cy="15716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1577"/>
            <a:ext cx="3209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369" y="614771"/>
            <a:ext cx="10134600" cy="4381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98369" y="1156048"/>
            <a:ext cx="8593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Число электронных оболочек атома химического элемента равно номеру его периода в Периодической системе Д. И. Менделеева, а число валентных электронов — номеру группы (для главных подгрупп). Кальций расположен в четвёртом периоде, IIA группе.</a:t>
            </a:r>
          </a:p>
          <a:p>
            <a:pPr algn="just"/>
            <a:r>
              <a:rPr lang="ru-RU" sz="120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ru-RU" sz="120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Ответ: 42.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69" y="2391319"/>
            <a:ext cx="10115550" cy="4381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98369" y="3002277"/>
            <a:ext cx="8593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Число электронов атома в основном состоянии равно числу протонов в ядре и равно порядковому номеру химического элемента в Периодической системе Д. И. Менделеева. 8-й элемент — кислород, находится во втором периоде, в VIA группе.</a:t>
            </a:r>
          </a:p>
          <a:p>
            <a:pPr algn="just"/>
            <a:r>
              <a:rPr lang="ru-RU" sz="120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ru-RU" sz="120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Ответ: 26.</a:t>
            </a:r>
            <a:endParaRPr lang="ru-RU" sz="1200" b="0" i="0" dirty="0">
              <a:solidFill>
                <a:schemeClr val="tx1">
                  <a:lumMod val="9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69" y="4190748"/>
            <a:ext cx="9934575" cy="44767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098369" y="4811231"/>
            <a:ext cx="8593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Число электронов атома в основном состоянии равно числу протонов в ядре и равно порядковому номеру химического элемента в Периодической системе Д. И. Менделеева. 18-й элемент — аргон, находится в третьем периоде, в VIIIA группе.</a:t>
            </a:r>
          </a:p>
          <a:p>
            <a:pPr algn="just"/>
            <a:r>
              <a:rPr lang="ru-RU" sz="120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 </a:t>
            </a:r>
          </a:p>
          <a:p>
            <a:pPr algn="just"/>
            <a:r>
              <a:rPr lang="ru-RU" sz="1200" dirty="0">
                <a:solidFill>
                  <a:schemeClr val="tx1">
                    <a:lumMod val="95000"/>
                  </a:schemeClr>
                </a:solidFill>
                <a:latin typeface="Verdana" panose="020B0604030504040204" pitchFamily="34" charset="0"/>
              </a:rPr>
              <a:t>Ответ: 38.</a:t>
            </a:r>
            <a:endParaRPr lang="ru-RU" sz="1200" b="0" i="0" dirty="0">
              <a:solidFill>
                <a:schemeClr val="tx1">
                  <a:lumMod val="9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72785" y="3561805"/>
            <a:ext cx="5194772" cy="723330"/>
          </a:xfrm>
        </p:spPr>
        <p:txBody>
          <a:bodyPr/>
          <a:lstStyle/>
          <a:p>
            <a:r>
              <a:rPr lang="ru-RU" dirty="0" smtClean="0"/>
              <a:t>1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09" y="1639933"/>
            <a:ext cx="5953125" cy="17145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45" y="2717075"/>
            <a:ext cx="3209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3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95193" y="3551276"/>
            <a:ext cx="6801612" cy="1265082"/>
          </a:xfrm>
        </p:spPr>
        <p:txBody>
          <a:bodyPr/>
          <a:lstStyle/>
          <a:p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587954"/>
            <a:ext cx="6181725" cy="15049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63" y="2911358"/>
            <a:ext cx="3209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2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ТЕОРИЯ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043" y="3048000"/>
            <a:ext cx="3295650" cy="381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659079"/>
            <a:ext cx="3810000" cy="1533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043" y="2579109"/>
            <a:ext cx="3810000" cy="1533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135086"/>
            <a:ext cx="3810000" cy="10606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2" y="2856411"/>
            <a:ext cx="35528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468118" y="2153412"/>
            <a:ext cx="7255764" cy="704087"/>
          </a:xfrm>
        </p:spPr>
        <p:txBody>
          <a:bodyPr/>
          <a:lstStyle/>
          <a:p>
            <a:r>
              <a:rPr lang="ru-RU" dirty="0" smtClean="0"/>
              <a:t>-</a:t>
            </a:r>
            <a:r>
              <a:rPr lang="ru-RU" dirty="0" err="1" smtClean="0"/>
              <a:t>Электронейтральная</a:t>
            </a:r>
            <a:r>
              <a:rPr lang="ru-RU" dirty="0" smtClean="0"/>
              <a:t> частица вещества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атом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25" y="3143250"/>
            <a:ext cx="2597150" cy="2597150"/>
          </a:xfrm>
        </p:spPr>
      </p:pic>
    </p:spTree>
    <p:extLst>
      <p:ext uri="{BB962C8B-B14F-4D97-AF65-F5344CB8AC3E}">
        <p14:creationId xmlns:p14="http://schemas.microsoft.com/office/powerpoint/2010/main" val="27365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841101" y="2296287"/>
            <a:ext cx="8509798" cy="704087"/>
          </a:xfrm>
        </p:spPr>
        <p:txBody>
          <a:bodyPr>
            <a:normAutofit/>
          </a:bodyPr>
          <a:lstStyle/>
          <a:p>
            <a:r>
              <a:rPr lang="ru-RU" dirty="0" smtClean="0"/>
              <a:t>Включает в себя отдельные частицы, которые называются </a:t>
            </a:r>
            <a:r>
              <a:rPr lang="ru-RU" b="1" i="1" u="sng" dirty="0" smtClean="0"/>
              <a:t>элементарными</a:t>
            </a:r>
            <a:endParaRPr lang="ru-RU" b="1" i="1" u="sng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1583435" y="3143250"/>
            <a:ext cx="5389112" cy="259677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b="1" u="sng" dirty="0" smtClean="0"/>
              <a:t>Ядро</a:t>
            </a:r>
            <a:r>
              <a:rPr lang="ru-RU" sz="2400" dirty="0" smtClean="0"/>
              <a:t>, которое состоит из нуклонов:</a:t>
            </a:r>
          </a:p>
          <a:p>
            <a:pPr lvl="1"/>
            <a:r>
              <a:rPr lang="ru-RU" sz="2000" dirty="0" smtClean="0"/>
              <a:t>Протоны </a:t>
            </a:r>
            <a:r>
              <a:rPr lang="en-US" sz="2000" dirty="0" smtClean="0"/>
              <a:t>p</a:t>
            </a:r>
            <a:r>
              <a:rPr lang="en-US" sz="2000" baseline="30000" dirty="0" smtClean="0"/>
              <a:t>+</a:t>
            </a:r>
            <a:endParaRPr lang="ru-RU" sz="2000" dirty="0" smtClean="0"/>
          </a:p>
          <a:p>
            <a:pPr lvl="1"/>
            <a:r>
              <a:rPr lang="ru-RU" sz="2000" dirty="0" smtClean="0"/>
              <a:t>Нейтроны</a:t>
            </a:r>
            <a:r>
              <a:rPr lang="en-US" sz="2000" dirty="0" smtClean="0"/>
              <a:t> n</a:t>
            </a:r>
            <a:r>
              <a:rPr lang="en-US" sz="2000" baseline="30000" dirty="0" smtClean="0"/>
              <a:t>0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400" b="1" u="sng" dirty="0" smtClean="0"/>
              <a:t>Электроны</a:t>
            </a:r>
            <a:r>
              <a:rPr lang="ru-RU" sz="2400" dirty="0" smtClean="0"/>
              <a:t> (вокруг ядра)</a:t>
            </a:r>
            <a:r>
              <a:rPr lang="en-US" sz="2400" dirty="0" smtClean="0"/>
              <a:t> e</a:t>
            </a:r>
            <a:r>
              <a:rPr lang="en-US" sz="2400" baseline="30000" dirty="0" smtClean="0"/>
              <a:t>-</a:t>
            </a:r>
            <a:endParaRPr lang="ru-RU" sz="2400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атом</a:t>
            </a:r>
            <a:endParaRPr lang="ru-RU" dirty="0"/>
          </a:p>
        </p:txBody>
      </p:sp>
      <p:pic>
        <p:nvPicPr>
          <p:cNvPr id="1026" name="Picture 2" descr="https://www.clipartmax.com/png/full/108-1086427_this-free-icons-png-design-of-lithium-atom-in-bohr-bohr-model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82" y="3000374"/>
            <a:ext cx="2598282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Электроны и энергетические уровни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4"/>
          </p:nvPr>
        </p:nvSpPr>
        <p:spPr>
          <a:xfrm>
            <a:off x="2231136" y="2524941"/>
            <a:ext cx="7729728" cy="3510099"/>
          </a:xfrm>
        </p:spPr>
        <p:txBody>
          <a:bodyPr>
            <a:normAutofit/>
          </a:bodyPr>
          <a:lstStyle/>
          <a:p>
            <a:pPr marL="228600" lvl="1"/>
            <a:r>
              <a:rPr lang="ru-RU" sz="2400" dirty="0" smtClean="0"/>
              <a:t>Порядковый номер = число </a:t>
            </a:r>
            <a:r>
              <a:rPr lang="ru-RU" sz="2400" dirty="0"/>
              <a:t> </a:t>
            </a:r>
            <a:r>
              <a:rPr lang="en-US" sz="2400" dirty="0"/>
              <a:t>p</a:t>
            </a:r>
            <a:r>
              <a:rPr lang="en-US" sz="2400" baseline="30000" dirty="0" smtClean="0"/>
              <a:t>+</a:t>
            </a:r>
            <a:r>
              <a:rPr lang="ru-RU" sz="2400" dirty="0" smtClean="0"/>
              <a:t> = число </a:t>
            </a:r>
            <a:r>
              <a:rPr lang="en-US" sz="2400" dirty="0"/>
              <a:t>e</a:t>
            </a:r>
            <a:r>
              <a:rPr lang="en-US" sz="2400" baseline="30000" dirty="0"/>
              <a:t>-</a:t>
            </a:r>
            <a:endParaRPr lang="ru-RU" sz="2400" dirty="0"/>
          </a:p>
          <a:p>
            <a:pPr marL="228600" lvl="1"/>
            <a:r>
              <a:rPr lang="ru-RU" sz="2400" dirty="0" smtClean="0"/>
              <a:t>Электроны летают по определенным орбитам, которые называются </a:t>
            </a:r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</a:rPr>
              <a:t>энергетическими уровнями </a:t>
            </a:r>
            <a:r>
              <a:rPr lang="ru-RU" sz="2400" dirty="0" smtClean="0"/>
              <a:t>или </a:t>
            </a:r>
            <a:r>
              <a:rPr lang="ru-RU" sz="2400" b="1" i="1" dirty="0" smtClean="0">
                <a:solidFill>
                  <a:schemeClr val="accent1">
                    <a:lumMod val="75000"/>
                  </a:schemeClr>
                </a:solidFill>
              </a:rPr>
              <a:t>электронными слоями</a:t>
            </a:r>
            <a:r>
              <a:rPr lang="ru-RU" sz="2400" dirty="0" smtClean="0"/>
              <a:t>.</a:t>
            </a:r>
          </a:p>
          <a:p>
            <a:pPr marL="228600" lvl="1"/>
            <a:r>
              <a:rPr lang="ru-RU" sz="2400" dirty="0" smtClean="0"/>
              <a:t>Число энергетических уровней </a:t>
            </a:r>
            <a:r>
              <a:rPr lang="ru-RU" sz="2400" i="1" dirty="0" smtClean="0"/>
              <a:t>совпадает</a:t>
            </a:r>
            <a:r>
              <a:rPr lang="ru-RU" sz="2400" dirty="0" smtClean="0"/>
              <a:t> с номером периода, в котором находится элемент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97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Электроны и энергетические уровни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137737" y="2559776"/>
            <a:ext cx="4270248" cy="2596776"/>
          </a:xfrm>
        </p:spPr>
        <p:txBody>
          <a:bodyPr/>
          <a:lstStyle/>
          <a:p>
            <a:r>
              <a:rPr lang="ru-RU" dirty="0" smtClean="0"/>
              <a:t>Самый дальний от ядра уровень называется 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</a:rPr>
              <a:t>внешним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4"/>
          </p:nvPr>
        </p:nvSpPr>
        <p:spPr>
          <a:xfrm>
            <a:off x="6407985" y="2559776"/>
            <a:ext cx="4253484" cy="2596776"/>
          </a:xfrm>
        </p:spPr>
        <p:txBody>
          <a:bodyPr/>
          <a:lstStyle/>
          <a:p>
            <a:r>
              <a:rPr lang="ru-RU" dirty="0" smtClean="0"/>
              <a:t>Число электронов на внешнем уровне </a:t>
            </a:r>
            <a:r>
              <a:rPr lang="ru-RU" b="1" i="1" dirty="0" smtClean="0"/>
              <a:t>обычно</a:t>
            </a:r>
            <a:r>
              <a:rPr lang="ru-RU" dirty="0" smtClean="0"/>
              <a:t> совпадает с номером группы, в которой находится элемент.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52" y="3317965"/>
            <a:ext cx="3141618" cy="31416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86" y="3492674"/>
            <a:ext cx="4253484" cy="276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Электроны и энергетические уровни</a:t>
            </a:r>
            <a:endParaRPr lang="ru-RU" dirty="0"/>
          </a:p>
        </p:txBody>
      </p:sp>
      <p:pic>
        <p:nvPicPr>
          <p:cNvPr id="1026" name="Picture 2" descr="https://w1.pngwing.com/pngs/173/268/png-transparent-chemistry-electron-configuration-electron-shell-sodium-atom-periodic-table-bohr-model-chemical-element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414" y="3169286"/>
            <a:ext cx="259715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theenergymix.com/wp-content/uploads/2015/09/2000px-Electron_shell_003_Lithium_-_no_label.svg_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36" y="3017520"/>
            <a:ext cx="259715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722" y="3277417"/>
            <a:ext cx="31718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Электронная конфигурация</a:t>
            </a:r>
            <a:endParaRPr lang="ru-RU" dirty="0"/>
          </a:p>
        </p:txBody>
      </p:sp>
      <p:pic>
        <p:nvPicPr>
          <p:cNvPr id="3074" name="Picture 2" descr="http://refleader.ru/files/1/e9be31d54442f16d54455513da3e191f.html_files/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48" y="2403022"/>
            <a:ext cx="4781504" cy="39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0" y="2153412"/>
            <a:ext cx="33242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2231136" y="2272937"/>
            <a:ext cx="7729728" cy="427590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Сперва заполняем </a:t>
            </a:r>
            <a:r>
              <a:rPr lang="ru-RU" sz="2400" dirty="0" err="1" smtClean="0"/>
              <a:t>орбитали</a:t>
            </a:r>
            <a:r>
              <a:rPr lang="ru-RU" sz="2400" dirty="0" smtClean="0"/>
              <a:t> с наименьшей энергией , и только потом переходим к заполнению </a:t>
            </a:r>
            <a:r>
              <a:rPr lang="ru-RU" sz="2400" dirty="0" err="1" smtClean="0"/>
              <a:t>орбиталей</a:t>
            </a:r>
            <a:r>
              <a:rPr lang="ru-RU" sz="2400" dirty="0" smtClean="0"/>
              <a:t> с более высокой энергией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На </a:t>
            </a:r>
            <a:r>
              <a:rPr lang="ru-RU" sz="2400" dirty="0" err="1" smtClean="0"/>
              <a:t>орибитали</a:t>
            </a:r>
            <a:r>
              <a:rPr lang="ru-RU" sz="2400" dirty="0" smtClean="0"/>
              <a:t> (в одной ячейке) не может располагаться более двух электронов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Правило заполнения </a:t>
            </a:r>
            <a:r>
              <a:rPr lang="ru-RU" sz="2400" dirty="0" err="1" smtClean="0"/>
              <a:t>орбитали</a:t>
            </a:r>
            <a:r>
              <a:rPr lang="ru-RU" sz="2400" dirty="0" smtClean="0"/>
              <a:t>: сначала каждая ячейка заполняется одним электроном, после чего </a:t>
            </a:r>
            <a:r>
              <a:rPr lang="ru-RU" sz="2400" dirty="0" err="1" smtClean="0"/>
              <a:t>орбитали</a:t>
            </a:r>
            <a:r>
              <a:rPr lang="ru-RU" sz="2400" dirty="0" smtClean="0"/>
              <a:t> дополняются еще одним электроном с противоположным направлением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Порядок заполнения подуровней: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→2s→2p→3s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→3p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→3d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→4p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→5s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→4d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→5p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→6s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→…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при составлении электронных конфигураций атомов: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3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82</TotalTime>
  <Words>317</Words>
  <Application>Microsoft Office PowerPoint</Application>
  <PresentationFormat>Широкоэкранный</PresentationFormat>
  <Paragraphs>47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Corbel</vt:lpstr>
      <vt:lpstr>Gill Sans MT</vt:lpstr>
      <vt:lpstr>Times New Roman</vt:lpstr>
      <vt:lpstr>Verdana</vt:lpstr>
      <vt:lpstr>Parcel</vt:lpstr>
      <vt:lpstr>ЗАДАНИЕ 2</vt:lpstr>
      <vt:lpstr>ТЕОРИЯ</vt:lpstr>
      <vt:lpstr>атом</vt:lpstr>
      <vt:lpstr>атом</vt:lpstr>
      <vt:lpstr>Электроны и энергетические уровни</vt:lpstr>
      <vt:lpstr>Электроны и энергетические уровни</vt:lpstr>
      <vt:lpstr>Электроны и энергетические уровни</vt:lpstr>
      <vt:lpstr>Электронная конфигурация</vt:lpstr>
      <vt:lpstr>Правила при составлении электронных конфигураций атомов:</vt:lpstr>
      <vt:lpstr>перерыв</vt:lpstr>
      <vt:lpstr>практика</vt:lpstr>
      <vt:lpstr>Электронная конфигурация кальция</vt:lpstr>
      <vt:lpstr>Электронная конфигурация серы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2</dc:title>
  <dc:creator>sharipovalliss@gmail.com</dc:creator>
  <cp:lastModifiedBy>sharipovalliss@gmail.com</cp:lastModifiedBy>
  <cp:revision>20</cp:revision>
  <dcterms:created xsi:type="dcterms:W3CDTF">2021-12-06T22:16:55Z</dcterms:created>
  <dcterms:modified xsi:type="dcterms:W3CDTF">2021-12-07T00:10:10Z</dcterms:modified>
</cp:coreProperties>
</file>