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1" r:id="rId5"/>
    <p:sldId id="259" r:id="rId6"/>
    <p:sldId id="262" r:id="rId7"/>
    <p:sldId id="265" r:id="rId8"/>
    <p:sldId id="267" r:id="rId9"/>
    <p:sldId id="260" r:id="rId10"/>
    <p:sldId id="266" r:id="rId11"/>
    <p:sldId id="263" r:id="rId12"/>
    <p:sldId id="270" r:id="rId13"/>
    <p:sldId id="268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0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9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11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9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8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7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25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9E5287-0774-4F06-B595-EEEF81D48B53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66AC5B-4947-41CB-924F-270BC16F9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55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4099996"/>
            <a:ext cx="4722223" cy="1239894"/>
          </a:xfrm>
        </p:spPr>
        <p:txBody>
          <a:bodyPr/>
          <a:lstStyle/>
          <a:p>
            <a:pPr algn="l"/>
            <a:r>
              <a:rPr lang="ru-RU" b="1" dirty="0"/>
              <a:t>Периодический закон и Периодическая система элементов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31" y="2460607"/>
            <a:ext cx="5048795" cy="45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5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ЭЛЕКТРООТРИЦАТЕЛЬНОСТЬ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54" y="2235210"/>
            <a:ext cx="6503691" cy="4341213"/>
          </a:xfrm>
        </p:spPr>
      </p:pic>
    </p:spTree>
    <p:extLst>
      <p:ext uri="{BB962C8B-B14F-4D97-AF65-F5344CB8AC3E}">
        <p14:creationId xmlns:p14="http://schemas.microsoft.com/office/powerpoint/2010/main" val="50653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94850" cy="1858517"/>
          </a:xfrm>
        </p:spPr>
        <p:txBody>
          <a:bodyPr>
            <a:normAutofit/>
          </a:bodyPr>
          <a:lstStyle/>
          <a:p>
            <a:r>
              <a:rPr lang="ru-RU" dirty="0" smtClean="0"/>
              <a:t>Окислительная способность – способность принимать электроны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172854" y="2310386"/>
            <a:ext cx="4294850" cy="1858517"/>
          </a:xfrm>
        </p:spPr>
        <p:txBody>
          <a:bodyPr>
            <a:normAutofit/>
          </a:bodyPr>
          <a:lstStyle/>
          <a:p>
            <a:r>
              <a:rPr lang="ru-RU" dirty="0" smtClean="0"/>
              <a:t>Восстановительная способность – способность отдавать электроны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Окислительная/восстановительная способность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66" y="4171950"/>
            <a:ext cx="3810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перерыв</a:t>
            </a:r>
            <a:endParaRPr lang="ru-RU" dirty="0"/>
          </a:p>
        </p:txBody>
      </p:sp>
      <p:pic>
        <p:nvPicPr>
          <p:cNvPr id="1026" name="Picture 2" descr="https://sun9-47.userapi.com/impg/6hXLFMgVOw2KEsoVH0QwjCVtXYcaza-Fh8zVLg/2rGX9FuhtrY.jpg?size=996x1080&amp;quality=96&amp;sign=944f698df6850b33dfbd12756d4b3b71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817659"/>
            <a:ext cx="4816475" cy="52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21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1859128"/>
              </p:ext>
            </p:extLst>
          </p:nvPr>
        </p:nvGraphicFramePr>
        <p:xfrm>
          <a:off x="1582736" y="2360026"/>
          <a:ext cx="9015594" cy="419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590">
                  <a:extLst>
                    <a:ext uri="{9D8B030D-6E8A-4147-A177-3AD203B41FA5}">
                      <a16:colId xmlns:a16="http://schemas.microsoft.com/office/drawing/2014/main" val="184391515"/>
                    </a:ext>
                  </a:extLst>
                </a:gridCol>
                <a:gridCol w="2403565">
                  <a:extLst>
                    <a:ext uri="{9D8B030D-6E8A-4147-A177-3AD203B41FA5}">
                      <a16:colId xmlns:a16="http://schemas.microsoft.com/office/drawing/2014/main" val="1251548397"/>
                    </a:ext>
                  </a:extLst>
                </a:gridCol>
                <a:gridCol w="2377439">
                  <a:extLst>
                    <a:ext uri="{9D8B030D-6E8A-4147-A177-3AD203B41FA5}">
                      <a16:colId xmlns:a16="http://schemas.microsoft.com/office/drawing/2014/main" val="174469538"/>
                    </a:ext>
                  </a:extLst>
                </a:gridCol>
              </a:tblGrid>
              <a:tr h="5246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Свойство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Сверху вниз(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Слева направо(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3676"/>
                  </a:ext>
                </a:extLst>
              </a:tr>
              <a:tr h="524691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Электроотрицательность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Растет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46069"/>
                  </a:ext>
                </a:extLst>
              </a:tr>
              <a:tr h="5246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Металлические свойства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Растут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Уменьшаются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60299"/>
                  </a:ext>
                </a:extLst>
              </a:tr>
              <a:tr h="5246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металлические свойства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Растут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17743"/>
                  </a:ext>
                </a:extLst>
              </a:tr>
              <a:tr h="5246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Окислительные</a:t>
                      </a:r>
                      <a:r>
                        <a:rPr lang="ru-RU" baseline="0" dirty="0" smtClean="0"/>
                        <a:t> свойства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Растут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22900"/>
                  </a:ext>
                </a:extLst>
              </a:tr>
              <a:tr h="5246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Восстановительные свойства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Растут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Уменьшаются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24002"/>
                  </a:ext>
                </a:extLst>
              </a:tr>
              <a:tr h="5246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Основные свойства</a:t>
                      </a:r>
                      <a:r>
                        <a:rPr lang="ru-RU" baseline="0" dirty="0" smtClean="0"/>
                        <a:t> оксидов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Растут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Уменьшаются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04713"/>
                  </a:ext>
                </a:extLst>
              </a:tr>
              <a:tr h="5246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Кислотные свойства оксидов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Растут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41125"/>
                  </a:ext>
                </a:extLst>
              </a:tr>
            </a:tbl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закономерности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03" y="335280"/>
            <a:ext cx="2140131" cy="18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металлов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Низкая ЭО</a:t>
            </a:r>
          </a:p>
          <a:p>
            <a:r>
              <a:rPr lang="ru-RU" dirty="0" smtClean="0"/>
              <a:t>Металлические свойства</a:t>
            </a:r>
          </a:p>
          <a:p>
            <a:r>
              <a:rPr lang="ru-RU" dirty="0" smtClean="0"/>
              <a:t>Высокая восстановительная способность</a:t>
            </a:r>
          </a:p>
          <a:p>
            <a:r>
              <a:rPr lang="ru-RU" dirty="0" smtClean="0"/>
              <a:t>Основные свойства соединений </a:t>
            </a:r>
          </a:p>
          <a:p>
            <a:r>
              <a:rPr lang="ru-RU" dirty="0" smtClean="0"/>
              <a:t>Большой атомный радиус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Высокая ЭО</a:t>
            </a:r>
          </a:p>
          <a:p>
            <a:r>
              <a:rPr lang="ru-RU" dirty="0" err="1" smtClean="0"/>
              <a:t>НеМеталлические</a:t>
            </a:r>
            <a:r>
              <a:rPr lang="ru-RU" dirty="0" smtClean="0"/>
              <a:t> свойства</a:t>
            </a:r>
          </a:p>
          <a:p>
            <a:r>
              <a:rPr lang="ru-RU" dirty="0" smtClean="0"/>
              <a:t>Высокая окислительная способность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Кислотные свойства соединений </a:t>
            </a:r>
          </a:p>
          <a:p>
            <a:r>
              <a:rPr lang="ru-RU" dirty="0" smtClean="0"/>
              <a:t>Малый атомный радиус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неметаллов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свойства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63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529"/>
            <a:ext cx="5989320" cy="422247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" y="2887188"/>
            <a:ext cx="2558143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3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17740"/>
            <a:ext cx="10191750" cy="971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00125" y="1502288"/>
            <a:ext cx="10191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100" dirty="0">
                <a:latin typeface="Verdana" panose="020B0604030504040204" pitchFamily="34" charset="0"/>
              </a:rPr>
              <a:t>Углерод, кремний и германий расположены в одной (IVA) группе. Металлические свойства простых веществ усиливаются при движении сверху вниз по главным подгруппам Периодической системы Д. И. Менделеева. Поэтому последовательность элементов в порядке усиления </a:t>
            </a:r>
            <a:r>
              <a:rPr lang="ru-RU" sz="1200" dirty="0">
                <a:latin typeface="Verdana" panose="020B0604030504040204" pitchFamily="34" charset="0"/>
              </a:rPr>
              <a:t>металлических</a:t>
            </a:r>
            <a:r>
              <a:rPr lang="ru-RU" sz="1100" dirty="0">
                <a:latin typeface="Verdana" panose="020B0604030504040204" pitchFamily="34" charset="0"/>
              </a:rPr>
              <a:t> свойств соответствующих им простых веществ следующая: углерод — кремний — германий.</a:t>
            </a:r>
          </a:p>
          <a:p>
            <a:pPr algn="just"/>
            <a:r>
              <a:rPr lang="ru-RU" sz="1100" dirty="0"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100" dirty="0">
                <a:latin typeface="Verdana" panose="020B0604030504040204" pitchFamily="34" charset="0"/>
              </a:rPr>
              <a:t>Ответ: 231.</a:t>
            </a:r>
            <a:endParaRPr lang="ru-RU" sz="1100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554005"/>
            <a:ext cx="10191750" cy="10191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00125" y="3670790"/>
            <a:ext cx="10191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Verdana" panose="020B0604030504040204" pitchFamily="34" charset="0"/>
              </a:rPr>
              <a:t>Кальций, стронций и барий расположены в одной (IIA) группе. Номер периода равен числу электронных оболочек. Значит, при движении вниз по группе число заполненных электронных уровней будет увеличиваться. Поэтому последовательность элементов в порядке увеличения числа заполненных энергетических уровней следующая: кальций — стронций — барий.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Ответ: 312.</a:t>
            </a:r>
            <a:endParaRPr lang="ru-RU" sz="1200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784063"/>
            <a:ext cx="10191750" cy="8572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00125" y="5738923"/>
            <a:ext cx="10191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Verdana" panose="020B0604030504040204" pitchFamily="34" charset="0"/>
              </a:rPr>
              <a:t>Хлор, бром и </a:t>
            </a:r>
            <a:r>
              <a:rPr lang="ru-RU" sz="1200" dirty="0" err="1">
                <a:latin typeface="Verdana" panose="020B0604030504040204" pitchFamily="34" charset="0"/>
              </a:rPr>
              <a:t>иод</a:t>
            </a:r>
            <a:r>
              <a:rPr lang="ru-RU" sz="1200" dirty="0">
                <a:latin typeface="Verdana" panose="020B0604030504040204" pitchFamily="34" charset="0"/>
              </a:rPr>
              <a:t> расположены в одной (VIIA) группе. При движении сверху вниз по главной подгруппе окислительная способность атомов уменьшается. Поэтому последовательность элементов в порядке уменьшения их окислительной способности следующая: хлор — бром — </a:t>
            </a:r>
            <a:r>
              <a:rPr lang="ru-RU" sz="1200" dirty="0" err="1">
                <a:latin typeface="Verdana" panose="020B0604030504040204" pitchFamily="34" charset="0"/>
              </a:rPr>
              <a:t>иод</a:t>
            </a:r>
            <a:r>
              <a:rPr lang="ru-RU" sz="1200" dirty="0"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Ответ: 321.</a:t>
            </a:r>
            <a:endParaRPr lang="ru-RU" sz="12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3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17740"/>
            <a:ext cx="10191750" cy="981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00125" y="1517193"/>
            <a:ext cx="10191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Verdana" panose="020B0604030504040204" pitchFamily="34" charset="0"/>
              </a:rPr>
              <a:t>Магний образует высший основный оксид, алюминий — амфотерный, углерод — кислотный. Поэтому последовательность элементов в порядке изменения от основных к кислотным свойств их высших оксидов следующая: магний — алюминий — углерод.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Ответ: 123.</a:t>
            </a:r>
            <a:endParaRPr lang="ru-RU" sz="1200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651234"/>
            <a:ext cx="10191750" cy="8096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00125" y="3579237"/>
            <a:ext cx="10191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err="1">
                <a:latin typeface="Verdana" panose="020B0604030504040204" pitchFamily="34" charset="0"/>
              </a:rPr>
              <a:t>Электроотрицательность</a:t>
            </a:r>
            <a:r>
              <a:rPr lang="ru-RU" sz="1200" dirty="0">
                <a:latin typeface="Verdana" panose="020B0604030504040204" pitchFamily="34" charset="0"/>
              </a:rPr>
              <a:t> элементов увеличивается при движении снизу вверх по группе и слева направо по периоду. Поэтому последовательность элементов в порядке увеличения </a:t>
            </a:r>
            <a:r>
              <a:rPr lang="ru-RU" sz="1200" dirty="0" err="1">
                <a:latin typeface="Verdana" panose="020B0604030504040204" pitchFamily="34" charset="0"/>
              </a:rPr>
              <a:t>электроотрицательности</a:t>
            </a:r>
            <a:r>
              <a:rPr lang="ru-RU" sz="1200" dirty="0">
                <a:latin typeface="Verdana" panose="020B0604030504040204" pitchFamily="34" charset="0"/>
              </a:rPr>
              <a:t> следующая: индий — мышьяк — хлор.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Ответ: 321.</a:t>
            </a:r>
            <a:endParaRPr lang="ru-RU" sz="1200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594900"/>
            <a:ext cx="10191750" cy="8382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00125" y="5499438"/>
            <a:ext cx="10191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Verdana" panose="020B0604030504040204" pitchFamily="34" charset="0"/>
              </a:rPr>
              <a:t>Радиус атома уменьшается при движении снизу вверх по группе и слева направо по периоду. Поэтому последовательность элементов в порядке уменьшения радиуса атома следующая: галлий — фосфор — кислород.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200" dirty="0">
                <a:latin typeface="Verdana" panose="020B0604030504040204" pitchFamily="34" charset="0"/>
              </a:rPr>
              <a:t>Ответ: 132.</a:t>
            </a:r>
            <a:endParaRPr lang="ru-RU" sz="12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2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59" y="2493663"/>
            <a:ext cx="10283681" cy="98976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418" y="3823680"/>
            <a:ext cx="3011898" cy="29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3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529"/>
            <a:ext cx="5989320" cy="422247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" y="2887188"/>
            <a:ext cx="2558143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характеристики попадаются на </a:t>
            </a:r>
            <a:r>
              <a:rPr lang="ru-RU" dirty="0" err="1"/>
              <a:t>огэ</a:t>
            </a:r>
            <a:r>
              <a:rPr lang="ru-RU" dirty="0"/>
              <a:t>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27" y="3467100"/>
            <a:ext cx="3810000" cy="33909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Электроотрицательность</a:t>
            </a:r>
            <a:endParaRPr lang="ru-RU" dirty="0"/>
          </a:p>
          <a:p>
            <a:r>
              <a:rPr lang="ru-RU" dirty="0"/>
              <a:t>Металлические/неметаллические свойства</a:t>
            </a:r>
          </a:p>
          <a:p>
            <a:r>
              <a:rPr lang="ru-RU" dirty="0"/>
              <a:t>Окислительная/восстановительная способность</a:t>
            </a:r>
          </a:p>
          <a:p>
            <a:r>
              <a:rPr lang="ru-RU" dirty="0"/>
              <a:t>Основные/кислотные свойства высших оксидов (</a:t>
            </a:r>
            <a:r>
              <a:rPr lang="ru-RU" dirty="0" err="1"/>
              <a:t>основность</a:t>
            </a:r>
            <a:r>
              <a:rPr lang="ru-RU" dirty="0"/>
              <a:t>/кислотность)</a:t>
            </a:r>
          </a:p>
          <a:p>
            <a:r>
              <a:rPr lang="ru-RU" dirty="0"/>
              <a:t>Радиус атома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65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Периодический закон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Свойства простых веществ, а также формы и свойства соединений элементов находятся в периодической зависимости от заряда ядер атомов элементов.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105">
            <a:off x="374741" y="3265714"/>
            <a:ext cx="2900934" cy="30697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54" y="514401"/>
            <a:ext cx="2695303" cy="26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Металлы — элементы, атомы которых способны отдавать электроны.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583435" y="3143250"/>
            <a:ext cx="9624495" cy="31704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При взаимодействии металла с неметаллом атом </a:t>
            </a:r>
            <a:r>
              <a:rPr lang="ru-RU" dirty="0" err="1" smtClean="0"/>
              <a:t>Ме</a:t>
            </a:r>
            <a:r>
              <a:rPr lang="ru-RU" dirty="0" smtClean="0"/>
              <a:t> </a:t>
            </a:r>
            <a:r>
              <a:rPr lang="ru-RU" dirty="0"/>
              <a:t>теряет электроны, а атом </a:t>
            </a:r>
            <a:r>
              <a:rPr lang="ru-RU" dirty="0" err="1" smtClean="0"/>
              <a:t>НеМе</a:t>
            </a:r>
            <a:r>
              <a:rPr lang="ru-RU" dirty="0" smtClean="0"/>
              <a:t> </a:t>
            </a:r>
            <a:r>
              <a:rPr lang="ru-RU" dirty="0"/>
              <a:t>их присоединяет.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А что происходит, если взаимодействуют атомы двух неметаллов</a:t>
            </a:r>
            <a:r>
              <a:rPr lang="ru-RU" dirty="0" smtClean="0"/>
              <a:t>?</a:t>
            </a:r>
            <a:endParaRPr lang="ru-RU" dirty="0"/>
          </a:p>
          <a:p>
            <a:pPr marL="228600" lvl="1" indent="0">
              <a:buNone/>
            </a:pPr>
            <a:r>
              <a:rPr lang="ru-RU" dirty="0"/>
              <a:t>Сравним атомы серы и кислорода</a:t>
            </a:r>
            <a:r>
              <a:rPr lang="ru-RU" dirty="0" smtClean="0"/>
              <a:t>:</a:t>
            </a:r>
            <a:endParaRPr lang="ru-RU" dirty="0"/>
          </a:p>
          <a:p>
            <a:pPr marL="457200" lvl="2" indent="0">
              <a:buNone/>
            </a:pPr>
            <a:r>
              <a:rPr lang="ru-RU" baseline="-25000" dirty="0" smtClean="0"/>
              <a:t>8</a:t>
            </a:r>
            <a:r>
              <a:rPr lang="ru-RU" dirty="0" smtClean="0"/>
              <a:t>O  </a:t>
            </a:r>
            <a:r>
              <a:rPr lang="ru-RU" dirty="0"/>
              <a:t>+8  2e, 6e;    </a:t>
            </a:r>
            <a:r>
              <a:rPr lang="ru-RU" dirty="0" smtClean="0"/>
              <a:t>    </a:t>
            </a:r>
            <a:endParaRPr lang="ru-RU" dirty="0"/>
          </a:p>
          <a:p>
            <a:pPr marL="457200" lvl="2" indent="0">
              <a:buNone/>
            </a:pPr>
            <a:r>
              <a:rPr lang="ru-RU" baseline="-25000" dirty="0" smtClean="0"/>
              <a:t>16</a:t>
            </a:r>
            <a:r>
              <a:rPr lang="ru-RU" dirty="0" smtClean="0"/>
              <a:t>S  </a:t>
            </a:r>
            <a:r>
              <a:rPr lang="ru-RU" dirty="0"/>
              <a:t>+16  2e, 8e, 6e</a:t>
            </a:r>
            <a:r>
              <a:rPr lang="ru-RU" dirty="0" smtClean="0"/>
              <a:t>.  </a:t>
            </a:r>
          </a:p>
          <a:p>
            <a:pPr marL="457200" lvl="2" indent="0">
              <a:buNone/>
            </a:pPr>
            <a:endParaRPr lang="ru-RU" dirty="0"/>
          </a:p>
          <a:p>
            <a:r>
              <a:rPr lang="ru-RU" dirty="0"/>
              <a:t>Радиус атома серы больше, валентные электроны слабее связаны с ядром. При образовании связи произойдёт сдвиг электронов от серы к кислороду.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Неметаллы  — элементы, атомы которых могут принимать электроны.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Металлы и неметаллы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53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Металлы и неметаллы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54" y="2235210"/>
            <a:ext cx="6503691" cy="4341214"/>
          </a:xfrm>
        </p:spPr>
      </p:pic>
    </p:spTree>
    <p:extLst>
      <p:ext uri="{BB962C8B-B14F-4D97-AF65-F5344CB8AC3E}">
        <p14:creationId xmlns:p14="http://schemas.microsoft.com/office/powerpoint/2010/main" val="219969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РАДИУС АТОМА</a:t>
            </a:r>
            <a:endParaRPr lang="ru-RU" dirty="0"/>
          </a:p>
        </p:txBody>
      </p:sp>
      <p:pic>
        <p:nvPicPr>
          <p:cNvPr id="4098" name="Picture 2" descr="https://useruploads.socratic.org/II4HFZEmR7iYtJT6WRq5_atmradii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26" y="2323980"/>
            <a:ext cx="4764948" cy="41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5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693055" y="2360022"/>
            <a:ext cx="8805890" cy="101454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Фундаментальное химическое свойство атома, количественная характеристика способности атома в молекуле смещать к себе общие электронные пары, т.е. </a:t>
            </a:r>
            <a:r>
              <a:rPr lang="ru-RU" b="1" i="1" u="sng" dirty="0"/>
              <a:t>способность атомов притягивать к себе электроны других атомов.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693055" y="3396342"/>
            <a:ext cx="7154854" cy="33310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 увеличением порядкового номера элементов ЭО изменяется </a:t>
            </a:r>
            <a:r>
              <a:rPr lang="ru-RU" dirty="0" smtClean="0"/>
              <a:t>периодически.</a:t>
            </a:r>
            <a:br>
              <a:rPr lang="ru-RU" dirty="0" smtClean="0"/>
            </a:br>
            <a:r>
              <a:rPr lang="ru-RU" u="sng" dirty="0" smtClean="0"/>
              <a:t>В</a:t>
            </a:r>
            <a:r>
              <a:rPr lang="ru-RU" u="sng" dirty="0"/>
              <a:t> периоде она растёт </a:t>
            </a:r>
            <a:r>
              <a:rPr lang="ru-RU" b="1" u="sng" dirty="0"/>
              <a:t>слева направо</a:t>
            </a:r>
            <a:r>
              <a:rPr lang="ru-RU" dirty="0"/>
              <a:t> при накоплении электронов на внешнем слое.</a:t>
            </a:r>
          </a:p>
          <a:p>
            <a:r>
              <a:rPr lang="ru-RU" u="sng" dirty="0"/>
              <a:t>В группе она убывает </a:t>
            </a:r>
            <a:r>
              <a:rPr lang="ru-RU" b="1" u="sng" dirty="0"/>
              <a:t>сверху вниз</a:t>
            </a:r>
            <a:r>
              <a:rPr lang="ru-RU" dirty="0"/>
              <a:t> при увеличении числа электронных слоёв и увеличении атомных радиусов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Наибольшей ЭО в каждом периоде обладают самые маленькие атомы с семью внешними электронами — атомы галогенов (инертные газы соединений не образуют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/>
              <a:t>Наименьшая ЭО в периоде у самого большого атома с одним внешним электроном — атома щелочного металла.</a:t>
            </a:r>
          </a:p>
          <a:p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97" y="3580807"/>
            <a:ext cx="2976676" cy="2597150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Электроотрицательность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78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158</TotalTime>
  <Words>436</Words>
  <Application>Microsoft Office PowerPoint</Application>
  <PresentationFormat>Широкоэкранный</PresentationFormat>
  <Paragraphs>93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Corbel</vt:lpstr>
      <vt:lpstr>Gill Sans MT</vt:lpstr>
      <vt:lpstr>Times New Roman</vt:lpstr>
      <vt:lpstr>Verdana</vt:lpstr>
      <vt:lpstr>Parcel</vt:lpstr>
      <vt:lpstr>Задание 3</vt:lpstr>
      <vt:lpstr>пример</vt:lpstr>
      <vt:lpstr>Теория</vt:lpstr>
      <vt:lpstr>Какие характеристики попадаются на огэ?</vt:lpstr>
      <vt:lpstr>Периодический закон</vt:lpstr>
      <vt:lpstr>Металлы и неметаллы</vt:lpstr>
      <vt:lpstr>Металлы и неметаллы</vt:lpstr>
      <vt:lpstr>РАДИУС АТОМА</vt:lpstr>
      <vt:lpstr>Электроотрицательность</vt:lpstr>
      <vt:lpstr>ЭЛЕКТРООТРИЦАТЕЛЬНОСТЬ</vt:lpstr>
      <vt:lpstr>Окислительная/восстановительная способность</vt:lpstr>
      <vt:lpstr>перерыв</vt:lpstr>
      <vt:lpstr>закономерности</vt:lpstr>
      <vt:lpstr>Типичные свойства</vt:lpstr>
      <vt:lpstr>практика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3</dc:title>
  <dc:creator>sharipovalliss@gmail.com</dc:creator>
  <cp:lastModifiedBy>sharipovalliss@gmail.com</cp:lastModifiedBy>
  <cp:revision>25</cp:revision>
  <dcterms:created xsi:type="dcterms:W3CDTF">2021-12-07T00:05:26Z</dcterms:created>
  <dcterms:modified xsi:type="dcterms:W3CDTF">2021-12-07T18:13:30Z</dcterms:modified>
</cp:coreProperties>
</file>