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2"/>
  </p:notesMasterIdLst>
  <p:sldIdLst>
    <p:sldId id="285" r:id="rId2"/>
    <p:sldId id="257" r:id="rId3"/>
    <p:sldId id="321" r:id="rId4"/>
    <p:sldId id="322" r:id="rId5"/>
    <p:sldId id="323" r:id="rId6"/>
    <p:sldId id="324" r:id="rId7"/>
    <p:sldId id="258" r:id="rId8"/>
    <p:sldId id="313" r:id="rId9"/>
    <p:sldId id="325" r:id="rId10"/>
    <p:sldId id="302" r:id="rId11"/>
    <p:sldId id="303" r:id="rId12"/>
    <p:sldId id="304" r:id="rId13"/>
    <p:sldId id="337" r:id="rId14"/>
    <p:sldId id="326" r:id="rId15"/>
    <p:sldId id="327" r:id="rId16"/>
    <p:sldId id="328" r:id="rId17"/>
    <p:sldId id="305" r:id="rId18"/>
    <p:sldId id="307" r:id="rId19"/>
    <p:sldId id="271" r:id="rId20"/>
    <p:sldId id="286" r:id="rId21"/>
    <p:sldId id="329" r:id="rId22"/>
    <p:sldId id="330" r:id="rId23"/>
    <p:sldId id="331" r:id="rId24"/>
    <p:sldId id="315" r:id="rId25"/>
    <p:sldId id="276" r:id="rId26"/>
    <p:sldId id="277" r:id="rId27"/>
    <p:sldId id="335" r:id="rId28"/>
    <p:sldId id="278" r:id="rId29"/>
    <p:sldId id="308" r:id="rId30"/>
    <p:sldId id="309" r:id="rId31"/>
    <p:sldId id="336" r:id="rId32"/>
    <p:sldId id="318" r:id="rId33"/>
    <p:sldId id="319" r:id="rId34"/>
    <p:sldId id="320" r:id="rId35"/>
    <p:sldId id="310" r:id="rId36"/>
    <p:sldId id="283" r:id="rId37"/>
    <p:sldId id="332" r:id="rId38"/>
    <p:sldId id="333" r:id="rId39"/>
    <p:sldId id="284" r:id="rId40"/>
    <p:sldId id="298"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660"/>
  </p:normalViewPr>
  <p:slideViewPr>
    <p:cSldViewPr>
      <p:cViewPr varScale="1">
        <p:scale>
          <a:sx n="82" d="100"/>
          <a:sy n="82" d="100"/>
        </p:scale>
        <p:origin x="1555"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348C49-7E59-4491-AB29-DADD0C748FE2}" type="datetimeFigureOut">
              <a:rPr lang="en-US"/>
              <a:pPr>
                <a:defRPr/>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C34021-25FA-41DC-92BD-7BF4865F60F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A019FD-C742-4D45-AC6F-A624246B2808}" type="slidenum">
              <a:rPr lang="en-IN" smtClean="0"/>
              <a:pPr fontAlgn="base">
                <a:spcBef>
                  <a:spcPct val="0"/>
                </a:spcBef>
                <a:spcAft>
                  <a:spcPct val="0"/>
                </a:spcAft>
                <a:defRPr/>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D4B-69C4-4A04-8DE7-861B0CEE9D3E}" type="slidenum">
              <a:rPr lang="en-IN" smtClean="0"/>
              <a:pPr fontAlgn="base">
                <a:spcBef>
                  <a:spcPct val="0"/>
                </a:spcBef>
                <a:spcAft>
                  <a:spcPct val="0"/>
                </a:spcAft>
                <a:defRPr/>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2087D2-AC61-49B4-A78E-BBB293F102CF}" type="slidenum">
              <a:rPr lang="en-IN" smtClean="0"/>
              <a:pPr fontAlgn="base">
                <a:spcBef>
                  <a:spcPct val="0"/>
                </a:spcBef>
                <a:spcAft>
                  <a:spcPct val="0"/>
                </a:spcAft>
                <a:defRPr/>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69650009-6EC6-4710-8D89-EE7F61B51639}" type="datetimeFigureOut">
              <a:rPr lang="en-US"/>
              <a:pPr>
                <a:defRPr/>
              </a:pPr>
              <a:t>4/18/2024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45F91FD-65B7-48FE-BEBA-90212DB08E9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7CD1F62-DCC4-4BBB-A5E6-2C979057C242}"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974E6EA-2B00-4E16-AD80-6495A000092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7873E8D-4717-4200-83E7-C82122B18574}"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B6037A5-F923-4614-ADE4-1E01B61BF30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9C4710-D89F-4EC8-B81E-B073A118A34D}"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836EADE-D7F4-49DF-B16E-590A1DD9922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B94A7B3-4C34-472F-B184-811E0DAC931D}" type="datetimeFigureOut">
              <a:rPr lang="en-US"/>
              <a:pPr>
                <a:defRPr/>
              </a:pPr>
              <a:t>4/18/2024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B734F1-7075-4F2B-8ACD-B5D65848ECD9}"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579C6A-5EEA-4223-934F-B4623E5CFC92}"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2B591594-0178-4363-9249-735AEB76B4BA}"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6A4B766-8126-49ED-B937-A7E3F952F8A6}" type="datetimeFigureOut">
              <a:rPr lang="en-US"/>
              <a:pPr>
                <a:defRPr/>
              </a:pPr>
              <a:t>4/18/2024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B273AFDE-888B-47ED-AAC1-194DCA758718}"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0EF72C5-9150-42B8-861F-3610317328D5}" type="datetimeFigureOut">
              <a:rPr lang="en-US"/>
              <a:pPr>
                <a:defRPr/>
              </a:pPr>
              <a:t>4/18/2024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88A53A96-0BA3-46D3-8F55-E7389E4AB4B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FFB3C7E-84B6-4499-A99A-734B44B904B8}" type="datetimeFigureOut">
              <a:rPr lang="en-US"/>
              <a:pPr>
                <a:defRPr/>
              </a:pPr>
              <a:t>4/18/2024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BF9B9324-0EC5-4A99-A231-FDDD1D13488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9515712-E2A7-4631-9A62-7725FA3148C9}"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2D758E5-3126-4DAA-B7AA-FA8139678F8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5EEB1D-0409-4139-8B4B-F5715E4F2035}" type="datetimeFigureOut">
              <a:rPr lang="en-US"/>
              <a:pPr>
                <a:defRPr/>
              </a:pPr>
              <a:t>4/18/2024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C73762-7AA0-4C3A-B0F8-CBAA357B3A5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BF13764-1F1F-4258-AFD8-8F5E90A640AD}" type="datetimeFigureOut">
              <a:rPr lang="en-US"/>
              <a:pPr>
                <a:defRPr/>
              </a:pPr>
              <a:t>4/18/2024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C6F7251-9B49-44BD-9CE0-B9F4CA1F326B}"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51" r:id="rId1"/>
    <p:sldLayoutId id="2147484143" r:id="rId2"/>
    <p:sldLayoutId id="2147484152" r:id="rId3"/>
    <p:sldLayoutId id="2147484144" r:id="rId4"/>
    <p:sldLayoutId id="2147484145" r:id="rId5"/>
    <p:sldLayoutId id="2147484146" r:id="rId6"/>
    <p:sldLayoutId id="2147484147" r:id="rId7"/>
    <p:sldLayoutId id="2147484148" r:id="rId8"/>
    <p:sldLayoutId id="2147484153" r:id="rId9"/>
    <p:sldLayoutId id="2147484149" r:id="rId10"/>
    <p:sldLayoutId id="21474841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tx1"/>
                </a:solidFill>
              </a:rPr>
              <a:t>SMART HEALTH PREDICTION SYSTEM</a:t>
            </a:r>
            <a:br>
              <a:rPr lang="en-US" dirty="0">
                <a:solidFill>
                  <a:schemeClr val="bg1">
                    <a:lumMod val="95000"/>
                    <a:lumOff val="5000"/>
                  </a:schemeClr>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8" descr="Artificial Intelligence in Healthcare: Beyond disease prediction, Health  News, ET HealthWorld"/>
          <p:cNvPicPr>
            <a:picLocks noChangeAspect="1" noChangeArrowheads="1"/>
          </p:cNvPicPr>
          <p:nvPr/>
        </p:nvPicPr>
        <p:blipFill>
          <a:blip r:embed="rId2"/>
          <a:srcRect/>
          <a:stretch>
            <a:fillRect/>
          </a:stretch>
        </p:blipFill>
        <p:spPr bwMode="auto">
          <a:xfrm>
            <a:off x="642938" y="2500313"/>
            <a:ext cx="7858125"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795324"/>
          </a:xfrm>
        </p:spPr>
        <p:txBody>
          <a:bodyPr/>
          <a:lstStyle/>
          <a:p>
            <a:r>
              <a:rPr lang="en-US" b="1" dirty="0"/>
              <a:t>FRONTEND (LANGUAGE USED)</a:t>
            </a:r>
          </a:p>
        </p:txBody>
      </p:sp>
      <p:sp>
        <p:nvSpPr>
          <p:cNvPr id="16387" name="Content Placeholder 2"/>
          <p:cNvSpPr>
            <a:spLocks noGrp="1"/>
          </p:cNvSpPr>
          <p:nvPr>
            <p:ph idx="1"/>
          </p:nvPr>
        </p:nvSpPr>
        <p:spPr>
          <a:xfrm>
            <a:off x="457200" y="1935163"/>
            <a:ext cx="8229600" cy="17081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CSS AND JS)</a:t>
            </a:r>
          </a:p>
        </p:txBody>
      </p:sp>
      <p:pic>
        <p:nvPicPr>
          <p:cNvPr id="1638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a:t>BACKEND</a:t>
            </a:r>
          </a:p>
        </p:txBody>
      </p:sp>
      <p:sp>
        <p:nvSpPr>
          <p:cNvPr id="17411" name="Content Placeholder 2"/>
          <p:cNvSpPr>
            <a:spLocks noGrp="1"/>
          </p:cNvSpPr>
          <p:nvPr>
            <p:ph idx="1"/>
          </p:nvPr>
        </p:nvSpPr>
        <p:spPr>
          <a:xfrm>
            <a:off x="500063" y="2214563"/>
            <a:ext cx="8229600" cy="1636712"/>
          </a:xfrm>
        </p:spPr>
        <p:txBody>
          <a:bodyPr/>
          <a:lstStyle/>
          <a:p>
            <a:r>
              <a:rPr lang="en-US"/>
              <a:t>PYTHON DJANGO</a:t>
            </a:r>
          </a:p>
          <a:p>
            <a:r>
              <a:rPr lang="en-US"/>
              <a:t>SQLITE (</a:t>
            </a:r>
            <a:r>
              <a:rPr lang="en-US">
                <a:solidFill>
                  <a:srgbClr val="FF0000"/>
                </a:solidFill>
              </a:rPr>
              <a:t>DATABASE</a:t>
            </a:r>
            <a:r>
              <a:rPr lang="en-US"/>
              <a:t>)</a:t>
            </a:r>
          </a:p>
        </p:txBody>
      </p:sp>
      <p:pic>
        <p:nvPicPr>
          <p:cNvPr id="1741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SOFTWARE USED</a:t>
            </a:r>
          </a:p>
        </p:txBody>
      </p:sp>
      <p:sp>
        <p:nvSpPr>
          <p:cNvPr id="1843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850"/>
            <a:ext cx="8229600" cy="866762"/>
          </a:xfrm>
        </p:spPr>
        <p:txBody>
          <a:bodyPr/>
          <a:lstStyle/>
          <a:p>
            <a:r>
              <a:rPr lang="en-US" b="1" dirty="0"/>
              <a:t>ML ALGORITHMS USED</a:t>
            </a:r>
          </a:p>
        </p:txBody>
      </p:sp>
      <p:sp>
        <p:nvSpPr>
          <p:cNvPr id="18435" name="Content Placeholder 2"/>
          <p:cNvSpPr>
            <a:spLocks noGrp="1"/>
          </p:cNvSpPr>
          <p:nvPr>
            <p:ph idx="1"/>
          </p:nvPr>
        </p:nvSpPr>
        <p:spPr/>
        <p:txBody>
          <a:bodyPr/>
          <a:lstStyle/>
          <a:p>
            <a:endParaRPr lang="en-US" dirty="0"/>
          </a:p>
          <a:p>
            <a:r>
              <a:rPr lang="en-US" dirty="0">
                <a:solidFill>
                  <a:srgbClr val="002060"/>
                </a:solidFill>
              </a:rPr>
              <a:t>GAUSSIAN NAÏVE BAYES CLASSIFIER</a:t>
            </a:r>
          </a:p>
          <a:p>
            <a:r>
              <a:rPr lang="en-US" dirty="0">
                <a:solidFill>
                  <a:srgbClr val="002060"/>
                </a:solidFill>
              </a:rPr>
              <a:t>RANDOM FOREST CLASSIFIER</a:t>
            </a:r>
          </a:p>
          <a:p>
            <a:r>
              <a:rPr lang="en-US" dirty="0">
                <a:solidFill>
                  <a:srgbClr val="002060"/>
                </a:solidFill>
              </a:rPr>
              <a:t>SUPPORT VECTOR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a:t>PROJECT SCOPE</a:t>
            </a:r>
          </a:p>
        </p:txBody>
      </p:sp>
      <p:sp>
        <p:nvSpPr>
          <p:cNvPr id="19459" name="Content Placeholder 2"/>
          <p:cNvSpPr>
            <a:spLocks noGrp="1"/>
          </p:cNvSpPr>
          <p:nvPr>
            <p:ph idx="1"/>
          </p:nvPr>
        </p:nvSpPr>
        <p:spPr/>
        <p:txBody>
          <a:bodyPr/>
          <a:lstStyle/>
          <a:p>
            <a:endParaRPr lang="en-US"/>
          </a:p>
          <a:p>
            <a:r>
              <a:rPr lang="en-US"/>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57188"/>
            <a:ext cx="8229600" cy="857250"/>
          </a:xfrm>
        </p:spPr>
        <p:txBody>
          <a:bodyPr/>
          <a:lstStyle/>
          <a:p>
            <a:r>
              <a:rPr lang="en-US" b="1"/>
              <a:t>PROPOSED SYSTEM</a:t>
            </a:r>
          </a:p>
        </p:txBody>
      </p:sp>
      <p:sp>
        <p:nvSpPr>
          <p:cNvPr id="20483" name="Content Placeholder 2"/>
          <p:cNvSpPr>
            <a:spLocks noGrp="1"/>
          </p:cNvSpPr>
          <p:nvPr>
            <p:ph idx="1"/>
          </p:nvPr>
        </p:nvSpPr>
        <p:spPr>
          <a:xfrm>
            <a:off x="457200" y="1214438"/>
            <a:ext cx="8229600" cy="5110162"/>
          </a:xfrm>
        </p:spPr>
        <p:txBody>
          <a:bodyPr/>
          <a:lstStyle/>
          <a:p>
            <a:endParaRPr lang="en-US"/>
          </a:p>
          <a:p>
            <a:r>
              <a:rPr lang="en-US"/>
              <a:t>To beat the downside of existing framework we have created smart health prediction System. We have built up a specialist framework called Smart Health Prediction framework, which is utilized for improving the task of specialists. A framework checks a patient at initial level and proposes the possible diseases. It begins with getting some information about manifestations to the patient, in the event that the framework can distinguish the fitting sickness, at that point it proposes a specialist accessible to the patient in the closest conceivable territory.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5750" y="0"/>
            <a:ext cx="8572500" cy="857250"/>
          </a:xfrm>
        </p:spPr>
        <p:txBody>
          <a:bodyPr/>
          <a:lstStyle/>
          <a:p>
            <a:r>
              <a:rPr lang="en-US" b="1"/>
              <a:t>PROPOSED SYSTEM (continue…)</a:t>
            </a:r>
          </a:p>
        </p:txBody>
      </p:sp>
      <p:sp>
        <p:nvSpPr>
          <p:cNvPr id="21507" name="Content Placeholder 2"/>
          <p:cNvSpPr>
            <a:spLocks noGrp="1"/>
          </p:cNvSpPr>
          <p:nvPr>
            <p:ph idx="1"/>
          </p:nvPr>
        </p:nvSpPr>
        <p:spPr>
          <a:xfrm>
            <a:off x="457200" y="928688"/>
            <a:ext cx="8229600" cy="5395912"/>
          </a:xfrm>
        </p:spPr>
        <p:txBody>
          <a:bodyPr/>
          <a:lstStyle/>
          <a:p>
            <a:pPr>
              <a:buFont typeface="Wingdings 2" pitchFamily="18" charset="2"/>
              <a:buNone/>
            </a:pPr>
            <a:r>
              <a:rPr lang="en-US"/>
              <a:t>   On the off chance that the framework isn't sufficiently sure, it asks few questions to the patients, still on the off chance that the framework isn't sure; at that point it will show a few tests to the patient. In light of accessible total data, the framework will demonstrate the result. Here we utilize some intelligent methods to figure the most precise disorder that could be associated with patient's appearances and dependent on the database of a couple of patients restorative record, calculation (Naive Bayes) is connected for mapping the side effects with conceivable diseases. This framework improves undertaking of the specialists as well as helps the patients by giving vital help at a soonest organize conceivable.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a:t>DFD(DATA FLOW DIAGRAM)</a:t>
            </a:r>
            <a:br>
              <a:rPr lang="en-US" b="1"/>
            </a:br>
            <a:endParaRPr lang="en-US" b="1"/>
          </a:p>
        </p:txBody>
      </p:sp>
      <p:pic>
        <p:nvPicPr>
          <p:cNvPr id="22531" name="Picture 4" descr="3-5-stars"/>
          <p:cNvPicPr>
            <a:picLocks noChangeAspect="1" noChangeArrowheads="1"/>
          </p:cNvPicPr>
          <p:nvPr/>
        </p:nvPicPr>
        <p:blipFill>
          <a:blip r:embed="rId2"/>
          <a:srcRect/>
          <a:stretch>
            <a:fillRect/>
          </a:stretch>
        </p:blipFill>
        <p:spPr bwMode="auto">
          <a:xfrm>
            <a:off x="500063" y="1500188"/>
            <a:ext cx="8143875" cy="492918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571500"/>
          </a:xfrm>
        </p:spPr>
        <p:txBody>
          <a:bodyPr/>
          <a:lstStyle/>
          <a:p>
            <a:r>
              <a:rPr lang="en-US" sz="4000" b="1"/>
              <a:t>ER DIAGRAM </a:t>
            </a:r>
          </a:p>
        </p:txBody>
      </p:sp>
      <p:pic>
        <p:nvPicPr>
          <p:cNvPr id="23555" name="Picture 4" descr="er diagram smart health prediction"/>
          <p:cNvPicPr>
            <a:picLocks noChangeAspect="1" noChangeArrowheads="1"/>
          </p:cNvPicPr>
          <p:nvPr/>
        </p:nvPicPr>
        <p:blipFill>
          <a:blip r:embed="rId2"/>
          <a:srcRect/>
          <a:stretch>
            <a:fillRect/>
          </a:stretch>
        </p:blipFill>
        <p:spPr bwMode="auto">
          <a:xfrm>
            <a:off x="500063" y="500063"/>
            <a:ext cx="8358187" cy="63579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24579" name="Title 3"/>
          <p:cNvSpPr>
            <a:spLocks noGrp="1"/>
          </p:cNvSpPr>
          <p:nvPr>
            <p:ph type="title"/>
          </p:nvPr>
        </p:nvSpPr>
        <p:spPr/>
        <p:txBody>
          <a:bodyPr/>
          <a:lstStyle/>
          <a:p>
            <a:r>
              <a:rPr lang="en-US" b="1"/>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357313"/>
          </a:xfrm>
        </p:spPr>
        <p:txBody>
          <a:bodyPr>
            <a:normAutofit fontScale="90000"/>
          </a:bodyPr>
          <a:lstStyle/>
          <a:p>
            <a:pPr eaLnBrk="1" fontAlgn="auto" hangingPunct="1">
              <a:spcAft>
                <a:spcPts val="0"/>
              </a:spcAft>
              <a:defRPr/>
            </a:pPr>
            <a:r>
              <a:rPr lang="en-US" b="1" dirty="0"/>
              <a:t>INTRODUCTION</a:t>
            </a:r>
            <a:br>
              <a:rPr lang="en-IN" dirty="0"/>
            </a:br>
            <a:endParaRPr lang="en-IN" dirty="0"/>
          </a:p>
        </p:txBody>
      </p:sp>
      <p:sp>
        <p:nvSpPr>
          <p:cNvPr id="3" name="Content Placeholder 2"/>
          <p:cNvSpPr>
            <a:spLocks noGrp="1"/>
          </p:cNvSpPr>
          <p:nvPr>
            <p:ph idx="1"/>
          </p:nvPr>
        </p:nvSpPr>
        <p:spPr>
          <a:xfrm>
            <a:off x="457200" y="928688"/>
            <a:ext cx="8229600" cy="5395912"/>
          </a:xfrm>
        </p:spPr>
        <p:txBody>
          <a:bodyPr>
            <a:normAutofit fontScale="92500" lnSpcReduction="10000"/>
          </a:bodyPr>
          <a:lstStyle/>
          <a:p>
            <a:pPr>
              <a:buFont typeface="Wingdings 2" pitchFamily="18" charset="2"/>
              <a:buNone/>
              <a:defRPr/>
            </a:pPr>
            <a:endParaRPr lang="en-US" dirty="0"/>
          </a:p>
          <a:p>
            <a:pPr>
              <a:defRPr/>
            </a:pPr>
            <a:r>
              <a:rPr lang="en-US" dirty="0"/>
              <a:t>It might have happened so many times that you or someone yours need doctors help immediately, but they are not available due to some reason. The Health Prediction system is an end user support and online consultation project. Here we propose a system that allows users to get instant guidance on their health issues through an intelligent health care system online. The system is fed with various symptoms and the disease/illness associated with those systems. The system allows user to share their symptoms and issues. It then processes user’s symptoms to check for various illnesses that could be associated with it. Here we use some intelligent data mining techniques to guess the most accurate illness that could be associated with patient’s symptoms.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5604" name="Picture 5" descr="admin"/>
          <p:cNvPicPr>
            <a:picLocks noChangeAspect="1" noChangeArrowheads="1"/>
          </p:cNvPicPr>
          <p:nvPr/>
        </p:nvPicPr>
        <p:blipFill>
          <a:blip r:embed="rId2"/>
          <a:srcRect/>
          <a:stretch>
            <a:fillRect/>
          </a:stretch>
        </p:blipFill>
        <p:spPr bwMode="auto">
          <a:xfrm>
            <a:off x="357188" y="1214438"/>
            <a:ext cx="8501062" cy="535781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6627"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6628" name="Picture 2" descr="news-portal"/>
          <p:cNvPicPr>
            <a:picLocks noChangeAspect="1" noChangeArrowheads="1"/>
          </p:cNvPicPr>
          <p:nvPr/>
        </p:nvPicPr>
        <p:blipFill>
          <a:blip r:embed="rId2"/>
          <a:srcRect/>
          <a:stretch>
            <a:fillRect/>
          </a:stretch>
        </p:blipFill>
        <p:spPr bwMode="auto">
          <a:xfrm>
            <a:off x="428625" y="1071563"/>
            <a:ext cx="8358188" cy="53578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1"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7652" name="Picture 2" descr="news-portal"/>
          <p:cNvPicPr>
            <a:picLocks noChangeAspect="1" noChangeArrowheads="1"/>
          </p:cNvPicPr>
          <p:nvPr/>
        </p:nvPicPr>
        <p:blipFill>
          <a:blip r:embed="rId2"/>
          <a:srcRect/>
          <a:stretch>
            <a:fillRect/>
          </a:stretch>
        </p:blipFill>
        <p:spPr bwMode="auto">
          <a:xfrm>
            <a:off x="428625" y="1000125"/>
            <a:ext cx="8286750" cy="566578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75" name="Title 4"/>
          <p:cNvSpPr>
            <a:spLocks noGrp="1"/>
          </p:cNvSpPr>
          <p:nvPr>
            <p:ph type="title"/>
          </p:nvPr>
        </p:nvSpPr>
        <p:spPr>
          <a:xfrm>
            <a:off x="457200" y="357188"/>
            <a:ext cx="8229600" cy="500062"/>
          </a:xfrm>
        </p:spPr>
        <p:txBody>
          <a:bodyPr/>
          <a:lstStyle/>
          <a:p>
            <a:r>
              <a:rPr lang="en-US" b="1"/>
              <a:t>ACTIVITY DIAGRAM</a:t>
            </a:r>
            <a:endParaRPr lang="en-US"/>
          </a:p>
        </p:txBody>
      </p:sp>
      <p:pic>
        <p:nvPicPr>
          <p:cNvPr id="28676" name="Picture 2" descr="3-5-stars"/>
          <p:cNvPicPr>
            <a:picLocks noChangeAspect="1" noChangeArrowheads="1"/>
          </p:cNvPicPr>
          <p:nvPr/>
        </p:nvPicPr>
        <p:blipFill>
          <a:blip r:embed="rId2"/>
          <a:srcRect/>
          <a:stretch>
            <a:fillRect/>
          </a:stretch>
        </p:blipFill>
        <p:spPr bwMode="auto">
          <a:xfrm>
            <a:off x="857250" y="1000125"/>
            <a:ext cx="7358063" cy="56419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04850"/>
            <a:ext cx="8229600" cy="652463"/>
          </a:xfrm>
        </p:spPr>
        <p:txBody>
          <a:bodyPr/>
          <a:lstStyle/>
          <a:p>
            <a:r>
              <a:rPr lang="en-US" b="1"/>
              <a:t>SEQUENCE DIAGRAM</a:t>
            </a:r>
          </a:p>
        </p:txBody>
      </p:sp>
      <p:sp>
        <p:nvSpPr>
          <p:cNvPr id="2969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9700" name="Group 1"/>
          <p:cNvGrpSpPr>
            <a:grpSpLocks noChangeAspect="1"/>
          </p:cNvGrpSpPr>
          <p:nvPr/>
        </p:nvGrpSpPr>
        <p:grpSpPr bwMode="auto">
          <a:xfrm>
            <a:off x="500063" y="1928813"/>
            <a:ext cx="8143875" cy="4457700"/>
            <a:chOff x="2527" y="4260"/>
            <a:chExt cx="8100" cy="6017"/>
          </a:xfrm>
        </p:grpSpPr>
        <p:sp>
          <p:nvSpPr>
            <p:cNvPr id="29701" name="AutoShape 31"/>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9702" name="Rectangle 30"/>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9703" name="Rectangle 29"/>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9704" name="Rectangle 28"/>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9705" name="Rectangle 27"/>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9706" name="Rectangle 26"/>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9707" name="Line 25"/>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9708" name="Rectangle 24"/>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9709" name="Line 23"/>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9710" name="Line 22"/>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9711" name="Line 21"/>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9712" name="Line 20"/>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9713" name="Line 19"/>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9714" name="Line 18"/>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9715" name="Line 17"/>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9716" name="Line 16"/>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9717" name="Line 15"/>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9718" name="Line 14"/>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9719" name="Line 13"/>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9720" name="Rectangle 12"/>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800"/>
            </a:p>
            <a:p>
              <a:pPr eaLnBrk="0" hangingPunct="0"/>
              <a:r>
                <a:rPr lang="en-US" sz="1000" b="1">
                  <a:latin typeface="Times New Roman" pitchFamily="18" charset="0"/>
                </a:rPr>
                <a:t>:Request</a:t>
              </a:r>
              <a:endParaRPr lang="en-US"/>
            </a:p>
          </p:txBody>
        </p:sp>
        <p:sp>
          <p:nvSpPr>
            <p:cNvPr id="29721" name="Rectangle 11"/>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9722" name="Rectangle 10"/>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9723" name="Rectangle 9"/>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9724" name="Rectangle 8"/>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9725" name="Rectangle 7"/>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9726" name="Line 6"/>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9727" name="Oval 5"/>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9728" name="Line 4"/>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9729" name="Line 3"/>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9730" name="Line 2"/>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HOME PAGE</a:t>
            </a:r>
          </a:p>
        </p:txBody>
      </p:sp>
      <p:pic>
        <p:nvPicPr>
          <p:cNvPr id="4" name="Picture 3"/>
          <p:cNvPicPr/>
          <p:nvPr/>
        </p:nvPicPr>
        <p:blipFill rotWithShape="1">
          <a:blip r:embed="rId2"/>
          <a:srcRect r="813" b="5630"/>
          <a:stretch/>
        </p:blipFill>
        <p:spPr bwMode="auto">
          <a:xfrm>
            <a:off x="214282" y="785794"/>
            <a:ext cx="8715436" cy="559553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USER REGISTRATION PAGE</a:t>
            </a:r>
          </a:p>
        </p:txBody>
      </p:sp>
      <p:pic>
        <p:nvPicPr>
          <p:cNvPr id="4" name="Picture 3"/>
          <p:cNvPicPr/>
          <p:nvPr/>
        </p:nvPicPr>
        <p:blipFill rotWithShape="1">
          <a:blip r:embed="rId2"/>
          <a:srcRect r="428" b="5925"/>
          <a:stretch/>
        </p:blipFill>
        <p:spPr bwMode="auto">
          <a:xfrm>
            <a:off x="214282" y="1000108"/>
            <a:ext cx="8678198" cy="53092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LOGIN PAGE</a:t>
            </a:r>
          </a:p>
        </p:txBody>
      </p:sp>
      <p:pic>
        <p:nvPicPr>
          <p:cNvPr id="5" name="Picture 4"/>
          <p:cNvPicPr/>
          <p:nvPr/>
        </p:nvPicPr>
        <p:blipFill rotWithShape="1">
          <a:blip r:embed="rId2"/>
          <a:srcRect l="-1" r="-402" b="5708"/>
          <a:stretch/>
        </p:blipFill>
        <p:spPr bwMode="auto">
          <a:xfrm>
            <a:off x="214282" y="785794"/>
            <a:ext cx="8822214" cy="552352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357188" y="214313"/>
            <a:ext cx="8329612" cy="642937"/>
          </a:xfrm>
        </p:spPr>
        <p:txBody>
          <a:bodyPr/>
          <a:lstStyle/>
          <a:p>
            <a:r>
              <a:rPr lang="en-US" b="1"/>
              <a:t>PATIENT HOME PAGE</a:t>
            </a:r>
          </a:p>
        </p:txBody>
      </p:sp>
      <p:pic>
        <p:nvPicPr>
          <p:cNvPr id="4" name="Picture 3"/>
          <p:cNvPicPr/>
          <p:nvPr/>
        </p:nvPicPr>
        <p:blipFill rotWithShape="1">
          <a:blip r:embed="rId2"/>
          <a:srcRect r="431" b="5095"/>
          <a:stretch/>
        </p:blipFill>
        <p:spPr bwMode="auto">
          <a:xfrm>
            <a:off x="285720" y="857232"/>
            <a:ext cx="8606760" cy="552409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285729"/>
            <a:ext cx="8472518" cy="571504"/>
          </a:xfrm>
        </p:spPr>
        <p:txBody>
          <a:bodyPr/>
          <a:lstStyle/>
          <a:p>
            <a:r>
              <a:rPr lang="en-US" sz="3200" b="1" dirty="0"/>
              <a:t>USER PROFILE PAGE</a:t>
            </a:r>
          </a:p>
        </p:txBody>
      </p:sp>
      <p:pic>
        <p:nvPicPr>
          <p:cNvPr id="4" name="Picture 3"/>
          <p:cNvPicPr/>
          <p:nvPr/>
        </p:nvPicPr>
        <p:blipFill rotWithShape="1">
          <a:blip r:embed="rId2"/>
          <a:srcRect l="1" r="-399" b="5601"/>
          <a:stretch/>
        </p:blipFill>
        <p:spPr bwMode="auto">
          <a:xfrm>
            <a:off x="214282" y="1071547"/>
            <a:ext cx="8750206" cy="523777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357313"/>
          </a:xfrm>
        </p:spPr>
        <p:txBody>
          <a:bodyPr>
            <a:normAutofit fontScale="90000"/>
          </a:bodyPr>
          <a:lstStyle/>
          <a:p>
            <a:pPr eaLnBrk="1" fontAlgn="auto" hangingPunct="1">
              <a:spcAft>
                <a:spcPts val="0"/>
              </a:spcAft>
              <a:defRPr/>
            </a:pPr>
            <a:r>
              <a:rPr lang="en-US" b="1" dirty="0"/>
              <a:t>INTRODUCTION(continue…)</a:t>
            </a:r>
            <a:br>
              <a:rPr lang="en-IN" dirty="0"/>
            </a:br>
            <a:endParaRPr lang="en-IN" dirty="0"/>
          </a:p>
        </p:txBody>
      </p:sp>
      <p:sp>
        <p:nvSpPr>
          <p:cNvPr id="9219" name="Content Placeholder 2"/>
          <p:cNvSpPr>
            <a:spLocks noGrp="1"/>
          </p:cNvSpPr>
          <p:nvPr>
            <p:ph idx="1"/>
          </p:nvPr>
        </p:nvSpPr>
        <p:spPr>
          <a:xfrm>
            <a:off x="457200" y="928688"/>
            <a:ext cx="8229600" cy="5395912"/>
          </a:xfrm>
        </p:spPr>
        <p:txBody>
          <a:bodyPr/>
          <a:lstStyle/>
          <a:p>
            <a:pPr>
              <a:buFont typeface="Wingdings 2" pitchFamily="18" charset="2"/>
              <a:buNone/>
            </a:pPr>
            <a:endParaRPr lang="en-US"/>
          </a:p>
          <a:p>
            <a:r>
              <a:rPr lang="en-US"/>
              <a:t>In doctor module when doctor login to the system doctor can view his patient details and the report of that patient. Doctor can view details about the patient search what patient searched for according to their prediction. Doctor can view his personal details. Admin can add new disease details by specifying the type and symptoms of the disease into the database.  Based on the name of the disease and symptom the data mining algorithm works.  Admin can view various disease and symptoms stored in database. This system will provide proper guidance when the user specifies the symptoms of his illness.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14282" y="500063"/>
            <a:ext cx="8472518" cy="500062"/>
          </a:xfrm>
        </p:spPr>
        <p:txBody>
          <a:bodyPr/>
          <a:lstStyle/>
          <a:p>
            <a:r>
              <a:rPr lang="en-US" sz="4000" b="1" dirty="0"/>
              <a:t>INPUT USER HEALTH PARAMETERS PAGE</a:t>
            </a:r>
          </a:p>
        </p:txBody>
      </p:sp>
      <p:pic>
        <p:nvPicPr>
          <p:cNvPr id="4" name="Picture 3"/>
          <p:cNvPicPr/>
          <p:nvPr/>
        </p:nvPicPr>
        <p:blipFill rotWithShape="1">
          <a:blip r:embed="rId2"/>
          <a:srcRect b="4582"/>
          <a:stretch/>
        </p:blipFill>
        <p:spPr bwMode="auto">
          <a:xfrm>
            <a:off x="214282" y="1000108"/>
            <a:ext cx="8715436" cy="545322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14282" y="428605"/>
            <a:ext cx="8472518" cy="428628"/>
          </a:xfrm>
        </p:spPr>
        <p:txBody>
          <a:bodyPr/>
          <a:lstStyle/>
          <a:p>
            <a:r>
              <a:rPr lang="en-US" sz="4000" b="1" dirty="0"/>
              <a:t>VIEW PREDICTION HISTORY PAGE</a:t>
            </a:r>
          </a:p>
        </p:txBody>
      </p:sp>
      <p:pic>
        <p:nvPicPr>
          <p:cNvPr id="7" name="Picture 6"/>
          <p:cNvPicPr/>
          <p:nvPr/>
        </p:nvPicPr>
        <p:blipFill rotWithShape="1">
          <a:blip r:embed="rId2"/>
          <a:srcRect l="1" r="-399" b="5658"/>
          <a:stretch/>
        </p:blipFill>
        <p:spPr bwMode="auto">
          <a:xfrm>
            <a:off x="214282" y="1000109"/>
            <a:ext cx="8750206" cy="530921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285729"/>
            <a:ext cx="8472518" cy="500066"/>
          </a:xfrm>
        </p:spPr>
        <p:txBody>
          <a:bodyPr/>
          <a:lstStyle/>
          <a:p>
            <a:r>
              <a:rPr lang="en-US" b="1" dirty="0"/>
              <a:t>ADMIN HOME PAGE</a:t>
            </a:r>
          </a:p>
        </p:txBody>
      </p:sp>
      <p:pic>
        <p:nvPicPr>
          <p:cNvPr id="4" name="Picture 3"/>
          <p:cNvPicPr/>
          <p:nvPr/>
        </p:nvPicPr>
        <p:blipFill rotWithShape="1">
          <a:blip r:embed="rId2"/>
          <a:srcRect l="-1" r="438" b="5646"/>
          <a:stretch/>
        </p:blipFill>
        <p:spPr bwMode="auto">
          <a:xfrm>
            <a:off x="214282" y="1000108"/>
            <a:ext cx="8606190" cy="523720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5720" y="500063"/>
            <a:ext cx="8401080" cy="500062"/>
          </a:xfrm>
        </p:spPr>
        <p:txBody>
          <a:bodyPr/>
          <a:lstStyle/>
          <a:p>
            <a:r>
              <a:rPr lang="en-US" b="1" dirty="0"/>
              <a:t>VIEW DOCTOR PAGE</a:t>
            </a:r>
          </a:p>
        </p:txBody>
      </p:sp>
      <p:pic>
        <p:nvPicPr>
          <p:cNvPr id="4" name="Picture 3"/>
          <p:cNvPicPr/>
          <p:nvPr/>
        </p:nvPicPr>
        <p:blipFill rotWithShape="1">
          <a:blip r:embed="rId2"/>
          <a:srcRect r="441" b="6089"/>
          <a:stretch/>
        </p:blipFill>
        <p:spPr bwMode="auto">
          <a:xfrm>
            <a:off x="285720" y="1071547"/>
            <a:ext cx="8534752" cy="516576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57158" y="500063"/>
            <a:ext cx="8329642" cy="500062"/>
          </a:xfrm>
        </p:spPr>
        <p:txBody>
          <a:bodyPr/>
          <a:lstStyle/>
          <a:p>
            <a:r>
              <a:rPr lang="en-US" b="1" dirty="0"/>
              <a:t>VIEW PATIENT PAGE</a:t>
            </a:r>
          </a:p>
        </p:txBody>
      </p:sp>
      <p:pic>
        <p:nvPicPr>
          <p:cNvPr id="4" name="Picture 3"/>
          <p:cNvPicPr/>
          <p:nvPr/>
        </p:nvPicPr>
        <p:blipFill rotWithShape="1">
          <a:blip r:embed="rId2"/>
          <a:srcRect r="434" b="4876"/>
          <a:stretch/>
        </p:blipFill>
        <p:spPr bwMode="auto">
          <a:xfrm>
            <a:off x="357159" y="1000107"/>
            <a:ext cx="8535322" cy="545322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5720" y="428625"/>
            <a:ext cx="8401080" cy="500063"/>
          </a:xfrm>
        </p:spPr>
        <p:txBody>
          <a:bodyPr/>
          <a:lstStyle/>
          <a:p>
            <a:r>
              <a:rPr lang="en-US" b="1" dirty="0"/>
              <a:t>VIEW SEARCHED DATA PAGE</a:t>
            </a:r>
          </a:p>
        </p:txBody>
      </p:sp>
      <p:pic>
        <p:nvPicPr>
          <p:cNvPr id="4" name="Picture 3"/>
          <p:cNvPicPr/>
          <p:nvPr/>
        </p:nvPicPr>
        <p:blipFill rotWithShape="1">
          <a:blip r:embed="rId2"/>
          <a:srcRect r="431" b="5832"/>
          <a:stretch/>
        </p:blipFill>
        <p:spPr bwMode="auto">
          <a:xfrm>
            <a:off x="285720" y="1071546"/>
            <a:ext cx="8606760" cy="523777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857250"/>
            <a:ext cx="8229600" cy="5467350"/>
          </a:xfrm>
        </p:spPr>
        <p:txBody>
          <a:bodyPr>
            <a:normAutofit lnSpcReduction="10000"/>
          </a:bodyPr>
          <a:lstStyle/>
          <a:p>
            <a:pPr marL="274320" indent="-274320" eaLnBrk="1" fontAlgn="auto" hangingPunct="1">
              <a:spcAft>
                <a:spcPts val="0"/>
              </a:spcAft>
              <a:buClr>
                <a:schemeClr val="accent3"/>
              </a:buClr>
              <a:buFont typeface="Wingdings 2"/>
              <a:buNone/>
              <a:defRPr/>
            </a:pPr>
            <a:r>
              <a:rPr lang="en-US" b="1" dirty="0"/>
              <a:t> </a:t>
            </a:r>
            <a:r>
              <a:rPr lang="en-US" dirty="0"/>
              <a:t>Concealed learning will be extracted from the verifiable information in the proposed framework, by getting ready datasets by applying apriori calculation. Anticipating savvy wellbeing should be possible just if framework reacts that way. These datasets will be contrasted and the approaching questions and the last report will be produced utilizing Association Rule Mining. Since this proposed system will chip away at genuine chronicled information, it will give exact and productive outcomes, which will enable patients, to get the conclusion in a split second. More work should be possible later on by utilizing more informational index identified with heart sicknesses and by utilizing diverse information decrease techniques to improve the characterization.</a:t>
            </a:r>
            <a:endParaRPr lang="en-IN" dirty="0"/>
          </a:p>
          <a:p>
            <a:pPr>
              <a:buFont typeface="Wingdings 2" pitchFamily="18" charset="2"/>
              <a:buNone/>
              <a:defRPr/>
            </a:pPr>
            <a:endParaRPr lang="en-US"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a:t>FUTURE SCOPE (continue)</a:t>
            </a:r>
            <a:br>
              <a:rPr lang="en-IN" dirty="0"/>
            </a:br>
            <a:endParaRPr lang="en-IN" dirty="0"/>
          </a:p>
        </p:txBody>
      </p:sp>
      <p:sp>
        <p:nvSpPr>
          <p:cNvPr id="3" name="Content Placeholder 2"/>
          <p:cNvSpPr>
            <a:spLocks noGrp="1"/>
          </p:cNvSpPr>
          <p:nvPr>
            <p:ph idx="1"/>
          </p:nvPr>
        </p:nvSpPr>
        <p:spPr>
          <a:xfrm>
            <a:off x="457200" y="857250"/>
            <a:ext cx="8229600" cy="5467350"/>
          </a:xfrm>
        </p:spPr>
        <p:txBody>
          <a:bodyPr>
            <a:normAutofit lnSpcReduction="10000"/>
          </a:bodyPr>
          <a:lstStyle/>
          <a:p>
            <a:pPr>
              <a:defRPr/>
            </a:pPr>
            <a:r>
              <a:rPr lang="en-US" dirty="0"/>
              <a:t>For better precision and expectation of heart sicknesses the datasets that will be used must be quality organized and free from special cases, inconsistencies, and missing characteristics. This web application can be additionally upgraded in an Android application. This will be accessible to clients on versatile premise and its utilization can be additionally expanded. Likewise, highlight like getting the specialist online on a visit with the goal that patients can straightforwardly converse with the concerned specialists. The modules doing malignant growth examination can be coordinated to discover how close the individual related with disease is. This will make this web application unsurprising in obvious sense.</a:t>
            </a:r>
          </a:p>
          <a:p>
            <a:pPr>
              <a:buFont typeface="Wingdings 2" pitchFamily="18" charset="2"/>
              <a:buNone/>
              <a:defRPr/>
            </a:pPr>
            <a:endParaRPr lang="en-US"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714375"/>
          </a:xfrm>
        </p:spPr>
        <p:txBody>
          <a:bodyPr>
            <a:normAutofit fontScale="90000"/>
          </a:bodyPr>
          <a:lstStyle/>
          <a:p>
            <a:pPr eaLnBrk="1" fontAlgn="auto" hangingPunct="1">
              <a:spcAft>
                <a:spcPts val="0"/>
              </a:spcAft>
              <a:defRPr/>
            </a:pPr>
            <a:r>
              <a:rPr lang="en-US" b="1" dirty="0"/>
              <a:t>CONCLUSION</a:t>
            </a:r>
            <a:endParaRPr lang="en-IN" dirty="0"/>
          </a:p>
        </p:txBody>
      </p:sp>
      <p:sp>
        <p:nvSpPr>
          <p:cNvPr id="3" name="Content Placeholder 2"/>
          <p:cNvSpPr>
            <a:spLocks noGrp="1"/>
          </p:cNvSpPr>
          <p:nvPr>
            <p:ph idx="1"/>
          </p:nvPr>
        </p:nvSpPr>
        <p:spPr>
          <a:xfrm>
            <a:off x="457200" y="1285875"/>
            <a:ext cx="8229600" cy="5038725"/>
          </a:xfrm>
        </p:spPr>
        <p:txBody>
          <a:bodyPr>
            <a:normAutofit/>
          </a:bodyPr>
          <a:lstStyle/>
          <a:p>
            <a:r>
              <a:rPr lang="en-US" dirty="0"/>
              <a:t>It has been a great pleasure for me to work on this exciting and challenging project. This project proved good for me as it provided practical knowledge of not only programming in Python and Sqlite web based application. It also provides knowledge about the latest technology used in developing web enabled application and client server technology that will be great demand in future. This will provide better opportunities and guidance in future in developing projects independently.</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a:t>BIBLIOGRAPHY</a:t>
            </a:r>
            <a:endParaRPr lang="en-IN"/>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ANF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dirty="0"/>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a:defRPr/>
            </a:pPr>
            <a:r>
              <a:rPr lang="en-US" dirty="0"/>
              <a:t>Two scoops of Django for 1.11 by </a:t>
            </a:r>
            <a:r>
              <a:rPr lang="en-US" b="1" i="1" dirty="0"/>
              <a:t>Daniel </a:t>
            </a:r>
            <a:r>
              <a:rPr lang="en-US" b="1" i="1" dirty="0" err="1"/>
              <a:t>Greenfeld’s</a:t>
            </a:r>
            <a:r>
              <a:rPr lang="en-US" b="1" i="1" dirty="0"/>
              <a:t> and Audrey Greenfield</a:t>
            </a:r>
            <a:endParaRPr lang="en-US" b="1" dirty="0"/>
          </a:p>
          <a:p>
            <a:pPr>
              <a:defRPr/>
            </a:pPr>
            <a:r>
              <a:rPr lang="en-US" dirty="0"/>
              <a:t>Lightweight Django </a:t>
            </a:r>
            <a:r>
              <a:rPr lang="en-US" i="1" dirty="0"/>
              <a:t>by </a:t>
            </a:r>
            <a:r>
              <a:rPr lang="en-US" b="1" i="1" dirty="0"/>
              <a:t>Elman and Mark Lavin</a:t>
            </a:r>
            <a:endParaRPr lang="en-US" b="1"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fontScale="90000"/>
          </a:bodyPr>
          <a:lstStyle/>
          <a:p>
            <a:pPr eaLnBrk="1" fontAlgn="auto" hangingPunct="1">
              <a:spcAft>
                <a:spcPts val="0"/>
              </a:spcAft>
              <a:defRPr/>
            </a:pPr>
            <a:r>
              <a:rPr lang="en-US" b="1" dirty="0"/>
              <a:t>OBJECTIVE</a:t>
            </a:r>
            <a:endParaRPr lang="en-IN" dirty="0"/>
          </a:p>
        </p:txBody>
      </p:sp>
      <p:sp>
        <p:nvSpPr>
          <p:cNvPr id="10243" name="Content Placeholder 2"/>
          <p:cNvSpPr>
            <a:spLocks noGrp="1"/>
          </p:cNvSpPr>
          <p:nvPr>
            <p:ph idx="1"/>
          </p:nvPr>
        </p:nvSpPr>
        <p:spPr>
          <a:xfrm>
            <a:off x="457200" y="928688"/>
            <a:ext cx="8229600" cy="5395912"/>
          </a:xfrm>
        </p:spPr>
        <p:txBody>
          <a:bodyPr/>
          <a:lstStyle/>
          <a:p>
            <a:pPr>
              <a:buFont typeface="Wingdings 2" pitchFamily="18" charset="2"/>
              <a:buNone/>
            </a:pPr>
            <a:endParaRPr lang="en-US" dirty="0"/>
          </a:p>
          <a:p>
            <a:r>
              <a:rPr lang="en-US" dirty="0"/>
              <a:t>The objective of this project entitled “Smart health disease prediction using machine learning” is to provide a user friendly and easily understandable GUI to users to easily get instant guidance on their health issues through an intelligent health care system online. The main objective of the System is to predict disease according to symptoms and also suggest list of doctors and medicines.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1"/>
            <a:ext cx="8229600" cy="571505"/>
          </a:xfrm>
        </p:spPr>
        <p:txBody>
          <a:bodyPr>
            <a:normAutofit fontScale="90000"/>
          </a:bodyPr>
          <a:lstStyle/>
          <a:p>
            <a:pPr eaLnBrk="1" fontAlgn="auto" hangingPunct="1">
              <a:spcAft>
                <a:spcPts val="0"/>
              </a:spcAft>
              <a:defRPr/>
            </a:pPr>
            <a:r>
              <a:rPr lang="en-US" b="1" dirty="0"/>
              <a:t>GOAL</a:t>
            </a:r>
            <a:endParaRPr lang="en-IN" dirty="0"/>
          </a:p>
        </p:txBody>
      </p:sp>
      <p:sp>
        <p:nvSpPr>
          <p:cNvPr id="11267" name="Content Placeholder 2"/>
          <p:cNvSpPr>
            <a:spLocks noGrp="1"/>
          </p:cNvSpPr>
          <p:nvPr>
            <p:ph idx="1"/>
          </p:nvPr>
        </p:nvSpPr>
        <p:spPr>
          <a:xfrm>
            <a:off x="457200" y="1285860"/>
            <a:ext cx="8229600" cy="5038740"/>
          </a:xfrm>
        </p:spPr>
        <p:txBody>
          <a:bodyPr/>
          <a:lstStyle/>
          <a:p>
            <a:pPr>
              <a:buFont typeface="Wingdings 2" pitchFamily="18" charset="2"/>
              <a:buNone/>
            </a:pPr>
            <a:endParaRPr lang="en-US" dirty="0"/>
          </a:p>
          <a:p>
            <a:r>
              <a:rPr lang="en-US" dirty="0"/>
              <a:t>User can search for doctor’s help at any point of time.</a:t>
            </a:r>
          </a:p>
          <a:p>
            <a:r>
              <a:rPr lang="en-US" dirty="0"/>
              <a:t>User can talk about their illness and get instant diagnosis.</a:t>
            </a:r>
          </a:p>
          <a:p>
            <a:r>
              <a:rPr lang="en-US" dirty="0"/>
              <a:t>Informs the user about the type of disease or disorder it feels.</a:t>
            </a:r>
          </a:p>
          <a:p>
            <a:r>
              <a:rPr lang="en-US" dirty="0"/>
              <a:t>Doctors get more clients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2"/>
            <a:ext cx="8229600" cy="1000109"/>
          </a:xfrm>
        </p:spPr>
        <p:txBody>
          <a:bodyPr>
            <a:normAutofit/>
          </a:bodyPr>
          <a:lstStyle/>
          <a:p>
            <a:pPr eaLnBrk="1" fontAlgn="auto" hangingPunct="1">
              <a:spcAft>
                <a:spcPts val="0"/>
              </a:spcAft>
              <a:defRPr/>
            </a:pPr>
            <a:r>
              <a:rPr lang="en-US" b="1" dirty="0"/>
              <a:t>NEED OF THE SYSTEM</a:t>
            </a:r>
            <a:endParaRPr lang="en-IN" dirty="0"/>
          </a:p>
        </p:txBody>
      </p:sp>
      <p:sp>
        <p:nvSpPr>
          <p:cNvPr id="12291" name="Content Placeholder 2"/>
          <p:cNvSpPr>
            <a:spLocks noGrp="1"/>
          </p:cNvSpPr>
          <p:nvPr>
            <p:ph idx="1"/>
          </p:nvPr>
        </p:nvSpPr>
        <p:spPr>
          <a:xfrm>
            <a:off x="457200" y="1428736"/>
            <a:ext cx="8229600" cy="4895864"/>
          </a:xfrm>
        </p:spPr>
        <p:txBody>
          <a:bodyPr/>
          <a:lstStyle/>
          <a:p>
            <a:pPr>
              <a:buFont typeface="Wingdings 2" pitchFamily="18" charset="2"/>
              <a:buNone/>
            </a:pPr>
            <a:endParaRPr lang="en-US" dirty="0"/>
          </a:p>
          <a:p>
            <a:r>
              <a:rPr lang="en-US" dirty="0"/>
              <a:t>There is always a need of a system that will provide the disease information according to symptoms shared by user.</a:t>
            </a:r>
          </a:p>
          <a:p>
            <a:r>
              <a:rPr lang="en-US" dirty="0"/>
              <a:t>This system will help the user to find good doctors and medicines.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14313"/>
            <a:ext cx="8229600" cy="714375"/>
          </a:xfrm>
        </p:spPr>
        <p:txBody>
          <a:bodyPr/>
          <a:lstStyle/>
          <a:p>
            <a:pPr eaLnBrk="1" hangingPunct="1"/>
            <a:r>
              <a:rPr lang="en-US" b="1"/>
              <a:t>MODULES</a:t>
            </a:r>
            <a:endParaRPr lang="en-IN"/>
          </a:p>
        </p:txBody>
      </p:sp>
      <p:sp>
        <p:nvSpPr>
          <p:cNvPr id="7171" name="Content Placeholder 2"/>
          <p:cNvSpPr>
            <a:spLocks noGrp="1"/>
          </p:cNvSpPr>
          <p:nvPr>
            <p:ph idx="1"/>
          </p:nvPr>
        </p:nvSpPr>
        <p:spPr>
          <a:xfrm>
            <a:off x="457200" y="928688"/>
            <a:ext cx="8229600" cy="5643562"/>
          </a:xfrm>
        </p:spPr>
        <p:txBody>
          <a:bodyPr/>
          <a:lstStyle/>
          <a:p>
            <a:pPr eaLnBrk="1" hangingPunct="1"/>
            <a:endParaRPr lang="en-US" b="1" dirty="0"/>
          </a:p>
          <a:p>
            <a:r>
              <a:rPr lang="en-US" b="1" dirty="0"/>
              <a:t>Patient Login: - </a:t>
            </a:r>
            <a:r>
              <a:rPr lang="en-US" dirty="0"/>
              <a:t>Patient Login to the system using his ID and Password.</a:t>
            </a:r>
          </a:p>
          <a:p>
            <a:r>
              <a:rPr lang="en-US" b="1" dirty="0"/>
              <a:t>Patient Registration: -</a:t>
            </a:r>
            <a:r>
              <a:rPr lang="en-US" dirty="0"/>
              <a:t>If Patient is a new user he will enter his personal details and he will user Id and password through which he can login to the system.</a:t>
            </a:r>
          </a:p>
          <a:p>
            <a:r>
              <a:rPr lang="en-US" b="1" dirty="0"/>
              <a:t>My Details: - </a:t>
            </a:r>
            <a:r>
              <a:rPr lang="en-US" dirty="0"/>
              <a:t>Patient can view his personal details.</a:t>
            </a:r>
          </a:p>
          <a:p>
            <a:r>
              <a:rPr lang="en-US" b="1" dirty="0"/>
              <a:t>Disease Prediction: - </a:t>
            </a:r>
            <a:r>
              <a:rPr lang="en-US" dirty="0"/>
              <a:t>Patient will specify the symptoms caused due to his illness. System will ask certain question regarding his illness and system predict the disease based on the symptoms specified by the patient and system will also suggest doctors based on the disease.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00063"/>
            <a:ext cx="8229600" cy="500062"/>
          </a:xfrm>
        </p:spPr>
        <p:txBody>
          <a:bodyPr/>
          <a:lstStyle/>
          <a:p>
            <a:pPr eaLnBrk="1" hangingPunct="1"/>
            <a:r>
              <a:rPr lang="en-US" b="1"/>
              <a:t>MODULES</a:t>
            </a:r>
            <a:endParaRPr lang="en-IN"/>
          </a:p>
        </p:txBody>
      </p:sp>
      <p:sp>
        <p:nvSpPr>
          <p:cNvPr id="14339" name="Content Placeholder 2"/>
          <p:cNvSpPr>
            <a:spLocks noGrp="1"/>
          </p:cNvSpPr>
          <p:nvPr>
            <p:ph idx="1"/>
          </p:nvPr>
        </p:nvSpPr>
        <p:spPr>
          <a:xfrm>
            <a:off x="457200" y="857250"/>
            <a:ext cx="8229600" cy="5467350"/>
          </a:xfrm>
        </p:spPr>
        <p:txBody>
          <a:bodyPr/>
          <a:lstStyle/>
          <a:p>
            <a:pPr eaLnBrk="1" hangingPunct="1"/>
            <a:endParaRPr lang="en-US" b="1"/>
          </a:p>
          <a:p>
            <a:r>
              <a:rPr lang="en-US" b="1"/>
              <a:t>Search Doctor:- </a:t>
            </a:r>
            <a:r>
              <a:rPr lang="en-US"/>
              <a:t>Patient can search for doctor by specifying name, address or type.</a:t>
            </a:r>
          </a:p>
          <a:p>
            <a:r>
              <a:rPr lang="en-US" b="1"/>
              <a:t>Feedback:-</a:t>
            </a:r>
            <a:r>
              <a:rPr lang="en-US"/>
              <a:t>Patient will give feedback this will be reported to the admin.</a:t>
            </a:r>
          </a:p>
          <a:p>
            <a:r>
              <a:rPr lang="en-US" b="1"/>
              <a:t>Doctor Login: - </a:t>
            </a:r>
            <a:r>
              <a:rPr lang="en-US"/>
              <a:t>Doctor will access the system using his User ID and Password.</a:t>
            </a:r>
          </a:p>
          <a:p>
            <a:r>
              <a:rPr lang="en-US" b="1"/>
              <a:t>Patient Details: </a:t>
            </a:r>
            <a:r>
              <a:rPr lang="en-US"/>
              <a:t>Doctor can view patient’s personal details.</a:t>
            </a:r>
          </a:p>
          <a:p>
            <a:r>
              <a:rPr lang="en-US" b="1"/>
              <a:t>Notification: </a:t>
            </a:r>
            <a:r>
              <a:rPr lang="en-US"/>
              <a:t>Doctor will get notification how many people had accessed the system and what all are the diseases predicted by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14313"/>
            <a:ext cx="8229600" cy="571500"/>
          </a:xfrm>
        </p:spPr>
        <p:txBody>
          <a:bodyPr/>
          <a:lstStyle/>
          <a:p>
            <a:pPr eaLnBrk="1" hangingPunct="1"/>
            <a:r>
              <a:rPr lang="en-US" b="1"/>
              <a:t>MODULES</a:t>
            </a:r>
            <a:endParaRPr lang="en-IN"/>
          </a:p>
        </p:txBody>
      </p:sp>
      <p:sp>
        <p:nvSpPr>
          <p:cNvPr id="15363" name="Content Placeholder 2"/>
          <p:cNvSpPr>
            <a:spLocks noGrp="1"/>
          </p:cNvSpPr>
          <p:nvPr>
            <p:ph idx="1"/>
          </p:nvPr>
        </p:nvSpPr>
        <p:spPr>
          <a:xfrm>
            <a:off x="457200" y="714375"/>
            <a:ext cx="8229600" cy="5610225"/>
          </a:xfrm>
        </p:spPr>
        <p:txBody>
          <a:bodyPr/>
          <a:lstStyle/>
          <a:p>
            <a:pPr>
              <a:buFont typeface="Wingdings 2" pitchFamily="18" charset="2"/>
              <a:buNone/>
            </a:pPr>
            <a:r>
              <a:rPr lang="en-US" b="1" dirty="0"/>
              <a:t>   Admin Login: </a:t>
            </a:r>
            <a:r>
              <a:rPr lang="en-US" dirty="0"/>
              <a:t>Admin can login to the system using his ID and Password.</a:t>
            </a:r>
          </a:p>
          <a:p>
            <a:r>
              <a:rPr lang="en-US" b="1" dirty="0"/>
              <a:t>Add Doctor: </a:t>
            </a:r>
            <a:r>
              <a:rPr lang="en-US" dirty="0"/>
              <a:t>Admin can add new doctor details into the database.</a:t>
            </a:r>
          </a:p>
          <a:p>
            <a:r>
              <a:rPr lang="en-US" b="1" dirty="0"/>
              <a:t>Add Dataset: </a:t>
            </a:r>
            <a:r>
              <a:rPr lang="en-US" dirty="0"/>
              <a:t>Admin can add dataset file in database. </a:t>
            </a:r>
            <a:r>
              <a:rPr lang="en-US" b="1" dirty="0"/>
              <a:t>View Doctor: </a:t>
            </a:r>
            <a:r>
              <a:rPr lang="en-US" dirty="0"/>
              <a:t>Admin can view various Doctors along with their personal details.</a:t>
            </a:r>
          </a:p>
          <a:p>
            <a:r>
              <a:rPr lang="en-US" b="1" dirty="0"/>
              <a:t>View Disease: </a:t>
            </a:r>
            <a:r>
              <a:rPr lang="en-US" dirty="0"/>
              <a:t>Admin can view various diseases details stored in database.</a:t>
            </a:r>
          </a:p>
          <a:p>
            <a:r>
              <a:rPr lang="en-US" b="1" dirty="0"/>
              <a:t>View Patient: </a:t>
            </a:r>
            <a:r>
              <a:rPr lang="en-US" dirty="0"/>
              <a:t>Admin can view various patient details who had accessed the system.</a:t>
            </a:r>
          </a:p>
          <a:p>
            <a:r>
              <a:rPr lang="en-US" b="1" dirty="0"/>
              <a:t>View Feedback: </a:t>
            </a:r>
            <a:r>
              <a:rPr lang="en-US" dirty="0"/>
              <a:t>Admin can view feedback provided by various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1154</TotalTime>
  <Words>1601</Words>
  <Application>Microsoft Office PowerPoint</Application>
  <PresentationFormat>On-screen Show (4:3)</PresentationFormat>
  <Paragraphs>125</Paragraphs>
  <Slides>40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Constantia</vt:lpstr>
      <vt:lpstr>Freestyle Script</vt:lpstr>
      <vt:lpstr>Times New Roman</vt:lpstr>
      <vt:lpstr>Wingdings</vt:lpstr>
      <vt:lpstr>Wingdings 2</vt:lpstr>
      <vt:lpstr>Flow</vt:lpstr>
      <vt:lpstr>              SMART HEALTH PREDICTION SYSTEM </vt:lpstr>
      <vt:lpstr>INTRODUCTION </vt:lpstr>
      <vt:lpstr>INTRODUCTION(continue…) </vt:lpstr>
      <vt:lpstr>OBJECTIVE</vt:lpstr>
      <vt:lpstr>GOAL</vt:lpstr>
      <vt:lpstr>NEED OF THE SYSTEM</vt:lpstr>
      <vt:lpstr>MODULES</vt:lpstr>
      <vt:lpstr>MODULES</vt:lpstr>
      <vt:lpstr>MODULES</vt:lpstr>
      <vt:lpstr>FRONTEND (LANGUAGE USED)</vt:lpstr>
      <vt:lpstr>BACKEND</vt:lpstr>
      <vt:lpstr>SOFTWARE USED</vt:lpstr>
      <vt:lpstr>ML ALGORITHMS USED</vt:lpstr>
      <vt:lpstr>PROJECT SCOPE</vt:lpstr>
      <vt:lpstr>PROPOSED SYSTEM</vt:lpstr>
      <vt:lpstr>PROPOSED SYSTEM (continue…)</vt:lpstr>
      <vt:lpstr>DFD(DATA FLOW DIAGRAM) </vt:lpstr>
      <vt:lpstr>ER DIAGRAM </vt:lpstr>
      <vt:lpstr>USE CASE DIAGRAM</vt:lpstr>
      <vt:lpstr>USE CASE DIAGRAM</vt:lpstr>
      <vt:lpstr>USE CASE DIAGRAM</vt:lpstr>
      <vt:lpstr>USE CASE DIAGRAM</vt:lpstr>
      <vt:lpstr>ACTIVITY DIAGRAM</vt:lpstr>
      <vt:lpstr>SEQUENCE DIAGRAM</vt:lpstr>
      <vt:lpstr>HOME PAGE</vt:lpstr>
      <vt:lpstr>USER REGISTRATION PAGE</vt:lpstr>
      <vt:lpstr>LOGIN PAGE</vt:lpstr>
      <vt:lpstr>PATIENT HOME PAGE</vt:lpstr>
      <vt:lpstr>USER PROFILE PAGE</vt:lpstr>
      <vt:lpstr>INPUT USER HEALTH PARAMETERS PAGE</vt:lpstr>
      <vt:lpstr>VIEW PREDICTION HISTORY PAGE</vt:lpstr>
      <vt:lpstr>ADMIN HOME PAGE</vt:lpstr>
      <vt:lpstr>VIEW DOCTOR PAGE</vt:lpstr>
      <vt:lpstr>VIEW PATIENT PAGE</vt:lpstr>
      <vt:lpstr>VIEW SEARCHED DATA PAGE</vt:lpstr>
      <vt:lpstr>FUTURE SCOPE </vt:lpstr>
      <vt:lpstr>FUTURE SCOPE (continue) </vt:lpstr>
      <vt:lpstr>CONCLUSION</vt:lpstr>
      <vt:lpstr>BIBLIOGRAPHY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KABYASHREE SWAIN</cp:lastModifiedBy>
  <cp:revision>160</cp:revision>
  <dcterms:created xsi:type="dcterms:W3CDTF">2011-04-06T15:22:37Z</dcterms:created>
  <dcterms:modified xsi:type="dcterms:W3CDTF">2024-04-18T07:04:55Z</dcterms:modified>
</cp:coreProperties>
</file>