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3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77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2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7F80E-3246-45B0-B575-EED55BD5B9DA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79CD1-913C-45F6-9131-220A94673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87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FA4A-377A-6D0D-C625-9C7871029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041" y="2995861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en-GB" dirty="0"/>
              <a:t>IBM Data Science Capstone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E5397-50E5-96BF-A2A6-B0205FA370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Space X Falcon 9 Landing Analysis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6443A-3224-2E21-8961-188416FDF5B0}"/>
              </a:ext>
            </a:extLst>
          </p:cNvPr>
          <p:cNvSpPr txBox="1"/>
          <p:nvPr/>
        </p:nvSpPr>
        <p:spPr>
          <a:xfrm>
            <a:off x="6477802" y="5611528"/>
            <a:ext cx="36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Kunal Chavan</a:t>
            </a:r>
          </a:p>
        </p:txBody>
      </p:sp>
    </p:spTree>
    <p:extLst>
      <p:ext uri="{BB962C8B-B14F-4D97-AF65-F5344CB8AC3E}">
        <p14:creationId xmlns:p14="http://schemas.microsoft.com/office/powerpoint/2010/main" val="790082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2BDEF8-AEA8-E8F9-EA63-6B0BFC6FF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338" y="2281871"/>
            <a:ext cx="2653334" cy="1950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accent1"/>
            </a:solidFill>
          </a:ln>
          <a:effectLst>
            <a:reflection blurRad="12700" stA="38000" endPos="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9DDFF7-3675-F6B5-415C-C33FE913A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632" y="5222789"/>
            <a:ext cx="3498746" cy="5831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accent1"/>
            </a:solidFill>
          </a:ln>
          <a:effectLst>
            <a:reflection blurRad="12700" stA="38000" endPos="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46E7A3-262F-9DBF-BA38-211BD9007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905" y="4633633"/>
            <a:ext cx="1800200" cy="1875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accent1"/>
            </a:solidFill>
          </a:ln>
          <a:effectLst>
            <a:reflection blurRad="12700" stA="38000" endPos="0" dist="5000" dir="5400000" sy="-100000" algn="bl" rotWithShape="0"/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85C2B57-0082-2B64-54ED-A18F3C06B85A}"/>
              </a:ext>
            </a:extLst>
          </p:cNvPr>
          <p:cNvSpPr/>
          <p:nvPr/>
        </p:nvSpPr>
        <p:spPr>
          <a:xfrm>
            <a:off x="7749036" y="2122807"/>
            <a:ext cx="302604" cy="3181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20AD5D-04FB-AA27-5388-E2B94198FA03}"/>
              </a:ext>
            </a:extLst>
          </p:cNvPr>
          <p:cNvSpPr/>
          <p:nvPr/>
        </p:nvSpPr>
        <p:spPr>
          <a:xfrm>
            <a:off x="8152631" y="4409266"/>
            <a:ext cx="302604" cy="3181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7184AC-2EC9-964D-5477-066F7191CE76}"/>
              </a:ext>
            </a:extLst>
          </p:cNvPr>
          <p:cNvSpPr/>
          <p:nvPr/>
        </p:nvSpPr>
        <p:spPr>
          <a:xfrm>
            <a:off x="7326330" y="5063725"/>
            <a:ext cx="302604" cy="3181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FD8CEC-7CE3-18BD-B732-74CB3EA4B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8424" y="1066880"/>
            <a:ext cx="4066898" cy="8185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accent1"/>
            </a:solidFill>
          </a:ln>
          <a:effectLst>
            <a:reflection blurRad="12700" stA="38000" endPos="0" dist="5000" dir="5400000" sy="-100000" algn="bl" rotWithShape="0"/>
          </a:effec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D45E37D-5925-5C47-5E7F-A80594EFBD6C}"/>
              </a:ext>
            </a:extLst>
          </p:cNvPr>
          <p:cNvSpPr/>
          <p:nvPr/>
        </p:nvSpPr>
        <p:spPr>
          <a:xfrm>
            <a:off x="6856483" y="859188"/>
            <a:ext cx="302604" cy="3181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A0001C-939C-5CD4-9B9F-800337D06116}"/>
              </a:ext>
            </a:extLst>
          </p:cNvPr>
          <p:cNvSpPr txBox="1"/>
          <p:nvPr/>
        </p:nvSpPr>
        <p:spPr>
          <a:xfrm>
            <a:off x="1228726" y="386010"/>
            <a:ext cx="60976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DATA MANIPULATION/WRANGLING – </a:t>
            </a:r>
            <a:r>
              <a:rPr lang="en-US" sz="2400" dirty="0">
                <a:solidFill>
                  <a:schemeClr val="accent2"/>
                </a:solidFill>
              </a:rPr>
              <a:t>PANDAS</a:t>
            </a:r>
            <a:endParaRPr lang="en-IN" sz="240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F86C617-913E-4670-24FB-7FA98CF2CB78}"/>
              </a:ext>
            </a:extLst>
          </p:cNvPr>
          <p:cNvSpPr txBox="1">
            <a:spLocks/>
          </p:cNvSpPr>
          <p:nvPr/>
        </p:nvSpPr>
        <p:spPr>
          <a:xfrm>
            <a:off x="1354062" y="1217007"/>
            <a:ext cx="5595378" cy="4951413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Context</a:t>
            </a:r>
            <a:r>
              <a:rPr lang="en-GB" sz="1600" dirty="0">
                <a:solidFill>
                  <a:schemeClr val="tx1">
                    <a:lumMod val="75000"/>
                  </a:schemeClr>
                </a:solidFill>
              </a:rPr>
              <a:t>:</a:t>
            </a:r>
            <a:endParaRPr lang="en-GB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</a:schemeClr>
                </a:solidFill>
              </a:rPr>
              <a:t>The landing outcome is shown in the </a:t>
            </a:r>
            <a:r>
              <a:rPr lang="en-GB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Outcome</a:t>
            </a:r>
            <a:r>
              <a:rPr lang="en-GB" sz="1600" dirty="0">
                <a:solidFill>
                  <a:schemeClr val="tx1">
                    <a:lumMod val="75000"/>
                  </a:schemeClr>
                </a:solidFill>
              </a:rPr>
              <a:t> column:</a:t>
            </a:r>
          </a:p>
          <a:p>
            <a:pPr marL="520700" lvl="1" indent="-342900"/>
            <a:r>
              <a:rPr lang="en-GB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True Ocean </a:t>
            </a:r>
            <a:r>
              <a:rPr lang="en-GB" sz="1400" dirty="0">
                <a:solidFill>
                  <a:schemeClr val="tx1">
                    <a:lumMod val="75000"/>
                  </a:schemeClr>
                </a:solidFill>
              </a:rPr>
              <a:t>–  the mission outcome was successfully  landed to a specific region of the ocean </a:t>
            </a:r>
          </a:p>
          <a:p>
            <a:pPr marL="520700" lvl="1" indent="-342900"/>
            <a:r>
              <a:rPr lang="en-GB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False Ocean </a:t>
            </a:r>
            <a:r>
              <a:rPr lang="en-GB" sz="1400" dirty="0">
                <a:solidFill>
                  <a:schemeClr val="tx1">
                    <a:lumMod val="75000"/>
                  </a:schemeClr>
                </a:solidFill>
              </a:rPr>
              <a:t>– the mission outcome was unsuccessfully landed to a specific region of the ocean. </a:t>
            </a:r>
          </a:p>
          <a:p>
            <a:pPr marL="520700" lvl="1" indent="-342900"/>
            <a:r>
              <a:rPr lang="en-GB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True RTLS </a:t>
            </a:r>
            <a:r>
              <a:rPr lang="en-GB" sz="1400" dirty="0">
                <a:solidFill>
                  <a:schemeClr val="tx1">
                    <a:lumMod val="75000"/>
                  </a:schemeClr>
                </a:solidFill>
              </a:rPr>
              <a:t>–  the mission outcome was successfully  landed to a ground pad</a:t>
            </a:r>
          </a:p>
          <a:p>
            <a:pPr marL="520700" lvl="1" indent="-342900"/>
            <a:r>
              <a:rPr lang="en-GB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False RTLS </a:t>
            </a:r>
            <a:r>
              <a:rPr lang="en-GB" sz="1400" dirty="0">
                <a:solidFill>
                  <a:schemeClr val="tx1">
                    <a:lumMod val="75000"/>
                  </a:schemeClr>
                </a:solidFill>
              </a:rPr>
              <a:t>– the mission outcome was unsuccessfully landed to a ground pad.</a:t>
            </a:r>
          </a:p>
          <a:p>
            <a:pPr marL="520700" lvl="1" indent="-342900"/>
            <a:r>
              <a:rPr lang="en-GB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True ASDS </a:t>
            </a:r>
            <a:r>
              <a:rPr lang="en-GB" sz="1400" dirty="0">
                <a:solidFill>
                  <a:schemeClr val="tx1">
                    <a:lumMod val="75000"/>
                  </a:schemeClr>
                </a:solidFill>
              </a:rPr>
              <a:t>– the mission outcome was successfully  landed to a drone ship</a:t>
            </a:r>
          </a:p>
          <a:p>
            <a:pPr marL="520700" lvl="1" indent="-342900"/>
            <a:r>
              <a:rPr lang="en-GB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False ASDS</a:t>
            </a:r>
            <a:r>
              <a:rPr lang="en-GB" sz="1400" dirty="0">
                <a:solidFill>
                  <a:schemeClr val="tx1">
                    <a:lumMod val="75000"/>
                  </a:schemeClr>
                </a:solidFill>
              </a:rPr>
              <a:t> – the mission outcome was unsuccessfully landed to a drone ship. </a:t>
            </a:r>
          </a:p>
          <a:p>
            <a:pPr marL="520700" lvl="1" indent="-342900"/>
            <a:r>
              <a:rPr lang="en-GB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None ASDS </a:t>
            </a:r>
            <a:r>
              <a:rPr lang="en-GB" sz="1400" dirty="0">
                <a:solidFill>
                  <a:schemeClr val="tx1">
                    <a:lumMod val="75000"/>
                  </a:schemeClr>
                </a:solidFill>
              </a:rPr>
              <a:t>and </a:t>
            </a:r>
            <a:r>
              <a:rPr lang="en-GB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None </a:t>
            </a:r>
            <a:r>
              <a:rPr lang="en-GB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None</a:t>
            </a:r>
            <a:r>
              <a:rPr lang="en-GB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chemeClr val="tx1">
                    <a:lumMod val="75000"/>
                  </a:schemeClr>
                </a:solidFill>
              </a:rPr>
              <a:t>– these represent a failure to land.</a:t>
            </a:r>
          </a:p>
          <a:p>
            <a:pPr marL="520700" lvl="1" indent="-342900"/>
            <a:endParaRPr lang="en-GB" sz="1400" dirty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Data Wrangling:</a:t>
            </a:r>
          </a:p>
          <a:p>
            <a:pPr marL="463550" lvl="1" indent="-285750">
              <a:buFont typeface="+mj-lt"/>
              <a:buAutoNum type="arabicPeriod"/>
            </a:pPr>
            <a:r>
              <a:rPr lang="en-GB" sz="1400" dirty="0">
                <a:solidFill>
                  <a:schemeClr val="tx1">
                    <a:lumMod val="75000"/>
                  </a:schemeClr>
                </a:solidFill>
              </a:rPr>
              <a:t>Defining a set of unsuccessful (bad) outcomes, </a:t>
            </a:r>
            <a:r>
              <a:rPr lang="en-GB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bad_outcome</a:t>
            </a:r>
            <a:endParaRPr lang="en-GB" sz="1400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63550" lvl="1" indent="-285750">
              <a:buFont typeface="+mj-lt"/>
              <a:buAutoNum type="arabicPeriod"/>
            </a:pPr>
            <a:r>
              <a:rPr lang="en-GB" sz="1400" dirty="0">
                <a:solidFill>
                  <a:schemeClr val="tx1">
                    <a:lumMod val="75000"/>
                  </a:schemeClr>
                </a:solidFill>
              </a:rPr>
              <a:t>Creating a list, </a:t>
            </a:r>
            <a:r>
              <a:rPr lang="en-GB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landing_class</a:t>
            </a:r>
            <a:r>
              <a:rPr lang="en-GB" sz="1400" dirty="0">
                <a:solidFill>
                  <a:schemeClr val="tx1">
                    <a:lumMod val="75000"/>
                  </a:schemeClr>
                </a:solidFill>
              </a:rPr>
              <a:t>, where the element is 0 if the corresponding  row  in  </a:t>
            </a:r>
            <a:r>
              <a:rPr lang="en-GB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Outcome </a:t>
            </a:r>
            <a:r>
              <a:rPr lang="en-GB" sz="1400" dirty="0">
                <a:solidFill>
                  <a:schemeClr val="tx1">
                    <a:lumMod val="75000"/>
                  </a:schemeClr>
                </a:solidFill>
              </a:rPr>
              <a:t>is in the set </a:t>
            </a:r>
            <a:r>
              <a:rPr lang="en-GB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bad_outcome</a:t>
            </a:r>
            <a:r>
              <a:rPr lang="en-GB" sz="1400" dirty="0">
                <a:solidFill>
                  <a:schemeClr val="tx1">
                    <a:lumMod val="75000"/>
                  </a:schemeClr>
                </a:solidFill>
              </a:rPr>
              <a:t>, otherwise, it’s 1. </a:t>
            </a:r>
          </a:p>
          <a:p>
            <a:pPr marL="463550" lvl="1" indent="-285750">
              <a:buFont typeface="+mj-lt"/>
              <a:buAutoNum type="arabicPeriod"/>
            </a:pPr>
            <a:r>
              <a:rPr lang="en-GB" sz="1400" dirty="0">
                <a:solidFill>
                  <a:schemeClr val="tx1">
                    <a:lumMod val="75000"/>
                  </a:schemeClr>
                </a:solidFill>
              </a:rPr>
              <a:t>Create a </a:t>
            </a:r>
            <a:r>
              <a:rPr lang="en-GB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GB" sz="1400" dirty="0">
                <a:solidFill>
                  <a:schemeClr val="tx1">
                    <a:lumMod val="75000"/>
                  </a:schemeClr>
                </a:solidFill>
              </a:rPr>
              <a:t> column that  contains the values from the list </a:t>
            </a:r>
            <a:r>
              <a:rPr lang="en-GB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landing_class</a:t>
            </a:r>
            <a:r>
              <a:rPr lang="en-GB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463550" lvl="1" indent="-285750">
              <a:buFont typeface="+mj-lt"/>
              <a:buAutoNum type="arabicPeriod"/>
            </a:pPr>
            <a:r>
              <a:rPr lang="en-GB" sz="1400" dirty="0">
                <a:solidFill>
                  <a:schemeClr val="tx1">
                    <a:lumMod val="75000"/>
                  </a:schemeClr>
                </a:solidFill>
              </a:rPr>
              <a:t>Export the </a:t>
            </a:r>
            <a:r>
              <a:rPr lang="en-GB" sz="1400" dirty="0" err="1">
                <a:solidFill>
                  <a:schemeClr val="tx1">
                    <a:lumMod val="75000"/>
                  </a:schemeClr>
                </a:solidFill>
              </a:rPr>
              <a:t>DataFrame</a:t>
            </a:r>
            <a:r>
              <a:rPr lang="en-GB" sz="1400" dirty="0">
                <a:solidFill>
                  <a:schemeClr val="tx1">
                    <a:lumMod val="75000"/>
                  </a:schemeClr>
                </a:solidFill>
              </a:rPr>
              <a:t> as a .csv file.</a:t>
            </a:r>
          </a:p>
        </p:txBody>
      </p:sp>
    </p:spTree>
    <p:extLst>
      <p:ext uri="{BB962C8B-B14F-4D97-AF65-F5344CB8AC3E}">
        <p14:creationId xmlns:p14="http://schemas.microsoft.com/office/powerpoint/2010/main" val="1020397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92A6B-4E9D-2D97-4412-29E2973ACCE9}"/>
              </a:ext>
            </a:extLst>
          </p:cNvPr>
          <p:cNvSpPr txBox="1">
            <a:spLocks/>
          </p:cNvSpPr>
          <p:nvPr/>
        </p:nvSpPr>
        <p:spPr>
          <a:xfrm>
            <a:off x="-319158" y="369621"/>
            <a:ext cx="10947772" cy="716711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Exploratory data analysis (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eda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) – visualization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7AD65F6C-254E-A1A7-D2ED-1790AE60F944}"/>
              </a:ext>
            </a:extLst>
          </p:cNvPr>
          <p:cNvSpPr txBox="1">
            <a:spLocks/>
          </p:cNvSpPr>
          <p:nvPr/>
        </p:nvSpPr>
        <p:spPr>
          <a:xfrm>
            <a:off x="1552318" y="1372627"/>
            <a:ext cx="3456432" cy="837826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SCATTER CHARTS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2DEAA268-FAEF-3F05-DAD8-FA2064622A22}"/>
              </a:ext>
            </a:extLst>
          </p:cNvPr>
          <p:cNvSpPr txBox="1">
            <a:spLocks/>
          </p:cNvSpPr>
          <p:nvPr/>
        </p:nvSpPr>
        <p:spPr>
          <a:xfrm>
            <a:off x="4817621" y="1491122"/>
            <a:ext cx="3456432" cy="837826"/>
          </a:xfrm>
          <a:prstGeom prst="rect">
            <a:avLst/>
          </a:prstGeom>
        </p:spPr>
        <p:txBody>
          <a:bodyPr/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BAR CHART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E6DAA4E-CEA9-2E50-9BD9-9E08867DD984}"/>
              </a:ext>
            </a:extLst>
          </p:cNvPr>
          <p:cNvSpPr txBox="1">
            <a:spLocks/>
          </p:cNvSpPr>
          <p:nvPr/>
        </p:nvSpPr>
        <p:spPr>
          <a:xfrm>
            <a:off x="8276256" y="1467807"/>
            <a:ext cx="3456432" cy="837826"/>
          </a:xfrm>
          <a:prstGeom prst="rect">
            <a:avLst/>
          </a:prstGeom>
        </p:spPr>
        <p:txBody>
          <a:bodyPr/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LINE CHARTS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26BCCA8-9AD5-907B-632F-A8BEE15BEF05}"/>
              </a:ext>
            </a:extLst>
          </p:cNvPr>
          <p:cNvSpPr/>
          <p:nvPr/>
        </p:nvSpPr>
        <p:spPr>
          <a:xfrm>
            <a:off x="2277713" y="2699649"/>
            <a:ext cx="884912" cy="884912"/>
          </a:xfrm>
          <a:custGeom>
            <a:avLst/>
            <a:gdLst>
              <a:gd name="connsiteX0" fmla="*/ 78081 w 884912"/>
              <a:gd name="connsiteY0" fmla="*/ 0 h 884912"/>
              <a:gd name="connsiteX1" fmla="*/ 0 w 884912"/>
              <a:gd name="connsiteY1" fmla="*/ 0 h 884912"/>
              <a:gd name="connsiteX2" fmla="*/ 0 w 884912"/>
              <a:gd name="connsiteY2" fmla="*/ 884912 h 884912"/>
              <a:gd name="connsiteX3" fmla="*/ 884912 w 884912"/>
              <a:gd name="connsiteY3" fmla="*/ 884912 h 884912"/>
              <a:gd name="connsiteX4" fmla="*/ 884912 w 884912"/>
              <a:gd name="connsiteY4" fmla="*/ 806832 h 884912"/>
              <a:gd name="connsiteX5" fmla="*/ 78081 w 884912"/>
              <a:gd name="connsiteY5" fmla="*/ 806832 h 884912"/>
              <a:gd name="connsiteX6" fmla="*/ 78081 w 884912"/>
              <a:gd name="connsiteY6" fmla="*/ 0 h 884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4912" h="884912">
                <a:moveTo>
                  <a:pt x="78081" y="0"/>
                </a:moveTo>
                <a:lnTo>
                  <a:pt x="0" y="0"/>
                </a:lnTo>
                <a:lnTo>
                  <a:pt x="0" y="884912"/>
                </a:lnTo>
                <a:lnTo>
                  <a:pt x="884912" y="884912"/>
                </a:lnTo>
                <a:lnTo>
                  <a:pt x="884912" y="806832"/>
                </a:lnTo>
                <a:lnTo>
                  <a:pt x="78081" y="806832"/>
                </a:lnTo>
                <a:lnTo>
                  <a:pt x="78081" y="0"/>
                </a:lnTo>
                <a:close/>
              </a:path>
            </a:pathLst>
          </a:custGeom>
          <a:solidFill>
            <a:schemeClr val="bg1"/>
          </a:solidFill>
          <a:ln w="12998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2765207-4F08-F39A-058B-0C8AA6BC61C8}"/>
              </a:ext>
            </a:extLst>
          </p:cNvPr>
          <p:cNvSpPr/>
          <p:nvPr/>
        </p:nvSpPr>
        <p:spPr>
          <a:xfrm>
            <a:off x="2433874" y="3337307"/>
            <a:ext cx="104107" cy="104107"/>
          </a:xfrm>
          <a:custGeom>
            <a:avLst/>
            <a:gdLst>
              <a:gd name="connsiteX0" fmla="*/ 104107 w 104107"/>
              <a:gd name="connsiteY0" fmla="*/ 52054 h 104107"/>
              <a:gd name="connsiteX1" fmla="*/ 52054 w 104107"/>
              <a:gd name="connsiteY1" fmla="*/ 104107 h 104107"/>
              <a:gd name="connsiteX2" fmla="*/ 0 w 104107"/>
              <a:gd name="connsiteY2" fmla="*/ 52054 h 104107"/>
              <a:gd name="connsiteX3" fmla="*/ 52054 w 104107"/>
              <a:gd name="connsiteY3" fmla="*/ 0 h 104107"/>
              <a:gd name="connsiteX4" fmla="*/ 104107 w 104107"/>
              <a:gd name="connsiteY4" fmla="*/ 52054 h 10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107" h="104107">
                <a:moveTo>
                  <a:pt x="104107" y="52054"/>
                </a:moveTo>
                <a:cubicBezTo>
                  <a:pt x="104107" y="80802"/>
                  <a:pt x="80802" y="104107"/>
                  <a:pt x="52054" y="104107"/>
                </a:cubicBezTo>
                <a:cubicBezTo>
                  <a:pt x="23305" y="104107"/>
                  <a:pt x="0" y="80802"/>
                  <a:pt x="0" y="52054"/>
                </a:cubicBezTo>
                <a:cubicBezTo>
                  <a:pt x="0" y="23305"/>
                  <a:pt x="23305" y="0"/>
                  <a:pt x="52054" y="0"/>
                </a:cubicBezTo>
                <a:cubicBezTo>
                  <a:pt x="80802" y="0"/>
                  <a:pt x="104107" y="23305"/>
                  <a:pt x="104107" y="52054"/>
                </a:cubicBezTo>
                <a:close/>
              </a:path>
            </a:pathLst>
          </a:custGeom>
          <a:solidFill>
            <a:schemeClr val="accent2"/>
          </a:solidFill>
          <a:ln w="12998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6369C2F-13F2-CB29-B2E6-711675A10561}"/>
              </a:ext>
            </a:extLst>
          </p:cNvPr>
          <p:cNvSpPr/>
          <p:nvPr/>
        </p:nvSpPr>
        <p:spPr>
          <a:xfrm>
            <a:off x="2485928" y="3168132"/>
            <a:ext cx="104107" cy="104107"/>
          </a:xfrm>
          <a:custGeom>
            <a:avLst/>
            <a:gdLst>
              <a:gd name="connsiteX0" fmla="*/ 104107 w 104107"/>
              <a:gd name="connsiteY0" fmla="*/ 52054 h 104107"/>
              <a:gd name="connsiteX1" fmla="*/ 52054 w 104107"/>
              <a:gd name="connsiteY1" fmla="*/ 104107 h 104107"/>
              <a:gd name="connsiteX2" fmla="*/ 0 w 104107"/>
              <a:gd name="connsiteY2" fmla="*/ 52054 h 104107"/>
              <a:gd name="connsiteX3" fmla="*/ 52054 w 104107"/>
              <a:gd name="connsiteY3" fmla="*/ 0 h 104107"/>
              <a:gd name="connsiteX4" fmla="*/ 104107 w 104107"/>
              <a:gd name="connsiteY4" fmla="*/ 52054 h 10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107" h="104107">
                <a:moveTo>
                  <a:pt x="104107" y="52054"/>
                </a:moveTo>
                <a:cubicBezTo>
                  <a:pt x="104107" y="80802"/>
                  <a:pt x="80802" y="104107"/>
                  <a:pt x="52054" y="104107"/>
                </a:cubicBezTo>
                <a:cubicBezTo>
                  <a:pt x="23305" y="104107"/>
                  <a:pt x="0" y="80802"/>
                  <a:pt x="0" y="52054"/>
                </a:cubicBezTo>
                <a:cubicBezTo>
                  <a:pt x="0" y="23305"/>
                  <a:pt x="23305" y="0"/>
                  <a:pt x="52054" y="0"/>
                </a:cubicBezTo>
                <a:cubicBezTo>
                  <a:pt x="80802" y="0"/>
                  <a:pt x="104107" y="23305"/>
                  <a:pt x="104107" y="52054"/>
                </a:cubicBezTo>
                <a:close/>
              </a:path>
            </a:pathLst>
          </a:custGeom>
          <a:solidFill>
            <a:schemeClr val="accent2"/>
          </a:solidFill>
          <a:ln w="12998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20E93CF-F387-2A66-883E-90956E01DCC6}"/>
              </a:ext>
            </a:extLst>
          </p:cNvPr>
          <p:cNvSpPr/>
          <p:nvPr/>
        </p:nvSpPr>
        <p:spPr>
          <a:xfrm>
            <a:off x="2668116" y="3194159"/>
            <a:ext cx="104107" cy="104107"/>
          </a:xfrm>
          <a:custGeom>
            <a:avLst/>
            <a:gdLst>
              <a:gd name="connsiteX0" fmla="*/ 104107 w 104107"/>
              <a:gd name="connsiteY0" fmla="*/ 52054 h 104107"/>
              <a:gd name="connsiteX1" fmla="*/ 52054 w 104107"/>
              <a:gd name="connsiteY1" fmla="*/ 104107 h 104107"/>
              <a:gd name="connsiteX2" fmla="*/ 0 w 104107"/>
              <a:gd name="connsiteY2" fmla="*/ 52054 h 104107"/>
              <a:gd name="connsiteX3" fmla="*/ 52054 w 104107"/>
              <a:gd name="connsiteY3" fmla="*/ 0 h 104107"/>
              <a:gd name="connsiteX4" fmla="*/ 104107 w 104107"/>
              <a:gd name="connsiteY4" fmla="*/ 52054 h 10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107" h="104107">
                <a:moveTo>
                  <a:pt x="104107" y="52054"/>
                </a:moveTo>
                <a:cubicBezTo>
                  <a:pt x="104107" y="80802"/>
                  <a:pt x="80802" y="104107"/>
                  <a:pt x="52054" y="104107"/>
                </a:cubicBezTo>
                <a:cubicBezTo>
                  <a:pt x="23305" y="104107"/>
                  <a:pt x="0" y="80802"/>
                  <a:pt x="0" y="52054"/>
                </a:cubicBezTo>
                <a:cubicBezTo>
                  <a:pt x="0" y="23305"/>
                  <a:pt x="23305" y="0"/>
                  <a:pt x="52054" y="0"/>
                </a:cubicBezTo>
                <a:cubicBezTo>
                  <a:pt x="80802" y="0"/>
                  <a:pt x="104107" y="23305"/>
                  <a:pt x="104107" y="52054"/>
                </a:cubicBezTo>
                <a:close/>
              </a:path>
            </a:pathLst>
          </a:custGeom>
          <a:solidFill>
            <a:schemeClr val="accent2"/>
          </a:solidFill>
          <a:ln w="12998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EEF753B-1DDF-272E-0AFA-FD523B0B69C8}"/>
              </a:ext>
            </a:extLst>
          </p:cNvPr>
          <p:cNvSpPr/>
          <p:nvPr/>
        </p:nvSpPr>
        <p:spPr>
          <a:xfrm>
            <a:off x="2791743" y="2699650"/>
            <a:ext cx="104107" cy="104107"/>
          </a:xfrm>
          <a:custGeom>
            <a:avLst/>
            <a:gdLst>
              <a:gd name="connsiteX0" fmla="*/ 104107 w 104107"/>
              <a:gd name="connsiteY0" fmla="*/ 52054 h 104107"/>
              <a:gd name="connsiteX1" fmla="*/ 52054 w 104107"/>
              <a:gd name="connsiteY1" fmla="*/ 104107 h 104107"/>
              <a:gd name="connsiteX2" fmla="*/ 0 w 104107"/>
              <a:gd name="connsiteY2" fmla="*/ 52054 h 104107"/>
              <a:gd name="connsiteX3" fmla="*/ 52054 w 104107"/>
              <a:gd name="connsiteY3" fmla="*/ 0 h 104107"/>
              <a:gd name="connsiteX4" fmla="*/ 104107 w 104107"/>
              <a:gd name="connsiteY4" fmla="*/ 52054 h 10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107" h="104107">
                <a:moveTo>
                  <a:pt x="104107" y="52054"/>
                </a:moveTo>
                <a:cubicBezTo>
                  <a:pt x="104107" y="80802"/>
                  <a:pt x="80802" y="104107"/>
                  <a:pt x="52054" y="104107"/>
                </a:cubicBezTo>
                <a:cubicBezTo>
                  <a:pt x="23305" y="104107"/>
                  <a:pt x="0" y="80802"/>
                  <a:pt x="0" y="52054"/>
                </a:cubicBezTo>
                <a:cubicBezTo>
                  <a:pt x="0" y="23305"/>
                  <a:pt x="23305" y="0"/>
                  <a:pt x="52054" y="0"/>
                </a:cubicBezTo>
                <a:cubicBezTo>
                  <a:pt x="80802" y="0"/>
                  <a:pt x="104107" y="23305"/>
                  <a:pt x="104107" y="52054"/>
                </a:cubicBezTo>
                <a:close/>
              </a:path>
            </a:pathLst>
          </a:custGeom>
          <a:solidFill>
            <a:schemeClr val="accent2"/>
          </a:solidFill>
          <a:ln w="12998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73CD61-9851-652B-47DA-197FD725A073}"/>
              </a:ext>
            </a:extLst>
          </p:cNvPr>
          <p:cNvSpPr/>
          <p:nvPr/>
        </p:nvSpPr>
        <p:spPr>
          <a:xfrm>
            <a:off x="2837290" y="2959918"/>
            <a:ext cx="104107" cy="104107"/>
          </a:xfrm>
          <a:custGeom>
            <a:avLst/>
            <a:gdLst>
              <a:gd name="connsiteX0" fmla="*/ 104107 w 104107"/>
              <a:gd name="connsiteY0" fmla="*/ 52054 h 104107"/>
              <a:gd name="connsiteX1" fmla="*/ 52054 w 104107"/>
              <a:gd name="connsiteY1" fmla="*/ 104107 h 104107"/>
              <a:gd name="connsiteX2" fmla="*/ 0 w 104107"/>
              <a:gd name="connsiteY2" fmla="*/ 52054 h 104107"/>
              <a:gd name="connsiteX3" fmla="*/ 52054 w 104107"/>
              <a:gd name="connsiteY3" fmla="*/ 0 h 104107"/>
              <a:gd name="connsiteX4" fmla="*/ 104107 w 104107"/>
              <a:gd name="connsiteY4" fmla="*/ 52054 h 10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107" h="104107">
                <a:moveTo>
                  <a:pt x="104107" y="52054"/>
                </a:moveTo>
                <a:cubicBezTo>
                  <a:pt x="104107" y="80802"/>
                  <a:pt x="80802" y="104107"/>
                  <a:pt x="52054" y="104107"/>
                </a:cubicBezTo>
                <a:cubicBezTo>
                  <a:pt x="23305" y="104107"/>
                  <a:pt x="0" y="80802"/>
                  <a:pt x="0" y="52054"/>
                </a:cubicBezTo>
                <a:cubicBezTo>
                  <a:pt x="0" y="23305"/>
                  <a:pt x="23305" y="0"/>
                  <a:pt x="52054" y="0"/>
                </a:cubicBezTo>
                <a:cubicBezTo>
                  <a:pt x="80802" y="0"/>
                  <a:pt x="104107" y="23305"/>
                  <a:pt x="104107" y="52054"/>
                </a:cubicBezTo>
                <a:close/>
              </a:path>
            </a:pathLst>
          </a:custGeom>
          <a:solidFill>
            <a:schemeClr val="accent2"/>
          </a:solidFill>
          <a:ln w="12998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79957BC-5C6F-4447-79F7-695E6838E6F6}"/>
              </a:ext>
            </a:extLst>
          </p:cNvPr>
          <p:cNvSpPr/>
          <p:nvPr/>
        </p:nvSpPr>
        <p:spPr>
          <a:xfrm>
            <a:off x="3019478" y="2959918"/>
            <a:ext cx="104107" cy="104107"/>
          </a:xfrm>
          <a:custGeom>
            <a:avLst/>
            <a:gdLst>
              <a:gd name="connsiteX0" fmla="*/ 104107 w 104107"/>
              <a:gd name="connsiteY0" fmla="*/ 52054 h 104107"/>
              <a:gd name="connsiteX1" fmla="*/ 52054 w 104107"/>
              <a:gd name="connsiteY1" fmla="*/ 104107 h 104107"/>
              <a:gd name="connsiteX2" fmla="*/ 0 w 104107"/>
              <a:gd name="connsiteY2" fmla="*/ 52054 h 104107"/>
              <a:gd name="connsiteX3" fmla="*/ 52054 w 104107"/>
              <a:gd name="connsiteY3" fmla="*/ 0 h 104107"/>
              <a:gd name="connsiteX4" fmla="*/ 104107 w 104107"/>
              <a:gd name="connsiteY4" fmla="*/ 52054 h 10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107" h="104107">
                <a:moveTo>
                  <a:pt x="104107" y="52054"/>
                </a:moveTo>
                <a:cubicBezTo>
                  <a:pt x="104107" y="80802"/>
                  <a:pt x="80802" y="104107"/>
                  <a:pt x="52054" y="104107"/>
                </a:cubicBezTo>
                <a:cubicBezTo>
                  <a:pt x="23305" y="104107"/>
                  <a:pt x="0" y="80802"/>
                  <a:pt x="0" y="52054"/>
                </a:cubicBezTo>
                <a:cubicBezTo>
                  <a:pt x="0" y="23305"/>
                  <a:pt x="23305" y="0"/>
                  <a:pt x="52054" y="0"/>
                </a:cubicBezTo>
                <a:cubicBezTo>
                  <a:pt x="80802" y="0"/>
                  <a:pt x="104107" y="23305"/>
                  <a:pt x="104107" y="52054"/>
                </a:cubicBezTo>
                <a:close/>
              </a:path>
            </a:pathLst>
          </a:custGeom>
          <a:solidFill>
            <a:schemeClr val="accent2"/>
          </a:solidFill>
          <a:ln w="12998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A13F59-FD8A-7720-0809-6BE237CF3724}"/>
              </a:ext>
            </a:extLst>
          </p:cNvPr>
          <p:cNvSpPr/>
          <p:nvPr/>
        </p:nvSpPr>
        <p:spPr>
          <a:xfrm>
            <a:off x="3019478" y="2764716"/>
            <a:ext cx="104107" cy="104107"/>
          </a:xfrm>
          <a:custGeom>
            <a:avLst/>
            <a:gdLst>
              <a:gd name="connsiteX0" fmla="*/ 104107 w 104107"/>
              <a:gd name="connsiteY0" fmla="*/ 52054 h 104107"/>
              <a:gd name="connsiteX1" fmla="*/ 52054 w 104107"/>
              <a:gd name="connsiteY1" fmla="*/ 104107 h 104107"/>
              <a:gd name="connsiteX2" fmla="*/ 0 w 104107"/>
              <a:gd name="connsiteY2" fmla="*/ 52054 h 104107"/>
              <a:gd name="connsiteX3" fmla="*/ 52054 w 104107"/>
              <a:gd name="connsiteY3" fmla="*/ 0 h 104107"/>
              <a:gd name="connsiteX4" fmla="*/ 104107 w 104107"/>
              <a:gd name="connsiteY4" fmla="*/ 52054 h 10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107" h="104107">
                <a:moveTo>
                  <a:pt x="104107" y="52054"/>
                </a:moveTo>
                <a:cubicBezTo>
                  <a:pt x="104107" y="80802"/>
                  <a:pt x="80802" y="104107"/>
                  <a:pt x="52054" y="104107"/>
                </a:cubicBezTo>
                <a:cubicBezTo>
                  <a:pt x="23305" y="104107"/>
                  <a:pt x="0" y="80802"/>
                  <a:pt x="0" y="52054"/>
                </a:cubicBezTo>
                <a:cubicBezTo>
                  <a:pt x="0" y="23305"/>
                  <a:pt x="23305" y="0"/>
                  <a:pt x="52054" y="0"/>
                </a:cubicBezTo>
                <a:cubicBezTo>
                  <a:pt x="80802" y="0"/>
                  <a:pt x="104107" y="23305"/>
                  <a:pt x="104107" y="52054"/>
                </a:cubicBezTo>
                <a:close/>
              </a:path>
            </a:pathLst>
          </a:custGeom>
          <a:solidFill>
            <a:schemeClr val="accent2"/>
          </a:solidFill>
          <a:ln w="12998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E207D4F-F0CA-33BF-E9C7-1FA767C5A4C9}"/>
              </a:ext>
            </a:extLst>
          </p:cNvPr>
          <p:cNvSpPr/>
          <p:nvPr/>
        </p:nvSpPr>
        <p:spPr>
          <a:xfrm>
            <a:off x="5653544" y="2751880"/>
            <a:ext cx="884912" cy="884912"/>
          </a:xfrm>
          <a:custGeom>
            <a:avLst/>
            <a:gdLst>
              <a:gd name="connsiteX0" fmla="*/ 78081 w 884912"/>
              <a:gd name="connsiteY0" fmla="*/ 0 h 884912"/>
              <a:gd name="connsiteX1" fmla="*/ 0 w 884912"/>
              <a:gd name="connsiteY1" fmla="*/ 0 h 884912"/>
              <a:gd name="connsiteX2" fmla="*/ 0 w 884912"/>
              <a:gd name="connsiteY2" fmla="*/ 884912 h 884912"/>
              <a:gd name="connsiteX3" fmla="*/ 884912 w 884912"/>
              <a:gd name="connsiteY3" fmla="*/ 884912 h 884912"/>
              <a:gd name="connsiteX4" fmla="*/ 884912 w 884912"/>
              <a:gd name="connsiteY4" fmla="*/ 806832 h 884912"/>
              <a:gd name="connsiteX5" fmla="*/ 78081 w 884912"/>
              <a:gd name="connsiteY5" fmla="*/ 806832 h 884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912" h="884912">
                <a:moveTo>
                  <a:pt x="78081" y="0"/>
                </a:moveTo>
                <a:lnTo>
                  <a:pt x="0" y="0"/>
                </a:lnTo>
                <a:lnTo>
                  <a:pt x="0" y="884912"/>
                </a:lnTo>
                <a:lnTo>
                  <a:pt x="884912" y="884912"/>
                </a:lnTo>
                <a:lnTo>
                  <a:pt x="884912" y="806832"/>
                </a:lnTo>
                <a:lnTo>
                  <a:pt x="78081" y="806832"/>
                </a:lnTo>
                <a:close/>
              </a:path>
            </a:pathLst>
          </a:custGeom>
          <a:solidFill>
            <a:schemeClr val="bg1"/>
          </a:solidFill>
          <a:ln w="12998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44383F3-496A-C1B3-2706-10F17866B9A7}"/>
              </a:ext>
            </a:extLst>
          </p:cNvPr>
          <p:cNvSpPr/>
          <p:nvPr/>
        </p:nvSpPr>
        <p:spPr>
          <a:xfrm>
            <a:off x="5809705" y="3025162"/>
            <a:ext cx="143147" cy="455469"/>
          </a:xfrm>
          <a:custGeom>
            <a:avLst/>
            <a:gdLst>
              <a:gd name="connsiteX0" fmla="*/ 0 w 143147"/>
              <a:gd name="connsiteY0" fmla="*/ 0 h 455469"/>
              <a:gd name="connsiteX1" fmla="*/ 143148 w 143147"/>
              <a:gd name="connsiteY1" fmla="*/ 0 h 455469"/>
              <a:gd name="connsiteX2" fmla="*/ 143148 w 143147"/>
              <a:gd name="connsiteY2" fmla="*/ 455470 h 455469"/>
              <a:gd name="connsiteX3" fmla="*/ 0 w 143147"/>
              <a:gd name="connsiteY3" fmla="*/ 455470 h 45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147" h="455469">
                <a:moveTo>
                  <a:pt x="0" y="0"/>
                </a:moveTo>
                <a:lnTo>
                  <a:pt x="143148" y="0"/>
                </a:lnTo>
                <a:lnTo>
                  <a:pt x="143148" y="455470"/>
                </a:lnTo>
                <a:lnTo>
                  <a:pt x="0" y="455470"/>
                </a:lnTo>
                <a:close/>
              </a:path>
            </a:pathLst>
          </a:custGeom>
          <a:solidFill>
            <a:schemeClr val="accent2"/>
          </a:solidFill>
          <a:ln w="12998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C89977F-B8C0-2E6C-CC50-1243DEAB961E}"/>
              </a:ext>
            </a:extLst>
          </p:cNvPr>
          <p:cNvSpPr/>
          <p:nvPr/>
        </p:nvSpPr>
        <p:spPr>
          <a:xfrm>
            <a:off x="6004907" y="2751880"/>
            <a:ext cx="143147" cy="728751"/>
          </a:xfrm>
          <a:custGeom>
            <a:avLst/>
            <a:gdLst>
              <a:gd name="connsiteX0" fmla="*/ 0 w 143147"/>
              <a:gd name="connsiteY0" fmla="*/ 0 h 728751"/>
              <a:gd name="connsiteX1" fmla="*/ 143148 w 143147"/>
              <a:gd name="connsiteY1" fmla="*/ 0 h 728751"/>
              <a:gd name="connsiteX2" fmla="*/ 143148 w 143147"/>
              <a:gd name="connsiteY2" fmla="*/ 728751 h 728751"/>
              <a:gd name="connsiteX3" fmla="*/ 0 w 143147"/>
              <a:gd name="connsiteY3" fmla="*/ 728751 h 72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147" h="728751">
                <a:moveTo>
                  <a:pt x="0" y="0"/>
                </a:moveTo>
                <a:lnTo>
                  <a:pt x="143148" y="0"/>
                </a:lnTo>
                <a:lnTo>
                  <a:pt x="143148" y="728751"/>
                </a:lnTo>
                <a:lnTo>
                  <a:pt x="0" y="728751"/>
                </a:lnTo>
                <a:close/>
              </a:path>
            </a:pathLst>
          </a:custGeom>
          <a:solidFill>
            <a:schemeClr val="accent2"/>
          </a:solidFill>
          <a:ln w="12998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BB03BB5-F9BC-595E-E0AD-944F382A036E}"/>
              </a:ext>
            </a:extLst>
          </p:cNvPr>
          <p:cNvSpPr/>
          <p:nvPr/>
        </p:nvSpPr>
        <p:spPr>
          <a:xfrm>
            <a:off x="6200108" y="3025162"/>
            <a:ext cx="143147" cy="455469"/>
          </a:xfrm>
          <a:custGeom>
            <a:avLst/>
            <a:gdLst>
              <a:gd name="connsiteX0" fmla="*/ 0 w 143147"/>
              <a:gd name="connsiteY0" fmla="*/ 0 h 455469"/>
              <a:gd name="connsiteX1" fmla="*/ 143148 w 143147"/>
              <a:gd name="connsiteY1" fmla="*/ 0 h 455469"/>
              <a:gd name="connsiteX2" fmla="*/ 143148 w 143147"/>
              <a:gd name="connsiteY2" fmla="*/ 455470 h 455469"/>
              <a:gd name="connsiteX3" fmla="*/ 0 w 143147"/>
              <a:gd name="connsiteY3" fmla="*/ 455470 h 45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147" h="455469">
                <a:moveTo>
                  <a:pt x="0" y="0"/>
                </a:moveTo>
                <a:lnTo>
                  <a:pt x="143148" y="0"/>
                </a:lnTo>
                <a:lnTo>
                  <a:pt x="143148" y="455470"/>
                </a:lnTo>
                <a:lnTo>
                  <a:pt x="0" y="455470"/>
                </a:lnTo>
                <a:close/>
              </a:path>
            </a:pathLst>
          </a:custGeom>
          <a:solidFill>
            <a:schemeClr val="accent2"/>
          </a:solidFill>
          <a:ln w="12998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73CA94E-582E-C7E7-DC06-EAD2D0D67E31}"/>
              </a:ext>
            </a:extLst>
          </p:cNvPr>
          <p:cNvSpPr/>
          <p:nvPr/>
        </p:nvSpPr>
        <p:spPr>
          <a:xfrm>
            <a:off x="6395309" y="3246390"/>
            <a:ext cx="143147" cy="234241"/>
          </a:xfrm>
          <a:custGeom>
            <a:avLst/>
            <a:gdLst>
              <a:gd name="connsiteX0" fmla="*/ 0 w 143147"/>
              <a:gd name="connsiteY0" fmla="*/ 0 h 234241"/>
              <a:gd name="connsiteX1" fmla="*/ 143148 w 143147"/>
              <a:gd name="connsiteY1" fmla="*/ 0 h 234241"/>
              <a:gd name="connsiteX2" fmla="*/ 143148 w 143147"/>
              <a:gd name="connsiteY2" fmla="*/ 234242 h 234241"/>
              <a:gd name="connsiteX3" fmla="*/ 0 w 143147"/>
              <a:gd name="connsiteY3" fmla="*/ 234242 h 23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147" h="234241">
                <a:moveTo>
                  <a:pt x="0" y="0"/>
                </a:moveTo>
                <a:lnTo>
                  <a:pt x="143148" y="0"/>
                </a:lnTo>
                <a:lnTo>
                  <a:pt x="143148" y="234242"/>
                </a:lnTo>
                <a:lnTo>
                  <a:pt x="0" y="234242"/>
                </a:lnTo>
                <a:close/>
              </a:path>
            </a:pathLst>
          </a:custGeom>
          <a:solidFill>
            <a:schemeClr val="accent2"/>
          </a:solidFill>
          <a:ln w="12998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AED6F09-BB1F-0ADB-17BB-57CEB8B35B19}"/>
              </a:ext>
            </a:extLst>
          </p:cNvPr>
          <p:cNvSpPr/>
          <p:nvPr/>
        </p:nvSpPr>
        <p:spPr>
          <a:xfrm>
            <a:off x="9354710" y="2711369"/>
            <a:ext cx="884912" cy="884912"/>
          </a:xfrm>
          <a:custGeom>
            <a:avLst/>
            <a:gdLst>
              <a:gd name="connsiteX0" fmla="*/ 78081 w 884912"/>
              <a:gd name="connsiteY0" fmla="*/ 0 h 884912"/>
              <a:gd name="connsiteX1" fmla="*/ 0 w 884912"/>
              <a:gd name="connsiteY1" fmla="*/ 0 h 884912"/>
              <a:gd name="connsiteX2" fmla="*/ 0 w 884912"/>
              <a:gd name="connsiteY2" fmla="*/ 884912 h 884912"/>
              <a:gd name="connsiteX3" fmla="*/ 884912 w 884912"/>
              <a:gd name="connsiteY3" fmla="*/ 884912 h 884912"/>
              <a:gd name="connsiteX4" fmla="*/ 884912 w 884912"/>
              <a:gd name="connsiteY4" fmla="*/ 806832 h 884912"/>
              <a:gd name="connsiteX5" fmla="*/ 78081 w 884912"/>
              <a:gd name="connsiteY5" fmla="*/ 806832 h 884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912" h="884912">
                <a:moveTo>
                  <a:pt x="78081" y="0"/>
                </a:moveTo>
                <a:lnTo>
                  <a:pt x="0" y="0"/>
                </a:lnTo>
                <a:lnTo>
                  <a:pt x="0" y="884912"/>
                </a:lnTo>
                <a:lnTo>
                  <a:pt x="884912" y="884912"/>
                </a:lnTo>
                <a:lnTo>
                  <a:pt x="884912" y="806832"/>
                </a:lnTo>
                <a:lnTo>
                  <a:pt x="78081" y="806832"/>
                </a:lnTo>
                <a:close/>
              </a:path>
            </a:pathLst>
          </a:custGeom>
          <a:solidFill>
            <a:schemeClr val="bg1"/>
          </a:solidFill>
          <a:ln w="12998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0878A09-2658-CB08-FC41-E1F330227DD1}"/>
              </a:ext>
            </a:extLst>
          </p:cNvPr>
          <p:cNvSpPr/>
          <p:nvPr/>
        </p:nvSpPr>
        <p:spPr>
          <a:xfrm>
            <a:off x="9483543" y="2932597"/>
            <a:ext cx="756079" cy="443757"/>
          </a:xfrm>
          <a:custGeom>
            <a:avLst/>
            <a:gdLst>
              <a:gd name="connsiteX0" fmla="*/ 547865 w 756079"/>
              <a:gd name="connsiteY0" fmla="*/ 0 h 443757"/>
              <a:gd name="connsiteX1" fmla="*/ 624644 w 756079"/>
              <a:gd name="connsiteY1" fmla="*/ 76779 h 443757"/>
              <a:gd name="connsiteX2" fmla="*/ 521838 w 756079"/>
              <a:gd name="connsiteY2" fmla="*/ 179585 h 443757"/>
              <a:gd name="connsiteX3" fmla="*/ 443758 w 756079"/>
              <a:gd name="connsiteY3" fmla="*/ 101505 h 443757"/>
              <a:gd name="connsiteX4" fmla="*/ 313623 w 756079"/>
              <a:gd name="connsiteY4" fmla="*/ 231639 h 443757"/>
              <a:gd name="connsiteX5" fmla="*/ 235543 w 756079"/>
              <a:gd name="connsiteY5" fmla="*/ 153558 h 443757"/>
              <a:gd name="connsiteX6" fmla="*/ 0 w 756079"/>
              <a:gd name="connsiteY6" fmla="*/ 389101 h 443757"/>
              <a:gd name="connsiteX7" fmla="*/ 54656 w 756079"/>
              <a:gd name="connsiteY7" fmla="*/ 443758 h 443757"/>
              <a:gd name="connsiteX8" fmla="*/ 235543 w 756079"/>
              <a:gd name="connsiteY8" fmla="*/ 262871 h 443757"/>
              <a:gd name="connsiteX9" fmla="*/ 313623 w 756079"/>
              <a:gd name="connsiteY9" fmla="*/ 340952 h 443757"/>
              <a:gd name="connsiteX10" fmla="*/ 443758 w 756079"/>
              <a:gd name="connsiteY10" fmla="*/ 210817 h 443757"/>
              <a:gd name="connsiteX11" fmla="*/ 521838 w 756079"/>
              <a:gd name="connsiteY11" fmla="*/ 288898 h 443757"/>
              <a:gd name="connsiteX12" fmla="*/ 679300 w 756079"/>
              <a:gd name="connsiteY12" fmla="*/ 131435 h 443757"/>
              <a:gd name="connsiteX13" fmla="*/ 756080 w 756079"/>
              <a:gd name="connsiteY13" fmla="*/ 208215 h 443757"/>
              <a:gd name="connsiteX14" fmla="*/ 756080 w 756079"/>
              <a:gd name="connsiteY14" fmla="*/ 0 h 44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6079" h="443757">
                <a:moveTo>
                  <a:pt x="547865" y="0"/>
                </a:moveTo>
                <a:lnTo>
                  <a:pt x="624644" y="76779"/>
                </a:lnTo>
                <a:lnTo>
                  <a:pt x="521838" y="179585"/>
                </a:lnTo>
                <a:lnTo>
                  <a:pt x="443758" y="101505"/>
                </a:lnTo>
                <a:lnTo>
                  <a:pt x="313623" y="231639"/>
                </a:lnTo>
                <a:lnTo>
                  <a:pt x="235543" y="153558"/>
                </a:lnTo>
                <a:lnTo>
                  <a:pt x="0" y="389101"/>
                </a:lnTo>
                <a:lnTo>
                  <a:pt x="54656" y="443758"/>
                </a:lnTo>
                <a:lnTo>
                  <a:pt x="235543" y="262871"/>
                </a:lnTo>
                <a:lnTo>
                  <a:pt x="313623" y="340952"/>
                </a:lnTo>
                <a:lnTo>
                  <a:pt x="443758" y="210817"/>
                </a:lnTo>
                <a:lnTo>
                  <a:pt x="521838" y="288898"/>
                </a:lnTo>
                <a:lnTo>
                  <a:pt x="679300" y="131435"/>
                </a:lnTo>
                <a:lnTo>
                  <a:pt x="756080" y="208215"/>
                </a:lnTo>
                <a:lnTo>
                  <a:pt x="756080" y="0"/>
                </a:lnTo>
                <a:close/>
              </a:path>
            </a:pathLst>
          </a:custGeom>
          <a:solidFill>
            <a:schemeClr val="accent2"/>
          </a:solidFill>
          <a:ln w="12998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7CCD11-755E-B73C-D4C4-79C207D6740D}"/>
              </a:ext>
            </a:extLst>
          </p:cNvPr>
          <p:cNvSpPr txBox="1"/>
          <p:nvPr/>
        </p:nvSpPr>
        <p:spPr>
          <a:xfrm>
            <a:off x="1395369" y="4222219"/>
            <a:ext cx="30707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Scatter charts are useful to observe relationships, or correlations, between two numeric variables.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12E405-6263-416E-E7DA-D468EBCD8C29}"/>
              </a:ext>
            </a:extLst>
          </p:cNvPr>
          <p:cNvSpPr txBox="1"/>
          <p:nvPr/>
        </p:nvSpPr>
        <p:spPr>
          <a:xfrm>
            <a:off x="4543464" y="4222219"/>
            <a:ext cx="34564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tx1">
                    <a:lumMod val="75000"/>
                  </a:schemeClr>
                </a:solidFill>
              </a:rPr>
              <a:t>Bar charts are used to compare a numerical value to a categorical variable. Horizontal or vertical bar charts can be used, depending on the size of the data.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455F75-DBEA-D222-8FAD-66754AE464CD}"/>
              </a:ext>
            </a:extLst>
          </p:cNvPr>
          <p:cNvSpPr txBox="1"/>
          <p:nvPr/>
        </p:nvSpPr>
        <p:spPr>
          <a:xfrm>
            <a:off x="8274053" y="4222219"/>
            <a:ext cx="345863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tx1">
                    <a:lumMod val="75000"/>
                  </a:schemeClr>
                </a:solidFill>
              </a:rPr>
              <a:t>Line charts contain numerical values on both axes, and are generally used to show the change of a variable over time.</a:t>
            </a:r>
          </a:p>
        </p:txBody>
      </p:sp>
    </p:spTree>
    <p:extLst>
      <p:ext uri="{BB962C8B-B14F-4D97-AF65-F5344CB8AC3E}">
        <p14:creationId xmlns:p14="http://schemas.microsoft.com/office/powerpoint/2010/main" val="541301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A3247A5-94E2-1146-0CC4-65D4984DBB2A}"/>
              </a:ext>
            </a:extLst>
          </p:cNvPr>
          <p:cNvSpPr txBox="1">
            <a:spLocks/>
          </p:cNvSpPr>
          <p:nvPr/>
        </p:nvSpPr>
        <p:spPr>
          <a:xfrm>
            <a:off x="1088206" y="831784"/>
            <a:ext cx="10134851" cy="4951413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r>
              <a:rPr lang="en-GB" sz="1800" dirty="0">
                <a:solidFill>
                  <a:schemeClr val="accent2"/>
                </a:solidFill>
              </a:rPr>
              <a:t>To gather some information about the dataset, some SQL queries were performed. </a:t>
            </a:r>
            <a:endParaRPr lang="en-GB" sz="1800" dirty="0"/>
          </a:p>
          <a:p>
            <a:pPr algn="l">
              <a:lnSpc>
                <a:spcPct val="200000"/>
              </a:lnSpc>
            </a:pPr>
            <a:r>
              <a:rPr lang="en-GB" sz="1800" dirty="0"/>
              <a:t>The SQL queries performed on the data set were used to: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GB" sz="1400" dirty="0"/>
              <a:t>Display the names of the unique launch sites in the space mission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GB" sz="1400" dirty="0"/>
              <a:t>Display 5 records where launch sites begin with the string ‘CCA’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GB" sz="1400" dirty="0"/>
              <a:t>Display the total payload mass carried by boosters launched by NASA (CRS)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GB" sz="1400" dirty="0"/>
              <a:t>Display the average payload mass carried by booster version F9 v1.1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GB" sz="1400" dirty="0"/>
              <a:t>List the date when the first successful landing outcome on a ground pad was achieved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GB" sz="1400" dirty="0"/>
              <a:t>List the names of the boosters which had success on a drone ship and a payload mass between 4000 and 6000 kg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GB" sz="1400" dirty="0"/>
              <a:t>List the total number of successful and failed mission outcomes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GB" sz="1400" dirty="0"/>
              <a:t>List the names of the booster versions which have carried the maximum payload mass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GB" sz="1400" dirty="0"/>
              <a:t>List the failed landing outcomes on drone ships, their booster versions, and launch site names for 2015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GB" sz="1400" dirty="0"/>
              <a:t>Rank the count of landing outcomes (such as Failure (drone ship) or Success (ground pad)) between the date 2010-06-04 and 2017-03-20, in descending order</a:t>
            </a:r>
          </a:p>
          <a:p>
            <a:pPr algn="l">
              <a:lnSpc>
                <a:spcPct val="200000"/>
              </a:lnSpc>
            </a:pPr>
            <a:endParaRPr lang="en-US" sz="2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DD1E47-C193-B67E-8F34-1FAAEE19AEDB}"/>
              </a:ext>
            </a:extLst>
          </p:cNvPr>
          <p:cNvSpPr txBox="1">
            <a:spLocks/>
          </p:cNvSpPr>
          <p:nvPr/>
        </p:nvSpPr>
        <p:spPr>
          <a:xfrm>
            <a:off x="1088206" y="217516"/>
            <a:ext cx="10947772" cy="716711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Exploratory data analysis (eda) – </a:t>
            </a:r>
            <a:r>
              <a:rPr lang="en-US">
                <a:solidFill>
                  <a:schemeClr val="accent2"/>
                </a:solidFill>
              </a:rPr>
              <a:t>sql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038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19A9BCC-967D-ECAD-CADD-91FB615FAFB4}"/>
              </a:ext>
            </a:extLst>
          </p:cNvPr>
          <p:cNvSpPr txBox="1">
            <a:spLocks/>
          </p:cNvSpPr>
          <p:nvPr/>
        </p:nvSpPr>
        <p:spPr>
          <a:xfrm>
            <a:off x="1121629" y="1470271"/>
            <a:ext cx="11406187" cy="69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chemeClr val="tx1">
                    <a:lumMod val="75000"/>
                  </a:schemeClr>
                </a:solidFill>
              </a:rPr>
              <a:t>The following steps were taking to develop, evaluate, and find the best performing classification model: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3274F50F-AC8D-893B-0305-0A6C5F8466DA}"/>
              </a:ext>
            </a:extLst>
          </p:cNvPr>
          <p:cNvSpPr txBox="1">
            <a:spLocks/>
          </p:cNvSpPr>
          <p:nvPr/>
        </p:nvSpPr>
        <p:spPr>
          <a:xfrm>
            <a:off x="1121629" y="1895013"/>
            <a:ext cx="3456432" cy="69964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Model Development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E1AA4691-778F-3BCF-CF07-D81E4B876B58}"/>
              </a:ext>
            </a:extLst>
          </p:cNvPr>
          <p:cNvSpPr txBox="1">
            <a:spLocks/>
          </p:cNvSpPr>
          <p:nvPr/>
        </p:nvSpPr>
        <p:spPr>
          <a:xfrm>
            <a:off x="1040209" y="2478165"/>
            <a:ext cx="3314923" cy="34039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75000"/>
                  </a:schemeClr>
                </a:solidFill>
              </a:rPr>
              <a:t>To prepare the dataset for model development: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75000"/>
                  </a:schemeClr>
                </a:solidFill>
              </a:rPr>
              <a:t>Load dataset		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75000"/>
                  </a:schemeClr>
                </a:solidFill>
              </a:rPr>
              <a:t>Perform necessary data transformations (standardise and pre-process)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75000"/>
                  </a:schemeClr>
                </a:solidFill>
              </a:rPr>
              <a:t>Split data into training and test data sets, using </a:t>
            </a:r>
            <a:r>
              <a:rPr lang="en-GB" sz="1200" b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train_test_split</a:t>
            </a:r>
            <a:r>
              <a:rPr lang="en-GB" sz="12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75000"/>
                  </a:schemeClr>
                </a:solidFill>
              </a:rPr>
              <a:t>Decide which type of machine learning algorithms are most appropriate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75000"/>
                  </a:schemeClr>
                </a:solidFill>
              </a:rPr>
              <a:t>For each chosen algorithm: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75000"/>
                  </a:schemeClr>
                </a:solidFill>
              </a:rPr>
              <a:t>Create a </a:t>
            </a:r>
            <a:r>
              <a:rPr lang="en-GB" sz="12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GridSearchCV</a:t>
            </a:r>
            <a:r>
              <a:rPr lang="en-GB" sz="1200" dirty="0">
                <a:solidFill>
                  <a:schemeClr val="tx1">
                    <a:lumMod val="75000"/>
                  </a:schemeClr>
                </a:solidFill>
              </a:rPr>
              <a:t> object and a dictionary of parameters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75000"/>
                  </a:schemeClr>
                </a:solidFill>
              </a:rPr>
              <a:t>Fit the object to the parameters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75000"/>
                  </a:schemeClr>
                </a:solidFill>
              </a:rPr>
              <a:t>Use the training data set to train the model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BB51B10B-A07C-F835-6127-EFF06AA51487}"/>
              </a:ext>
            </a:extLst>
          </p:cNvPr>
          <p:cNvSpPr txBox="1">
            <a:spLocks/>
          </p:cNvSpPr>
          <p:nvPr/>
        </p:nvSpPr>
        <p:spPr>
          <a:xfrm>
            <a:off x="4376597" y="2246832"/>
            <a:ext cx="2552253" cy="62796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Model Evaluation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B5DDB88-5FDB-9AFD-E4F6-7175C78F2D91}"/>
              </a:ext>
            </a:extLst>
          </p:cNvPr>
          <p:cNvSpPr txBox="1">
            <a:spLocks/>
          </p:cNvSpPr>
          <p:nvPr/>
        </p:nvSpPr>
        <p:spPr>
          <a:xfrm>
            <a:off x="4382870" y="2783096"/>
            <a:ext cx="3237121" cy="344082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75000"/>
                  </a:schemeClr>
                </a:solidFill>
              </a:rPr>
              <a:t>For each chosen algorithm: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75000"/>
                  </a:schemeClr>
                </a:solidFill>
              </a:rPr>
              <a:t>Using the output GridSearchCV object:</a:t>
            </a:r>
          </a:p>
          <a:p>
            <a:pPr marL="647700" lvl="2" indent="-285750"/>
            <a:r>
              <a:rPr lang="en-GB" sz="1000" dirty="0">
                <a:solidFill>
                  <a:schemeClr val="tx1">
                    <a:lumMod val="75000"/>
                  </a:schemeClr>
                </a:solidFill>
              </a:rPr>
              <a:t>Check the tuned hyperparameters (</a:t>
            </a:r>
            <a:r>
              <a:rPr lang="en-GB" sz="10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best_params</a:t>
            </a:r>
            <a:r>
              <a:rPr lang="en-GB" sz="1000" dirty="0">
                <a:solidFill>
                  <a:schemeClr val="tx1">
                    <a:lumMod val="75000"/>
                  </a:schemeClr>
                </a:solidFill>
              </a:rPr>
              <a:t>_)</a:t>
            </a:r>
          </a:p>
          <a:p>
            <a:pPr marL="647700" lvl="2" indent="-285750"/>
            <a:r>
              <a:rPr lang="en-GB" sz="1000" dirty="0">
                <a:solidFill>
                  <a:schemeClr val="tx1">
                    <a:lumMod val="75000"/>
                  </a:schemeClr>
                </a:solidFill>
              </a:rPr>
              <a:t>Check the accuracy (</a:t>
            </a:r>
            <a:r>
              <a:rPr lang="en-GB" sz="10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score </a:t>
            </a:r>
            <a:r>
              <a:rPr lang="en-GB" sz="1000" dirty="0">
                <a:solidFill>
                  <a:schemeClr val="tx1">
                    <a:lumMod val="75000"/>
                  </a:schemeClr>
                </a:solidFill>
              </a:rPr>
              <a:t>and</a:t>
            </a:r>
            <a:r>
              <a:rPr lang="en-GB" sz="10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best_score</a:t>
            </a:r>
            <a:r>
              <a:rPr lang="en-GB" sz="10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en-GB" sz="1000" dirty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75000"/>
                  </a:schemeClr>
                </a:solidFill>
              </a:rPr>
              <a:t>Plot and examine the Confusion Matrix</a:t>
            </a:r>
          </a:p>
          <a:p>
            <a:endParaRPr lang="en-GB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79D5B15-3527-FB73-22C6-3BAF97402A33}"/>
              </a:ext>
            </a:extLst>
          </p:cNvPr>
          <p:cNvSpPr txBox="1">
            <a:spLocks/>
          </p:cNvSpPr>
          <p:nvPr/>
        </p:nvSpPr>
        <p:spPr>
          <a:xfrm>
            <a:off x="7833029" y="2388410"/>
            <a:ext cx="3456432" cy="7214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Finding the Best Classification Model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A9E1954C-583E-70A4-157C-E20AFC74D44F}"/>
              </a:ext>
            </a:extLst>
          </p:cNvPr>
          <p:cNvSpPr txBox="1">
            <a:spLocks/>
          </p:cNvSpPr>
          <p:nvPr/>
        </p:nvSpPr>
        <p:spPr>
          <a:xfrm>
            <a:off x="8049777" y="3004415"/>
            <a:ext cx="3093837" cy="343764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75000"/>
                  </a:schemeClr>
                </a:solidFill>
              </a:rPr>
              <a:t>Review the accuracy scores for all chosen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75000"/>
                  </a:schemeClr>
                </a:solidFill>
              </a:rPr>
              <a:t>The model with the highest accuracy score is determined as the best performing model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810CEAA-E836-1B8F-2F02-64A208CF4F96}"/>
              </a:ext>
            </a:extLst>
          </p:cNvPr>
          <p:cNvSpPr/>
          <p:nvPr/>
        </p:nvSpPr>
        <p:spPr>
          <a:xfrm>
            <a:off x="3799901" y="2110589"/>
            <a:ext cx="360040" cy="344810"/>
          </a:xfrm>
          <a:prstGeom prst="rightArrow">
            <a:avLst>
              <a:gd name="adj1" fmla="val 50000"/>
              <a:gd name="adj2" fmla="val 552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3BCB949-023B-8026-84A6-51B9EBC6FE93}"/>
              </a:ext>
            </a:extLst>
          </p:cNvPr>
          <p:cNvSpPr/>
          <p:nvPr/>
        </p:nvSpPr>
        <p:spPr>
          <a:xfrm>
            <a:off x="7218233" y="2388410"/>
            <a:ext cx="360040" cy="344810"/>
          </a:xfrm>
          <a:prstGeom prst="rightArrow">
            <a:avLst>
              <a:gd name="adj1" fmla="val 50000"/>
              <a:gd name="adj2" fmla="val 552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8018CB6-6233-84EB-C808-161ED382A953}"/>
              </a:ext>
            </a:extLst>
          </p:cNvPr>
          <p:cNvSpPr txBox="1">
            <a:spLocks/>
          </p:cNvSpPr>
          <p:nvPr/>
        </p:nvSpPr>
        <p:spPr>
          <a:xfrm>
            <a:off x="1244228" y="617526"/>
            <a:ext cx="10947772" cy="716711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Predictive Analysis - </a:t>
            </a:r>
            <a:r>
              <a:rPr lang="en-US" dirty="0">
                <a:solidFill>
                  <a:schemeClr val="accent2"/>
                </a:solidFill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801688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A421-DEBA-E4FB-F173-6EA870AAADAF}"/>
              </a:ext>
            </a:extLst>
          </p:cNvPr>
          <p:cNvSpPr txBox="1">
            <a:spLocks/>
          </p:cNvSpPr>
          <p:nvPr/>
        </p:nvSpPr>
        <p:spPr>
          <a:xfrm>
            <a:off x="404813" y="188640"/>
            <a:ext cx="10947772" cy="716711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7BE822F-B87D-AB45-2295-CB22A93AFB88}"/>
              </a:ext>
            </a:extLst>
          </p:cNvPr>
          <p:cNvSpPr txBox="1">
            <a:spLocks/>
          </p:cNvSpPr>
          <p:nvPr/>
        </p:nvSpPr>
        <p:spPr>
          <a:xfrm>
            <a:off x="1244228" y="339597"/>
            <a:ext cx="10947772" cy="716711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/>
              <a:t>RESULTS :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EBD7E-D53C-BF8E-2694-843402594D7F}"/>
              </a:ext>
            </a:extLst>
          </p:cNvPr>
          <p:cNvSpPr txBox="1"/>
          <p:nvPr/>
        </p:nvSpPr>
        <p:spPr>
          <a:xfrm>
            <a:off x="3671719" y="339597"/>
            <a:ext cx="734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EDA - </a:t>
            </a:r>
            <a:r>
              <a:rPr lang="en-GB" sz="2400" dirty="0">
                <a:solidFill>
                  <a:schemeClr val="accent2"/>
                </a:solidFill>
              </a:rPr>
              <a:t>WITH VISUALIZATION</a:t>
            </a:r>
            <a:endParaRPr lang="en-IN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CCA306-5E70-DF64-A27A-F73289D684CD}"/>
              </a:ext>
            </a:extLst>
          </p:cNvPr>
          <p:cNvSpPr txBox="1">
            <a:spLocks/>
          </p:cNvSpPr>
          <p:nvPr/>
        </p:nvSpPr>
        <p:spPr>
          <a:xfrm>
            <a:off x="1404237" y="1207265"/>
            <a:ext cx="10947772" cy="716711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dirty="0"/>
              <a:t>Launch Site VS. FLIGHT NUMBER</a:t>
            </a:r>
            <a:endParaRPr lang="en-US" sz="20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280052C-DC16-F6F2-FCBD-DF5F387B1255}"/>
              </a:ext>
            </a:extLst>
          </p:cNvPr>
          <p:cNvSpPr txBox="1">
            <a:spLocks/>
          </p:cNvSpPr>
          <p:nvPr/>
        </p:nvSpPr>
        <p:spPr>
          <a:xfrm>
            <a:off x="1404237" y="1717947"/>
            <a:ext cx="6267098" cy="4951413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1600" dirty="0"/>
              <a:t>The scatter plot of Launch Site vs. Flight Number shows that: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As the number of flights increases, the rate of success at a launch site increases.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Most of the early flights (flight numbers &lt; 30) were launched from CCAFS SLC 40, and were generally unsuccessful.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The flights from VAFB SLC 4E also show this trend, that earlier flights were less successful.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No early flights were launched from KSC LC 39A, so the launches from this site are more successful.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Above a flight number of around 30, there are significantly more successful landings (Class = 1).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algn="l">
              <a:lnSpc>
                <a:spcPct val="150000"/>
              </a:lnSpc>
            </a:pPr>
            <a:endParaRPr lang="en-GB" sz="1600" dirty="0"/>
          </a:p>
        </p:txBody>
      </p:sp>
      <p:pic>
        <p:nvPicPr>
          <p:cNvPr id="7" name="Picture 6" descr="Chart, scatter chart">
            <a:extLst>
              <a:ext uri="{FF2B5EF4-FFF2-40B4-BE49-F238E27FC236}">
                <a16:creationId xmlns:a16="http://schemas.microsoft.com/office/drawing/2014/main" id="{0190D942-5B97-88F4-5CAA-B5A95C7C0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05" y="1630680"/>
            <a:ext cx="2750513" cy="24985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49900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9318-A5C0-AE34-A04E-DB02BC70D7B2}"/>
              </a:ext>
            </a:extLst>
          </p:cNvPr>
          <p:cNvSpPr txBox="1">
            <a:spLocks/>
          </p:cNvSpPr>
          <p:nvPr/>
        </p:nvSpPr>
        <p:spPr>
          <a:xfrm>
            <a:off x="1244228" y="1170416"/>
            <a:ext cx="10947772" cy="716711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dirty="0"/>
              <a:t>LAUNCH SITE vs. PAYLOAD MASS</a:t>
            </a:r>
            <a:endParaRPr lang="en-US" sz="2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F8A7E09-0195-49B3-C363-AC26DCA71D5B}"/>
              </a:ext>
            </a:extLst>
          </p:cNvPr>
          <p:cNvSpPr txBox="1">
            <a:spLocks/>
          </p:cNvSpPr>
          <p:nvPr/>
        </p:nvSpPr>
        <p:spPr>
          <a:xfrm>
            <a:off x="1244228" y="339597"/>
            <a:ext cx="10947772" cy="716711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/>
              <a:t>RESULTS : </a:t>
            </a:r>
            <a:r>
              <a:rPr lang="en-GB" sz="2400" dirty="0"/>
              <a:t>EDA - </a:t>
            </a:r>
            <a:r>
              <a:rPr lang="en-GB" sz="2400" dirty="0">
                <a:solidFill>
                  <a:schemeClr val="accent2"/>
                </a:solidFill>
              </a:rPr>
              <a:t>WITH VISUALIZATION</a:t>
            </a:r>
            <a:endParaRPr lang="en-IN" sz="2400" dirty="0"/>
          </a:p>
          <a:p>
            <a:pPr algn="l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6347555-8D70-25AB-02CD-8D5261C72CD2}"/>
              </a:ext>
            </a:extLst>
          </p:cNvPr>
          <p:cNvSpPr txBox="1">
            <a:spLocks/>
          </p:cNvSpPr>
          <p:nvPr/>
        </p:nvSpPr>
        <p:spPr>
          <a:xfrm>
            <a:off x="1244228" y="1765433"/>
            <a:ext cx="5691187" cy="4951413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1600" dirty="0"/>
              <a:t>The scatter plot of Launch Site vs. Payload Mass shows that: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Above a payload mass of around 7000 kg, there are very few unsuccessful landings, but there is also far less data for these heavier launches.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There is no clear correlation between payload mass and success rate for a given launch site.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All sites launched a variety of payload masses, with most of the launches from CCAFS SLC 40 being comparatively lighter payloads (with some outliers).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E8C04E16-D2B2-15A4-CDB6-56B1EE176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346" y="2033461"/>
            <a:ext cx="4048338" cy="236532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66208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8EA8-3938-FB3B-CB93-C1683BDB19C4}"/>
              </a:ext>
            </a:extLst>
          </p:cNvPr>
          <p:cNvSpPr txBox="1">
            <a:spLocks/>
          </p:cNvSpPr>
          <p:nvPr/>
        </p:nvSpPr>
        <p:spPr>
          <a:xfrm>
            <a:off x="1465609" y="1074163"/>
            <a:ext cx="10947772" cy="716711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dirty="0"/>
              <a:t>Success Rate vs. Orbit Type</a:t>
            </a:r>
            <a:endParaRPr lang="en-US" sz="2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41149F-D089-4B50-48F6-7DA94C3C7F0E}"/>
              </a:ext>
            </a:extLst>
          </p:cNvPr>
          <p:cNvSpPr txBox="1">
            <a:spLocks/>
          </p:cNvSpPr>
          <p:nvPr/>
        </p:nvSpPr>
        <p:spPr>
          <a:xfrm>
            <a:off x="1244228" y="339597"/>
            <a:ext cx="10947772" cy="603679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/>
              <a:t>RESULTS : </a:t>
            </a:r>
            <a:r>
              <a:rPr lang="en-GB" sz="2400" dirty="0"/>
              <a:t>EDA - </a:t>
            </a:r>
            <a:r>
              <a:rPr lang="en-GB" sz="2400" dirty="0">
                <a:solidFill>
                  <a:schemeClr val="accent2"/>
                </a:solidFill>
              </a:rPr>
              <a:t>WITH VISUALIZATION</a:t>
            </a:r>
            <a:endParaRPr lang="en-IN" sz="2400" dirty="0"/>
          </a:p>
          <a:p>
            <a:pPr algn="l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95AA09E-79B8-9D7D-472E-4F16AD1941A0}"/>
              </a:ext>
            </a:extLst>
          </p:cNvPr>
          <p:cNvSpPr txBox="1">
            <a:spLocks/>
          </p:cNvSpPr>
          <p:nvPr/>
        </p:nvSpPr>
        <p:spPr>
          <a:xfrm>
            <a:off x="1244228" y="339597"/>
            <a:ext cx="10947772" cy="716711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/>
              <a:t>RESULTS : </a:t>
            </a:r>
            <a:r>
              <a:rPr lang="en-GB" sz="2400" dirty="0"/>
              <a:t>EDA - </a:t>
            </a:r>
            <a:r>
              <a:rPr lang="en-GB" sz="2400" dirty="0">
                <a:solidFill>
                  <a:schemeClr val="accent2"/>
                </a:solidFill>
              </a:rPr>
              <a:t>WITH VISUALIZATION</a:t>
            </a:r>
            <a:endParaRPr lang="en-IN" sz="2400" dirty="0"/>
          </a:p>
          <a:p>
            <a:pPr algn="l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05861A9-F615-9A82-5267-442DA3F31DB2}"/>
              </a:ext>
            </a:extLst>
          </p:cNvPr>
          <p:cNvSpPr txBox="1">
            <a:spLocks/>
          </p:cNvSpPr>
          <p:nvPr/>
        </p:nvSpPr>
        <p:spPr>
          <a:xfrm>
            <a:off x="1465609" y="1790874"/>
            <a:ext cx="5582101" cy="4951413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1600"/>
              <a:t>The bar chart of Success Rate vs. Orbit Type shows that the following orbits have the highest (100%) success rate: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/>
              <a:t>ES-L1 (Earth-Sun First Lagrangian Point)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/>
              <a:t>GEO (Geostationary Orbit)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/>
              <a:t>HEO (High Earth Orbit)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/>
              <a:t>SSO (Sun-synchronous Orbit)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/>
          </a:p>
          <a:p>
            <a:pPr algn="l">
              <a:lnSpc>
                <a:spcPct val="150000"/>
              </a:lnSpc>
            </a:pPr>
            <a:r>
              <a:rPr lang="en-GB" sz="1600"/>
              <a:t>The orbit with the lowest (0%) success rate is: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/>
              <a:t>SO (Heliocentric Orbit)</a:t>
            </a:r>
            <a:endParaRPr lang="en-GB" sz="1600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8B732AE-7B26-C427-4172-F6250AF72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734" y="2160337"/>
            <a:ext cx="3382421" cy="22961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58520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CB4F-796D-9E39-EFA2-CD903FBFD9CF}"/>
              </a:ext>
            </a:extLst>
          </p:cNvPr>
          <p:cNvSpPr txBox="1">
            <a:spLocks/>
          </p:cNvSpPr>
          <p:nvPr/>
        </p:nvSpPr>
        <p:spPr>
          <a:xfrm>
            <a:off x="1244228" y="339597"/>
            <a:ext cx="10947772" cy="716711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/>
              <a:t>RESULTS : </a:t>
            </a:r>
            <a:r>
              <a:rPr lang="en-GB" sz="2400" dirty="0"/>
              <a:t>EDA - </a:t>
            </a:r>
            <a:r>
              <a:rPr lang="en-GB" sz="2400" dirty="0">
                <a:solidFill>
                  <a:schemeClr val="accent2"/>
                </a:solidFill>
              </a:rPr>
              <a:t>WITH VISUALIZATION</a:t>
            </a:r>
            <a:endParaRPr lang="en-IN" sz="2400" dirty="0"/>
          </a:p>
          <a:p>
            <a:pPr algn="l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351D2-AC7B-C095-8D5F-118CCEA64C48}"/>
              </a:ext>
            </a:extLst>
          </p:cNvPr>
          <p:cNvSpPr txBox="1">
            <a:spLocks/>
          </p:cNvSpPr>
          <p:nvPr/>
        </p:nvSpPr>
        <p:spPr>
          <a:xfrm>
            <a:off x="1244228" y="1447800"/>
            <a:ext cx="5691187" cy="4951413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1600" dirty="0"/>
              <a:t>This scatter plot of Orbit Type vs. Flight number shows a few useful things that the previous plots did not, such as: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The 100% success rate of GEO, HEO, and ES-L1 orbits can be explained by only having 1 flight into the respective orbits.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The 100% success rate in SSO is more impressive, with 5 successful flights.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There is little relationship between Flight Number and Success Rate for GTO.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Generally, as Flight Number increases, the success rate increases. This is most extreme for LEO, where unsuccessful landings only occurred for the low flight numbers (early launches).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algn="l">
              <a:lnSpc>
                <a:spcPct val="150000"/>
              </a:lnSpc>
            </a:pPr>
            <a:endParaRPr lang="en-GB" sz="1600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9947008-F8E6-4E0D-0D06-FCAB4840A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598" y="1621056"/>
            <a:ext cx="3996076" cy="262368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A58910D-6B64-B9EE-7005-693E9846EE88}"/>
              </a:ext>
            </a:extLst>
          </p:cNvPr>
          <p:cNvSpPr txBox="1">
            <a:spLocks/>
          </p:cNvSpPr>
          <p:nvPr/>
        </p:nvSpPr>
        <p:spPr>
          <a:xfrm>
            <a:off x="1336400" y="998127"/>
            <a:ext cx="10947772" cy="716711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dirty="0"/>
              <a:t>Orbit Type vs. flight number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943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BE57-AA50-AF7E-D605-943A18812A58}"/>
              </a:ext>
            </a:extLst>
          </p:cNvPr>
          <p:cNvSpPr txBox="1">
            <a:spLocks/>
          </p:cNvSpPr>
          <p:nvPr/>
        </p:nvSpPr>
        <p:spPr>
          <a:xfrm>
            <a:off x="1244228" y="339597"/>
            <a:ext cx="10947772" cy="716711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/>
              <a:t>RESULTS : </a:t>
            </a:r>
            <a:r>
              <a:rPr lang="en-GB" sz="2400" dirty="0"/>
              <a:t>EDA - </a:t>
            </a:r>
            <a:r>
              <a:rPr lang="en-GB" sz="2400" dirty="0">
                <a:solidFill>
                  <a:schemeClr val="accent2"/>
                </a:solidFill>
              </a:rPr>
              <a:t>WITH VISUALIZATION</a:t>
            </a:r>
            <a:endParaRPr lang="en-IN" sz="2400" dirty="0"/>
          </a:p>
          <a:p>
            <a:pPr algn="l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4416F87-2117-5553-5A27-DF1F973CBBF6}"/>
              </a:ext>
            </a:extLst>
          </p:cNvPr>
          <p:cNvSpPr txBox="1">
            <a:spLocks/>
          </p:cNvSpPr>
          <p:nvPr/>
        </p:nvSpPr>
        <p:spPr>
          <a:xfrm>
            <a:off x="1244228" y="1024961"/>
            <a:ext cx="10947772" cy="716711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dirty="0"/>
              <a:t>ORBIT TYPE VS. PAYLOAD MASS</a:t>
            </a:r>
            <a:endParaRPr lang="en-US" sz="2000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EAD3DC9-4406-AC25-CC2D-CDBC31B39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017" y="1604533"/>
            <a:ext cx="4077404" cy="26305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7A9F132-3C96-16C6-35A5-470FBBF6C62E}"/>
              </a:ext>
            </a:extLst>
          </p:cNvPr>
          <p:cNvSpPr txBox="1">
            <a:spLocks/>
          </p:cNvSpPr>
          <p:nvPr/>
        </p:nvSpPr>
        <p:spPr>
          <a:xfrm>
            <a:off x="1244228" y="1741672"/>
            <a:ext cx="5399221" cy="4951413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1600"/>
              <a:t>This scatter plot of Orbit Type vs. Payload Mass shows that: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/>
              <a:t>The following orbit types have more success with heavy payloads:</a:t>
            </a:r>
          </a:p>
          <a:p>
            <a:pPr marL="4635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/>
              <a:t>PO (although the number of data points is small)</a:t>
            </a:r>
          </a:p>
          <a:p>
            <a:pPr marL="4635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/>
              <a:t>ISS</a:t>
            </a:r>
          </a:p>
          <a:p>
            <a:pPr marL="4635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/>
              <a:t>LEO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/>
              <a:t>For GTO, the relationship between payload mass and success rate is unclear.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/>
              <a:t>VLEO (Very Low Earth Orbit) launches are associated with heavier payloads, which makes intuitive sense.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/>
          </a:p>
          <a:p>
            <a:pPr algn="l">
              <a:lnSpc>
                <a:spcPct val="150000"/>
              </a:lnSpc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97458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7666-EB97-DCFF-4DE4-875AA9859452}"/>
              </a:ext>
            </a:extLst>
          </p:cNvPr>
          <p:cNvSpPr txBox="1">
            <a:spLocks/>
          </p:cNvSpPr>
          <p:nvPr/>
        </p:nvSpPr>
        <p:spPr>
          <a:xfrm>
            <a:off x="993971" y="205306"/>
            <a:ext cx="10947772" cy="716711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/>
              <a:t>RESULTS : </a:t>
            </a:r>
            <a:r>
              <a:rPr lang="en-GB" sz="2400" dirty="0"/>
              <a:t>EDA - </a:t>
            </a:r>
            <a:r>
              <a:rPr lang="en-GB" sz="2400" dirty="0">
                <a:solidFill>
                  <a:schemeClr val="accent2"/>
                </a:solidFill>
              </a:rPr>
              <a:t>WITH VISUALIZATION</a:t>
            </a:r>
            <a:endParaRPr lang="en-IN" sz="2400" dirty="0"/>
          </a:p>
          <a:p>
            <a:pPr algn="l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B1FE2FC-0A70-4040-063D-27256EDAFA5B}"/>
              </a:ext>
            </a:extLst>
          </p:cNvPr>
          <p:cNvSpPr txBox="1">
            <a:spLocks/>
          </p:cNvSpPr>
          <p:nvPr/>
        </p:nvSpPr>
        <p:spPr>
          <a:xfrm>
            <a:off x="1638864" y="1056308"/>
            <a:ext cx="10947772" cy="716711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dirty="0"/>
              <a:t>ORBIT TYPE VS. PAYLOAD MASS</a:t>
            </a:r>
            <a:endParaRPr lang="en-US" sz="20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C5C787E-805A-E80F-0DA5-9A8D99E510B8}"/>
              </a:ext>
            </a:extLst>
          </p:cNvPr>
          <p:cNvSpPr txBox="1">
            <a:spLocks/>
          </p:cNvSpPr>
          <p:nvPr/>
        </p:nvSpPr>
        <p:spPr>
          <a:xfrm>
            <a:off x="1285937" y="1649930"/>
            <a:ext cx="6111490" cy="4951413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1600" dirty="0"/>
              <a:t>This scatter plot of Orbit Type vs. Payload Mass shows that: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The following orbit types have more success with heavy payloads:</a:t>
            </a:r>
          </a:p>
          <a:p>
            <a:pPr marL="4635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PO (although the number of data points is small)</a:t>
            </a:r>
          </a:p>
          <a:p>
            <a:pPr marL="4635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ISS</a:t>
            </a:r>
          </a:p>
          <a:p>
            <a:pPr marL="4635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LEO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For GTO, the relationship between payload mass and success rate is unclear.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VLEO (Very Low Earth Orbit) launches are associated with heavier payloads, which makes intuitive sense.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algn="l">
              <a:lnSpc>
                <a:spcPct val="150000"/>
              </a:lnSpc>
            </a:pPr>
            <a:endParaRPr lang="en-GB" sz="1600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D79EF7C-5C20-0A34-49A7-35A42E1BE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331" y="1414663"/>
            <a:ext cx="3490209" cy="22517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9509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C30DEF0-8397-8085-5722-803F18BDA144}"/>
              </a:ext>
            </a:extLst>
          </p:cNvPr>
          <p:cNvSpPr txBox="1">
            <a:spLocks/>
          </p:cNvSpPr>
          <p:nvPr/>
        </p:nvSpPr>
        <p:spPr>
          <a:xfrm>
            <a:off x="1097279" y="516987"/>
            <a:ext cx="2625057" cy="878468"/>
          </a:xfrm>
          <a:prstGeom prst="rect">
            <a:avLst/>
          </a:prstGeom>
        </p:spPr>
        <p:txBody>
          <a:bodyPr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/>
              <a:t>OUTCOME</a:t>
            </a: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DF49F2-160F-B67C-796C-CD83FB2405AD}"/>
              </a:ext>
            </a:extLst>
          </p:cNvPr>
          <p:cNvSpPr txBox="1"/>
          <p:nvPr/>
        </p:nvSpPr>
        <p:spPr>
          <a:xfrm>
            <a:off x="1511167" y="1530417"/>
            <a:ext cx="7863840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Executive Summary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Introduction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Methodology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Results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Conclusions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934981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23B2584-BBCC-4A7B-19E9-5D7F72836ADF}"/>
              </a:ext>
            </a:extLst>
          </p:cNvPr>
          <p:cNvSpPr txBox="1">
            <a:spLocks/>
          </p:cNvSpPr>
          <p:nvPr/>
        </p:nvSpPr>
        <p:spPr>
          <a:xfrm>
            <a:off x="993971" y="205306"/>
            <a:ext cx="10947772" cy="716711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>
                <a:solidFill>
                  <a:schemeClr val="tx1">
                    <a:lumMod val="85000"/>
                  </a:schemeClr>
                </a:solidFill>
              </a:rPr>
              <a:t>RESULTS :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EDA- WITH SQL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EA06D385-6AB9-C510-E84F-24E6AB8DDCA4}"/>
              </a:ext>
            </a:extLst>
          </p:cNvPr>
          <p:cNvSpPr/>
          <p:nvPr/>
        </p:nvSpPr>
        <p:spPr>
          <a:xfrm>
            <a:off x="1193291" y="2007139"/>
            <a:ext cx="9966960" cy="332072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CB2C6FD7-8FB2-484B-4E76-96DC0BF70868}"/>
              </a:ext>
            </a:extLst>
          </p:cNvPr>
          <p:cNvSpPr txBox="1">
            <a:spLocks/>
          </p:cNvSpPr>
          <p:nvPr/>
        </p:nvSpPr>
        <p:spPr>
          <a:xfrm>
            <a:off x="1569800" y="1414823"/>
            <a:ext cx="5181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IN" sz="2800" spc="-235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All Launch Sites Names</a:t>
            </a:r>
            <a:endParaRPr lang="en-IN" sz="2800" spc="-459" dirty="0">
              <a:solidFill>
                <a:schemeClr val="tx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BA0DF2C-FB34-CE3F-6E11-CF4928FD4691}"/>
              </a:ext>
            </a:extLst>
          </p:cNvPr>
          <p:cNvSpPr txBox="1"/>
          <p:nvPr/>
        </p:nvSpPr>
        <p:spPr>
          <a:xfrm>
            <a:off x="4985511" y="2451755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database.</a:t>
            </a:r>
            <a:endParaRPr sz="2000" dirty="0">
              <a:solidFill>
                <a:schemeClr val="tx1">
                  <a:lumMod val="8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same</a:t>
            </a:r>
            <a:endParaRPr sz="2000" dirty="0">
              <a:solidFill>
                <a:schemeClr val="tx1">
                  <a:lumMod val="8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errors.</a:t>
            </a:r>
            <a:endParaRPr sz="2000" dirty="0">
              <a:solidFill>
                <a:schemeClr val="tx1">
                  <a:lumMod val="85000"/>
                </a:schemeClr>
              </a:solidFill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SLC-4E</a:t>
            </a:r>
            <a:endParaRPr sz="2000" dirty="0">
              <a:solidFill>
                <a:schemeClr val="tx1">
                  <a:lumMod val="85000"/>
                </a:schemeClr>
              </a:solidFill>
              <a:latin typeface="Carlito"/>
              <a:cs typeface="Carlito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4B9E4EFB-FAB5-ED85-04BA-D697F2E56582}"/>
              </a:ext>
            </a:extLst>
          </p:cNvPr>
          <p:cNvSpPr/>
          <p:nvPr/>
        </p:nvSpPr>
        <p:spPr>
          <a:xfrm>
            <a:off x="1307753" y="2552704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654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C05B-D47E-451A-F80B-7F039A149B0F}"/>
              </a:ext>
            </a:extLst>
          </p:cNvPr>
          <p:cNvSpPr txBox="1">
            <a:spLocks/>
          </p:cNvSpPr>
          <p:nvPr/>
        </p:nvSpPr>
        <p:spPr>
          <a:xfrm>
            <a:off x="993971" y="205306"/>
            <a:ext cx="10947772" cy="716711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>
                <a:solidFill>
                  <a:schemeClr val="tx1">
                    <a:lumMod val="85000"/>
                  </a:schemeClr>
                </a:solidFill>
              </a:rPr>
              <a:t>RESULTS :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EDA- WITH SQL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8AC451-5DCC-4F28-DC25-A3F20BCA80DD}"/>
              </a:ext>
            </a:extLst>
          </p:cNvPr>
          <p:cNvSpPr txBox="1"/>
          <p:nvPr/>
        </p:nvSpPr>
        <p:spPr>
          <a:xfrm>
            <a:off x="1434164" y="958510"/>
            <a:ext cx="773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Launch Site Names Beginning with `CCA`</a:t>
            </a:r>
            <a:br>
              <a:rPr lang="en-US" sz="2400" dirty="0">
                <a:solidFill>
                  <a:schemeClr val="tx1">
                    <a:lumMod val="85000"/>
                  </a:schemeClr>
                </a:solidFill>
              </a:rPr>
            </a:br>
            <a:endParaRPr lang="en-IN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42F65E73-3CFE-68AF-DC01-3687F0B3E055}"/>
              </a:ext>
            </a:extLst>
          </p:cNvPr>
          <p:cNvSpPr/>
          <p:nvPr/>
        </p:nvSpPr>
        <p:spPr>
          <a:xfrm>
            <a:off x="1597794" y="1959061"/>
            <a:ext cx="8789389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2598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55D3-2613-298B-1740-3B13C0CA3D4B}"/>
              </a:ext>
            </a:extLst>
          </p:cNvPr>
          <p:cNvSpPr txBox="1">
            <a:spLocks/>
          </p:cNvSpPr>
          <p:nvPr/>
        </p:nvSpPr>
        <p:spPr>
          <a:xfrm>
            <a:off x="993971" y="205306"/>
            <a:ext cx="10947772" cy="716711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>
                <a:solidFill>
                  <a:schemeClr val="tx1">
                    <a:lumMod val="85000"/>
                  </a:schemeClr>
                </a:solidFill>
              </a:rPr>
              <a:t>RESULTS :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EDA- WITH SQL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9C48E-508A-1884-D66D-C24427A388A1}"/>
              </a:ext>
            </a:extLst>
          </p:cNvPr>
          <p:cNvSpPr txBox="1"/>
          <p:nvPr/>
        </p:nvSpPr>
        <p:spPr>
          <a:xfrm>
            <a:off x="1434164" y="958510"/>
            <a:ext cx="773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Total Payload Mass from NASA</a:t>
            </a:r>
            <a:endParaRPr lang="en-IN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C00FDC7C-5A33-96DA-919D-2DDC75B22354}"/>
              </a:ext>
            </a:extLst>
          </p:cNvPr>
          <p:cNvSpPr/>
          <p:nvPr/>
        </p:nvSpPr>
        <p:spPr>
          <a:xfrm>
            <a:off x="1610946" y="2151888"/>
            <a:ext cx="5935259" cy="31035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35DB1C-7338-50B3-49D3-F72FB697A5EE}"/>
              </a:ext>
            </a:extLst>
          </p:cNvPr>
          <p:cNvSpPr txBox="1"/>
          <p:nvPr/>
        </p:nvSpPr>
        <p:spPr>
          <a:xfrm>
            <a:off x="7934106" y="2026468"/>
            <a:ext cx="2646948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715">
              <a:lnSpc>
                <a:spcPct val="150000"/>
              </a:lnSpc>
              <a:spcBef>
                <a:spcPts val="375"/>
              </a:spcBef>
            </a:pPr>
            <a:r>
              <a:rPr lang="en-US" sz="24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This 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query </a:t>
            </a:r>
            <a:r>
              <a:rPr lang="en-US" sz="24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sums 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the </a:t>
            </a:r>
            <a:r>
              <a:rPr lang="en-US" sz="2400" spc="-2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total </a:t>
            </a:r>
            <a:r>
              <a:rPr lang="en-US" sz="2400" spc="-1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payload  </a:t>
            </a:r>
            <a:r>
              <a:rPr lang="en-US" sz="24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mass 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in kg </a:t>
            </a:r>
            <a:r>
              <a:rPr lang="en-US" sz="2400" spc="-1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where 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NASA </a:t>
            </a:r>
            <a:r>
              <a:rPr lang="en-US" sz="2400" spc="-2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was 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the  </a:t>
            </a:r>
            <a:r>
              <a:rPr lang="en-US" sz="2400" spc="-6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customer.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793478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E8A7-A1DD-51CF-D2E0-11001153F68F}"/>
              </a:ext>
            </a:extLst>
          </p:cNvPr>
          <p:cNvSpPr txBox="1">
            <a:spLocks/>
          </p:cNvSpPr>
          <p:nvPr/>
        </p:nvSpPr>
        <p:spPr>
          <a:xfrm>
            <a:off x="993971" y="205306"/>
            <a:ext cx="10947772" cy="716711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>
                <a:solidFill>
                  <a:schemeClr val="tx1">
                    <a:lumMod val="85000"/>
                  </a:schemeClr>
                </a:solidFill>
              </a:rPr>
              <a:t>RESULTS :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EDA- WITH SQL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4AED57-AF2B-64DD-30B1-5996B0094FC9}"/>
              </a:ext>
            </a:extLst>
          </p:cNvPr>
          <p:cNvSpPr txBox="1"/>
          <p:nvPr/>
        </p:nvSpPr>
        <p:spPr>
          <a:xfrm>
            <a:off x="1434164" y="958510"/>
            <a:ext cx="773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Average Payload Mass by F9 v1.1</a:t>
            </a:r>
            <a:endParaRPr lang="en-IN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ED092EB1-D4D0-9CE8-23F6-0E0B179BFF6A}"/>
              </a:ext>
            </a:extLst>
          </p:cNvPr>
          <p:cNvSpPr/>
          <p:nvPr/>
        </p:nvSpPr>
        <p:spPr>
          <a:xfrm>
            <a:off x="1160404" y="2303467"/>
            <a:ext cx="6202921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1288B-5B97-6C28-FC00-87D943CEC93B}"/>
              </a:ext>
            </a:extLst>
          </p:cNvPr>
          <p:cNvSpPr txBox="1"/>
          <p:nvPr/>
        </p:nvSpPr>
        <p:spPr>
          <a:xfrm>
            <a:off x="7611176" y="2303467"/>
            <a:ext cx="3698507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172085">
              <a:lnSpc>
                <a:spcPct val="150000"/>
              </a:lnSpc>
              <a:spcBef>
                <a:spcPts val="300"/>
              </a:spcBef>
            </a:pPr>
            <a:r>
              <a:rPr lang="en-US" sz="24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This 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query </a:t>
            </a:r>
            <a:r>
              <a:rPr lang="en-US" sz="24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calculates</a:t>
            </a:r>
            <a:r>
              <a:rPr lang="en-US" sz="2400" spc="-204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the  </a:t>
            </a:r>
            <a:r>
              <a:rPr lang="en-US" sz="2400" spc="-4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average </a:t>
            </a:r>
            <a:r>
              <a:rPr lang="en-US" sz="2400" spc="-1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payload </a:t>
            </a:r>
            <a:r>
              <a:rPr lang="en-US" sz="24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mass or  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launches which </a:t>
            </a:r>
            <a:r>
              <a:rPr lang="en-US" sz="24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used  </a:t>
            </a:r>
            <a:r>
              <a:rPr lang="en-US" sz="2400" spc="-2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booster </a:t>
            </a:r>
            <a:r>
              <a:rPr lang="en-US" sz="2400" spc="-2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version 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F9</a:t>
            </a:r>
            <a:r>
              <a:rPr lang="en-US" sz="2400" spc="-3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v1.1</a:t>
            </a:r>
          </a:p>
        </p:txBody>
      </p:sp>
    </p:spTree>
    <p:extLst>
      <p:ext uri="{BB962C8B-B14F-4D97-AF65-F5344CB8AC3E}">
        <p14:creationId xmlns:p14="http://schemas.microsoft.com/office/powerpoint/2010/main" val="3149499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0B01-410C-ADA3-CA51-7BFB695B1498}"/>
              </a:ext>
            </a:extLst>
          </p:cNvPr>
          <p:cNvSpPr txBox="1">
            <a:spLocks/>
          </p:cNvSpPr>
          <p:nvPr/>
        </p:nvSpPr>
        <p:spPr>
          <a:xfrm>
            <a:off x="993971" y="205306"/>
            <a:ext cx="10947772" cy="716711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>
                <a:solidFill>
                  <a:schemeClr val="tx1">
                    <a:lumMod val="85000"/>
                  </a:schemeClr>
                </a:solidFill>
              </a:rPr>
              <a:t>RESULTS :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EDA- WITH SQL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C01298-2A6B-6CCA-8622-1E226CFE7FE6}"/>
              </a:ext>
            </a:extLst>
          </p:cNvPr>
          <p:cNvSpPr txBox="1"/>
          <p:nvPr/>
        </p:nvSpPr>
        <p:spPr>
          <a:xfrm>
            <a:off x="1434164" y="958510"/>
            <a:ext cx="773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First Successful Ground Pad Landing Date</a:t>
            </a:r>
            <a:endParaRPr lang="en-IN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F867F4A1-6CC7-8FB2-88C3-BA8430C2E000}"/>
              </a:ext>
            </a:extLst>
          </p:cNvPr>
          <p:cNvSpPr/>
          <p:nvPr/>
        </p:nvSpPr>
        <p:spPr>
          <a:xfrm>
            <a:off x="1434164" y="1877007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6632CFD-B94A-7983-52DC-0EE2A19E75A5}"/>
              </a:ext>
            </a:extLst>
          </p:cNvPr>
          <p:cNvSpPr txBox="1"/>
          <p:nvPr/>
        </p:nvSpPr>
        <p:spPr>
          <a:xfrm>
            <a:off x="7552991" y="1877007"/>
            <a:ext cx="3239770" cy="245297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150000"/>
              </a:lnSpc>
              <a:spcBef>
                <a:spcPts val="300"/>
              </a:spcBef>
            </a:pPr>
            <a:r>
              <a:rPr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date.</a:t>
            </a:r>
            <a:endParaRPr sz="2000" dirty="0">
              <a:solidFill>
                <a:schemeClr val="tx1">
                  <a:lumMod val="8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ct val="150000"/>
              </a:lnSpc>
              <a:spcBef>
                <a:spcPts val="1200"/>
              </a:spcBef>
            </a:pPr>
            <a:r>
              <a:rPr sz="2000" spc="-3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wasn’t</a:t>
            </a:r>
            <a:endParaRPr sz="2000" dirty="0">
              <a:solidFill>
                <a:schemeClr val="tx1">
                  <a:lumMod val="8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ct val="150000"/>
              </a:lnSpc>
            </a:pPr>
            <a:r>
              <a:rPr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2015.</a:t>
            </a:r>
          </a:p>
        </p:txBody>
      </p:sp>
    </p:spTree>
    <p:extLst>
      <p:ext uri="{BB962C8B-B14F-4D97-AF65-F5344CB8AC3E}">
        <p14:creationId xmlns:p14="http://schemas.microsoft.com/office/powerpoint/2010/main" val="1859922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A4FCD-EB27-0BE3-595B-A9B9416A2AB8}"/>
              </a:ext>
            </a:extLst>
          </p:cNvPr>
          <p:cNvSpPr txBox="1">
            <a:spLocks/>
          </p:cNvSpPr>
          <p:nvPr/>
        </p:nvSpPr>
        <p:spPr>
          <a:xfrm>
            <a:off x="993971" y="205306"/>
            <a:ext cx="10947772" cy="716711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>
                <a:solidFill>
                  <a:schemeClr val="tx1">
                    <a:lumMod val="85000"/>
                  </a:schemeClr>
                </a:solidFill>
              </a:rPr>
              <a:t>RESULTS :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EDA- WITH SQL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6D8B2-D2CE-C781-D3E5-DCB4F3565258}"/>
              </a:ext>
            </a:extLst>
          </p:cNvPr>
          <p:cNvSpPr txBox="1"/>
          <p:nvPr/>
        </p:nvSpPr>
        <p:spPr>
          <a:xfrm>
            <a:off x="1434163" y="958510"/>
            <a:ext cx="8277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Successful Drone Ship Landing with Payload  Between 4000 and 6000</a:t>
            </a:r>
            <a:endParaRPr lang="en-IN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BBC73A0A-2EE0-57E6-2654-5A9ACE744497}"/>
              </a:ext>
            </a:extLst>
          </p:cNvPr>
          <p:cNvSpPr/>
          <p:nvPr/>
        </p:nvSpPr>
        <p:spPr>
          <a:xfrm>
            <a:off x="1521594" y="2674780"/>
            <a:ext cx="5726229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C3289A5-04DF-5C45-0515-3C272D123510}"/>
              </a:ext>
            </a:extLst>
          </p:cNvPr>
          <p:cNvSpPr txBox="1"/>
          <p:nvPr/>
        </p:nvSpPr>
        <p:spPr>
          <a:xfrm>
            <a:off x="7759847" y="2731488"/>
            <a:ext cx="3203328" cy="2299091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00"/>
              </a:spcBef>
            </a:pPr>
            <a:r>
              <a:rPr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noninclusively.</a:t>
            </a:r>
            <a:endParaRPr sz="2000" dirty="0">
              <a:solidFill>
                <a:schemeClr val="tx1">
                  <a:lumMod val="85000"/>
                </a:schemeClr>
              </a:solidFill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875211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0D38-03CC-A247-E7CD-9023F1DAA13B}"/>
              </a:ext>
            </a:extLst>
          </p:cNvPr>
          <p:cNvSpPr txBox="1">
            <a:spLocks/>
          </p:cNvSpPr>
          <p:nvPr/>
        </p:nvSpPr>
        <p:spPr>
          <a:xfrm>
            <a:off x="993971" y="205306"/>
            <a:ext cx="10947772" cy="716711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>
                <a:solidFill>
                  <a:schemeClr val="tx1">
                    <a:lumMod val="85000"/>
                  </a:schemeClr>
                </a:solidFill>
              </a:rPr>
              <a:t>RESULTS :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EDA- WITH SQL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CD4904-B00E-A64C-CAAC-72C01B322429}"/>
              </a:ext>
            </a:extLst>
          </p:cNvPr>
          <p:cNvSpPr txBox="1"/>
          <p:nvPr/>
        </p:nvSpPr>
        <p:spPr>
          <a:xfrm>
            <a:off x="1270535" y="1074799"/>
            <a:ext cx="773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Total Number of Each Mission Outcome</a:t>
            </a:r>
            <a:endParaRPr lang="en-IN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24FEFC44-BEC3-CDD0-D209-A90727DC8708}"/>
              </a:ext>
            </a:extLst>
          </p:cNvPr>
          <p:cNvSpPr/>
          <p:nvPr/>
        </p:nvSpPr>
        <p:spPr>
          <a:xfrm>
            <a:off x="1434164" y="2026919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66A25-E88D-0BE8-15DB-1FBC0176ED8C}"/>
              </a:ext>
            </a:extLst>
          </p:cNvPr>
          <p:cNvSpPr txBox="1"/>
          <p:nvPr/>
        </p:nvSpPr>
        <p:spPr>
          <a:xfrm>
            <a:off x="6866422" y="1942662"/>
            <a:ext cx="4612907" cy="3609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83820">
              <a:lnSpc>
                <a:spcPct val="150000"/>
              </a:lnSpc>
              <a:spcBef>
                <a:spcPts val="1440"/>
              </a:spcBef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SpaceX </a:t>
            </a:r>
            <a:r>
              <a:rPr lang="en-US"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appears </a:t>
            </a:r>
            <a:r>
              <a:rPr lang="en-US" sz="2000" spc="-2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to </a:t>
            </a:r>
            <a:r>
              <a:rPr lang="en-US"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achieve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its  </a:t>
            </a:r>
            <a:r>
              <a:rPr lang="en-US"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mission </a:t>
            </a:r>
            <a:r>
              <a:rPr lang="en-US" sz="2000" spc="-2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outcome </a:t>
            </a:r>
            <a:r>
              <a:rPr lang="en-US"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nearly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99% </a:t>
            </a:r>
            <a:r>
              <a:rPr lang="en-US"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of</a:t>
            </a:r>
            <a:r>
              <a:rPr lang="en-US" sz="2000" spc="-1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the  </a:t>
            </a:r>
            <a:r>
              <a:rPr lang="en-US"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time.</a:t>
            </a:r>
            <a:endParaRPr lang="en-US" sz="2000" dirty="0">
              <a:solidFill>
                <a:schemeClr val="tx1">
                  <a:lumMod val="8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ct val="150000"/>
              </a:lnSpc>
              <a:spcBef>
                <a:spcPts val="1150"/>
              </a:spcBef>
            </a:pPr>
            <a:r>
              <a:rPr lang="en-US"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This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means </a:t>
            </a:r>
            <a:r>
              <a:rPr lang="en-US"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that </a:t>
            </a:r>
            <a:r>
              <a:rPr lang="en-US" sz="2000" spc="-2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most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of the</a:t>
            </a:r>
            <a:r>
              <a:rPr lang="en-US" sz="2000" spc="-8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 </a:t>
            </a:r>
            <a:r>
              <a:rPr lang="en-US"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landing</a:t>
            </a:r>
            <a:endParaRPr lang="en-US" sz="2000" dirty="0">
              <a:solidFill>
                <a:schemeClr val="tx1">
                  <a:lumMod val="8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ct val="150000"/>
              </a:lnSpc>
            </a:pPr>
            <a:r>
              <a:rPr lang="en-US" sz="2000" spc="-2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failures are</a:t>
            </a:r>
            <a:r>
              <a:rPr lang="en-US" sz="2000" spc="4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 </a:t>
            </a:r>
            <a:r>
              <a:rPr lang="en-US"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intended.</a:t>
            </a:r>
            <a:endParaRPr lang="en-US" sz="2000" dirty="0">
              <a:solidFill>
                <a:schemeClr val="tx1">
                  <a:lumMod val="85000"/>
                </a:schemeClr>
              </a:solidFill>
              <a:latin typeface="Carlito"/>
              <a:cs typeface="Carlito"/>
            </a:endParaRPr>
          </a:p>
          <a:p>
            <a:pPr marL="12700" marR="337185">
              <a:lnSpc>
                <a:spcPct val="150000"/>
              </a:lnSpc>
              <a:spcBef>
                <a:spcPts val="1440"/>
              </a:spcBef>
            </a:pPr>
            <a:r>
              <a:rPr lang="en-US" sz="2000" spc="-4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Interestingly, </a:t>
            </a:r>
            <a:r>
              <a:rPr lang="en-US"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one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launch </a:t>
            </a:r>
            <a:r>
              <a:rPr lang="en-US"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has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an  unclear </a:t>
            </a:r>
            <a:r>
              <a:rPr lang="en-US" sz="2000" spc="-1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payload </a:t>
            </a:r>
            <a:r>
              <a:rPr lang="en-US" sz="2000" spc="-2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status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and  </a:t>
            </a:r>
            <a:r>
              <a:rPr lang="en-US" sz="2000" spc="-2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unfortunately </a:t>
            </a:r>
            <a:r>
              <a:rPr lang="en-US"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one </a:t>
            </a:r>
            <a:r>
              <a:rPr lang="en-US" sz="2000" spc="-2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failed </a:t>
            </a:r>
            <a:r>
              <a:rPr lang="en-US"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in</a:t>
            </a:r>
            <a:r>
              <a:rPr lang="en-US" sz="2000" spc="-4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 </a:t>
            </a:r>
            <a:r>
              <a:rPr lang="en-US" sz="2000" spc="-1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flight.</a:t>
            </a:r>
            <a:endParaRPr lang="en-US" sz="2000" dirty="0">
              <a:solidFill>
                <a:schemeClr val="tx1">
                  <a:lumMod val="85000"/>
                </a:schemeClr>
              </a:solidFill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403930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0748-60B5-9F61-B688-51E8924C7C49}"/>
              </a:ext>
            </a:extLst>
          </p:cNvPr>
          <p:cNvSpPr txBox="1">
            <a:spLocks/>
          </p:cNvSpPr>
          <p:nvPr/>
        </p:nvSpPr>
        <p:spPr>
          <a:xfrm>
            <a:off x="993971" y="205306"/>
            <a:ext cx="10947772" cy="716711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>
                <a:solidFill>
                  <a:schemeClr val="tx1">
                    <a:lumMod val="85000"/>
                  </a:schemeClr>
                </a:solidFill>
              </a:rPr>
              <a:t>RESULTS :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EDA- WITH SQL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137036-77B7-5C3E-63EF-95C70D89EDD8}"/>
              </a:ext>
            </a:extLst>
          </p:cNvPr>
          <p:cNvSpPr txBox="1"/>
          <p:nvPr/>
        </p:nvSpPr>
        <p:spPr>
          <a:xfrm>
            <a:off x="1193533" y="922017"/>
            <a:ext cx="773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Boosters that Carried Maximum Payload</a:t>
            </a:r>
            <a:endParaRPr lang="en-IN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858AF8E7-FC12-C4E9-381A-6D8AFCA6508A}"/>
              </a:ext>
            </a:extLst>
          </p:cNvPr>
          <p:cNvSpPr/>
          <p:nvPr/>
        </p:nvSpPr>
        <p:spPr>
          <a:xfrm>
            <a:off x="1193533" y="1543892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60065F5-33FC-CCE0-5EA7-689E3EBD26AA}"/>
              </a:ext>
            </a:extLst>
          </p:cNvPr>
          <p:cNvSpPr txBox="1"/>
          <p:nvPr/>
        </p:nvSpPr>
        <p:spPr>
          <a:xfrm>
            <a:off x="7305574" y="1716098"/>
            <a:ext cx="4245450" cy="394127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40"/>
              </a:spcBef>
            </a:pPr>
            <a:r>
              <a:rPr sz="24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This </a:t>
            </a:r>
            <a:r>
              <a:rPr sz="24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query </a:t>
            </a:r>
            <a:r>
              <a:rPr sz="24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returns </a:t>
            </a:r>
            <a:r>
              <a:rPr sz="24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the </a:t>
            </a:r>
            <a:r>
              <a:rPr sz="2400" spc="-2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booster </a:t>
            </a:r>
            <a:r>
              <a:rPr sz="2400" spc="-2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versions </a:t>
            </a:r>
            <a:r>
              <a:rPr sz="24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that  carried </a:t>
            </a:r>
            <a:r>
              <a:rPr sz="24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the </a:t>
            </a:r>
            <a:r>
              <a:rPr sz="24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highest </a:t>
            </a:r>
            <a:r>
              <a:rPr sz="2400" spc="-1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payload </a:t>
            </a:r>
            <a:r>
              <a:rPr sz="24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mass of </a:t>
            </a:r>
            <a:r>
              <a:rPr sz="24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15600  kg.</a:t>
            </a:r>
            <a:endParaRPr lang="en-IN" sz="2400" dirty="0">
              <a:solidFill>
                <a:schemeClr val="tx1">
                  <a:lumMod val="85000"/>
                </a:schemeClr>
              </a:solidFill>
              <a:latin typeface="Carlito"/>
              <a:cs typeface="Carlito"/>
            </a:endParaRPr>
          </a:p>
          <a:p>
            <a:pPr marL="12700" marR="5080">
              <a:lnSpc>
                <a:spcPct val="150000"/>
              </a:lnSpc>
              <a:spcBef>
                <a:spcPts val="340"/>
              </a:spcBef>
            </a:pPr>
            <a:endParaRPr lang="en-IN" sz="2400" dirty="0">
              <a:solidFill>
                <a:schemeClr val="tx1">
                  <a:lumMod val="85000"/>
                </a:schemeClr>
              </a:solidFill>
              <a:latin typeface="Carlito"/>
              <a:cs typeface="Carlito"/>
            </a:endParaRPr>
          </a:p>
          <a:p>
            <a:pPr marL="12700" marR="5080">
              <a:lnSpc>
                <a:spcPct val="150000"/>
              </a:lnSpc>
              <a:spcBef>
                <a:spcPts val="340"/>
              </a:spcBef>
            </a:pPr>
            <a:r>
              <a:rPr sz="24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This </a:t>
            </a:r>
            <a:r>
              <a:rPr sz="2400" spc="-2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likely </a:t>
            </a:r>
            <a:r>
              <a:rPr sz="2400" spc="-2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indicates </a:t>
            </a:r>
            <a:r>
              <a:rPr sz="2400" spc="-1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payload </a:t>
            </a:r>
            <a:r>
              <a:rPr sz="24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mass </a:t>
            </a:r>
            <a:r>
              <a:rPr sz="2400" spc="-2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correlates  </a:t>
            </a:r>
            <a:r>
              <a:rPr sz="24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with </a:t>
            </a:r>
            <a:r>
              <a:rPr sz="24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the </a:t>
            </a:r>
            <a:r>
              <a:rPr sz="2400" spc="-2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booster </a:t>
            </a:r>
            <a:r>
              <a:rPr sz="2400" spc="-2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version </a:t>
            </a:r>
            <a:r>
              <a:rPr sz="24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that is</a:t>
            </a:r>
            <a:r>
              <a:rPr sz="2400" spc="1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used.</a:t>
            </a:r>
            <a:endParaRPr sz="2400" dirty="0">
              <a:solidFill>
                <a:schemeClr val="tx1">
                  <a:lumMod val="85000"/>
                </a:schemeClr>
              </a:solidFill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315217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4C97-45C7-E01C-586B-DDF0BBFB6879}"/>
              </a:ext>
            </a:extLst>
          </p:cNvPr>
          <p:cNvSpPr txBox="1">
            <a:spLocks/>
          </p:cNvSpPr>
          <p:nvPr/>
        </p:nvSpPr>
        <p:spPr>
          <a:xfrm>
            <a:off x="993971" y="205306"/>
            <a:ext cx="10947772" cy="716711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>
                <a:solidFill>
                  <a:schemeClr val="tx1">
                    <a:lumMod val="85000"/>
                  </a:schemeClr>
                </a:solidFill>
              </a:rPr>
              <a:t>RESULTS :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EDA- WITH SQL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A9DE2-DDC1-30EE-4F41-BABDAF4E0FD3}"/>
              </a:ext>
            </a:extLst>
          </p:cNvPr>
          <p:cNvSpPr txBox="1"/>
          <p:nvPr/>
        </p:nvSpPr>
        <p:spPr>
          <a:xfrm>
            <a:off x="1434164" y="958510"/>
            <a:ext cx="773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2015 Failed Drone Ship Landing Records</a:t>
            </a:r>
            <a:endParaRPr lang="en-IN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B117774B-3220-4145-50A1-63295FF48A95}"/>
              </a:ext>
            </a:extLst>
          </p:cNvPr>
          <p:cNvSpPr/>
          <p:nvPr/>
        </p:nvSpPr>
        <p:spPr>
          <a:xfrm>
            <a:off x="1653138" y="1725205"/>
            <a:ext cx="8222382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37B77-4C41-DC3D-70F4-A768CF48239E}"/>
              </a:ext>
            </a:extLst>
          </p:cNvPr>
          <p:cNvSpPr txBox="1"/>
          <p:nvPr/>
        </p:nvSpPr>
        <p:spPr>
          <a:xfrm>
            <a:off x="1653138" y="4094189"/>
            <a:ext cx="8058752" cy="2045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40"/>
              </a:spcBef>
            </a:pPr>
            <a:r>
              <a:rPr lang="en-US"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This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query </a:t>
            </a:r>
            <a:r>
              <a:rPr lang="en-US"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returns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the </a:t>
            </a:r>
            <a:r>
              <a:rPr lang="en-US"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Month,</a:t>
            </a:r>
            <a:r>
              <a:rPr lang="en-US" sz="2000" spc="-14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 </a:t>
            </a:r>
            <a:r>
              <a:rPr lang="en-US"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Landing  </a:t>
            </a:r>
            <a:r>
              <a:rPr lang="en-US" sz="2000" spc="-1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Outcome, Booster </a:t>
            </a:r>
            <a:r>
              <a:rPr lang="en-US" sz="2000" spc="-4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Version, </a:t>
            </a:r>
            <a:r>
              <a:rPr lang="en-US" sz="2000" spc="-2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Payload 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Mass </a:t>
            </a:r>
            <a:r>
              <a:rPr lang="en-US"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(kg),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and </a:t>
            </a:r>
            <a:r>
              <a:rPr lang="en-US"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Launch </a:t>
            </a:r>
            <a:r>
              <a:rPr lang="en-US" sz="2000" spc="-2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site </a:t>
            </a:r>
            <a:r>
              <a:rPr lang="en-US"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of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2015  launches </a:t>
            </a:r>
            <a:r>
              <a:rPr lang="en-US" sz="2000" spc="-1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where </a:t>
            </a:r>
            <a:r>
              <a:rPr lang="en-US" sz="2000" spc="-2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stage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1 </a:t>
            </a:r>
            <a:r>
              <a:rPr lang="en-US" sz="2000" spc="-2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failed </a:t>
            </a:r>
            <a:r>
              <a:rPr lang="en-US" sz="2000" spc="-1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to </a:t>
            </a:r>
            <a:r>
              <a:rPr lang="en-US"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land  on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a </a:t>
            </a:r>
            <a:r>
              <a:rPr lang="en-US" sz="2000" spc="-2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drone</a:t>
            </a:r>
            <a:r>
              <a:rPr lang="en-US" sz="2000" spc="-8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 </a:t>
            </a:r>
            <a:r>
              <a:rPr lang="en-US"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ship.</a:t>
            </a:r>
            <a:endParaRPr lang="en-US" sz="2000" dirty="0">
              <a:solidFill>
                <a:schemeClr val="tx1">
                  <a:lumMod val="8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ct val="150000"/>
              </a:lnSpc>
              <a:spcBef>
                <a:spcPts val="1200"/>
              </a:spcBef>
            </a:pPr>
            <a:r>
              <a:rPr lang="en-US" sz="2000" spc="-2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There were two </a:t>
            </a:r>
            <a:r>
              <a:rPr lang="en-US"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such</a:t>
            </a:r>
            <a:r>
              <a:rPr lang="en-US" sz="2000" spc="-5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 </a:t>
            </a:r>
            <a:r>
              <a:rPr lang="en-US"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occurrences.</a:t>
            </a:r>
            <a:endParaRPr lang="en-US" sz="2000" dirty="0">
              <a:solidFill>
                <a:schemeClr val="tx1">
                  <a:lumMod val="85000"/>
                </a:schemeClr>
              </a:solidFill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90366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AE7B7C-FD2B-49AA-FA78-3E631306A283}"/>
              </a:ext>
            </a:extLst>
          </p:cNvPr>
          <p:cNvSpPr txBox="1">
            <a:spLocks/>
          </p:cNvSpPr>
          <p:nvPr/>
        </p:nvSpPr>
        <p:spPr>
          <a:xfrm>
            <a:off x="993971" y="205306"/>
            <a:ext cx="10947772" cy="716711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>
                <a:solidFill>
                  <a:schemeClr val="tx1">
                    <a:lumMod val="85000"/>
                  </a:schemeClr>
                </a:solidFill>
              </a:rPr>
              <a:t>RESULTS :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EDA- WITH SQL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44630A-DC7D-F147-0F4B-F92361058E20}"/>
              </a:ext>
            </a:extLst>
          </p:cNvPr>
          <p:cNvSpPr txBox="1"/>
          <p:nvPr/>
        </p:nvSpPr>
        <p:spPr>
          <a:xfrm>
            <a:off x="1434163" y="958510"/>
            <a:ext cx="8248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Ranking Counts of Successful Landings  Between 2010-06-04 and 2017-03-20</a:t>
            </a:r>
            <a:endParaRPr lang="en-IN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0AFEF70-F012-0E62-FA35-44392F903D9C}"/>
              </a:ext>
            </a:extLst>
          </p:cNvPr>
          <p:cNvSpPr/>
          <p:nvPr/>
        </p:nvSpPr>
        <p:spPr>
          <a:xfrm>
            <a:off x="5741951" y="2229612"/>
            <a:ext cx="521963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B4DCED4D-13E4-C07C-772C-908E4C081F2A}"/>
              </a:ext>
            </a:extLst>
          </p:cNvPr>
          <p:cNvSpPr txBox="1"/>
          <p:nvPr/>
        </p:nvSpPr>
        <p:spPr>
          <a:xfrm>
            <a:off x="1509548" y="3208340"/>
            <a:ext cx="4396032" cy="245297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00"/>
              </a:spcBef>
            </a:pPr>
            <a:r>
              <a:rPr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inclusively.</a:t>
            </a:r>
            <a:endParaRPr sz="2000" dirty="0">
              <a:solidFill>
                <a:schemeClr val="tx1">
                  <a:lumMod val="85000"/>
                </a:schemeClr>
              </a:solidFill>
              <a:latin typeface="Carlito"/>
              <a:cs typeface="Carlito"/>
            </a:endParaRPr>
          </a:p>
          <a:p>
            <a:pPr marL="12700" marR="561975">
              <a:lnSpc>
                <a:spcPct val="150000"/>
              </a:lnSpc>
              <a:spcBef>
                <a:spcPts val="1160"/>
              </a:spcBef>
            </a:pPr>
            <a:r>
              <a:rPr sz="2000" spc="-2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tx1">
                    <a:lumMod val="85000"/>
                  </a:schemeClr>
                </a:solidFill>
                <a:latin typeface="Carlito"/>
                <a:cs typeface="Carlito"/>
              </a:rPr>
              <a:t>period</a:t>
            </a:r>
            <a:endParaRPr sz="2000" dirty="0">
              <a:solidFill>
                <a:schemeClr val="tx1">
                  <a:lumMod val="85000"/>
                </a:schemeClr>
              </a:solidFill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30721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6">
            <a:extLst>
              <a:ext uri="{FF2B5EF4-FFF2-40B4-BE49-F238E27FC236}">
                <a16:creationId xmlns:a16="http://schemas.microsoft.com/office/drawing/2014/main" id="{D7E32893-F691-2CC8-B736-B5BB70440F44}"/>
              </a:ext>
            </a:extLst>
          </p:cNvPr>
          <p:cNvSpPr txBox="1">
            <a:spLocks/>
          </p:cNvSpPr>
          <p:nvPr/>
        </p:nvSpPr>
        <p:spPr>
          <a:xfrm>
            <a:off x="3099886" y="583276"/>
            <a:ext cx="10947772" cy="716711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200" dirty="0"/>
              <a:t>EXECUTIVE SUMMARY</a:t>
            </a:r>
          </a:p>
        </p:txBody>
      </p:sp>
      <p:sp>
        <p:nvSpPr>
          <p:cNvPr id="3" name="Espace réservé du texte 8">
            <a:extLst>
              <a:ext uri="{FF2B5EF4-FFF2-40B4-BE49-F238E27FC236}">
                <a16:creationId xmlns:a16="http://schemas.microsoft.com/office/drawing/2014/main" id="{42B1754A-EAC0-8494-4189-C5F5FD445E69}"/>
              </a:ext>
            </a:extLst>
          </p:cNvPr>
          <p:cNvSpPr txBox="1">
            <a:spLocks/>
          </p:cNvSpPr>
          <p:nvPr/>
        </p:nvSpPr>
        <p:spPr>
          <a:xfrm>
            <a:off x="1155583" y="1415333"/>
            <a:ext cx="6627291" cy="4951413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2400" dirty="0">
                <a:solidFill>
                  <a:schemeClr val="accent2"/>
                </a:solidFill>
              </a:rPr>
              <a:t>Summary of Methodologies:</a:t>
            </a:r>
          </a:p>
          <a:p>
            <a:pPr marL="184150" lvl="2">
              <a:lnSpc>
                <a:spcPct val="150000"/>
              </a:lnSpc>
            </a:pPr>
            <a:r>
              <a:rPr lang="en-GB" dirty="0"/>
              <a:t>This project follows these steps: </a:t>
            </a:r>
          </a:p>
          <a:p>
            <a:pPr marL="819150" lvl="2" indent="-457200">
              <a:lnSpc>
                <a:spcPct val="150000"/>
              </a:lnSpc>
            </a:pPr>
            <a:r>
              <a:rPr lang="en-GB" dirty="0"/>
              <a:t>Data Collection</a:t>
            </a:r>
          </a:p>
          <a:p>
            <a:pPr marL="819150" lvl="2" indent="-457200">
              <a:lnSpc>
                <a:spcPct val="150000"/>
              </a:lnSpc>
            </a:pPr>
            <a:r>
              <a:rPr lang="en-GB" dirty="0"/>
              <a:t>Data Wrangling </a:t>
            </a:r>
          </a:p>
          <a:p>
            <a:pPr marL="819150" lvl="2" indent="-457200">
              <a:lnSpc>
                <a:spcPct val="150000"/>
              </a:lnSpc>
            </a:pPr>
            <a:r>
              <a:rPr lang="en-GB" dirty="0"/>
              <a:t>Exploratory Data Analysis</a:t>
            </a:r>
          </a:p>
          <a:p>
            <a:pPr marL="819150" lvl="2" indent="-457200">
              <a:lnSpc>
                <a:spcPct val="150000"/>
              </a:lnSpc>
            </a:pPr>
            <a:r>
              <a:rPr lang="en-GB" dirty="0"/>
              <a:t>Interactive Visual Analytics</a:t>
            </a:r>
          </a:p>
          <a:p>
            <a:pPr marL="819150" lvl="2" indent="-457200">
              <a:lnSpc>
                <a:spcPct val="150000"/>
              </a:lnSpc>
            </a:pPr>
            <a:r>
              <a:rPr lang="en-GB" dirty="0"/>
              <a:t>Predictive Analysis (Classification)</a:t>
            </a:r>
          </a:p>
          <a:p>
            <a:pPr marL="819150" lvl="2" indent="-457200"/>
            <a:endParaRPr lang="en-GB" sz="16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space réservé du texte 8">
            <a:extLst>
              <a:ext uri="{FF2B5EF4-FFF2-40B4-BE49-F238E27FC236}">
                <a16:creationId xmlns:a16="http://schemas.microsoft.com/office/drawing/2014/main" id="{A5CC2DD6-3515-CB3F-6C08-0ED99EB22CF9}"/>
              </a:ext>
            </a:extLst>
          </p:cNvPr>
          <p:cNvSpPr txBox="1">
            <a:spLocks/>
          </p:cNvSpPr>
          <p:nvPr/>
        </p:nvSpPr>
        <p:spPr>
          <a:xfrm>
            <a:off x="5564709" y="3157924"/>
            <a:ext cx="6627291" cy="4951413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400" dirty="0">
                <a:solidFill>
                  <a:schemeClr val="accent2"/>
                </a:solidFill>
              </a:rPr>
              <a:t>Summary of Results:</a:t>
            </a:r>
          </a:p>
          <a:p>
            <a:pPr marL="184150" lvl="2">
              <a:lnSpc>
                <a:spcPct val="150000"/>
              </a:lnSpc>
            </a:pPr>
            <a:r>
              <a:rPr lang="en-GB" sz="2000" dirty="0"/>
              <a:t>This project produced the following outputs and visualizations:</a:t>
            </a:r>
          </a:p>
          <a:p>
            <a:pPr marL="361950" lvl="2">
              <a:lnSpc>
                <a:spcPct val="150000"/>
              </a:lnSpc>
            </a:pPr>
            <a:r>
              <a:rPr lang="en-GB" sz="2000" dirty="0"/>
              <a:t>Exploratory Data Analysis (EDA) results </a:t>
            </a:r>
          </a:p>
          <a:p>
            <a:pPr marL="361950" lvl="2">
              <a:lnSpc>
                <a:spcPct val="150000"/>
              </a:lnSpc>
            </a:pPr>
            <a:r>
              <a:rPr lang="en-GB" sz="2000" dirty="0"/>
              <a:t>Geospatial analytics</a:t>
            </a:r>
          </a:p>
          <a:p>
            <a:pPr marL="361950" lvl="2">
              <a:lnSpc>
                <a:spcPct val="150000"/>
              </a:lnSpc>
            </a:pPr>
            <a:r>
              <a:rPr lang="en-GB" sz="2000" dirty="0"/>
              <a:t>Interactive dashboard</a:t>
            </a:r>
          </a:p>
          <a:p>
            <a:pPr marL="361950" lvl="2">
              <a:lnSpc>
                <a:spcPct val="150000"/>
              </a:lnSpc>
            </a:pPr>
            <a:r>
              <a:rPr lang="en-GB" sz="2000" dirty="0"/>
              <a:t>Predictive analysis of classification models</a:t>
            </a:r>
          </a:p>
        </p:txBody>
      </p:sp>
    </p:spTree>
    <p:extLst>
      <p:ext uri="{BB962C8B-B14F-4D97-AF65-F5344CB8AC3E}">
        <p14:creationId xmlns:p14="http://schemas.microsoft.com/office/powerpoint/2010/main" val="15473852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7E4CC7-1803-C554-A9EA-7BE6329DD070}"/>
              </a:ext>
            </a:extLst>
          </p:cNvPr>
          <p:cNvSpPr txBox="1"/>
          <p:nvPr/>
        </p:nvSpPr>
        <p:spPr>
          <a:xfrm>
            <a:off x="1162250" y="312995"/>
            <a:ext cx="6097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800" dirty="0">
                <a:solidFill>
                  <a:schemeClr val="tx1">
                    <a:lumMod val="85000"/>
                  </a:schemeClr>
                </a:solidFill>
              </a:rPr>
              <a:t>RESULTS :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Interactive Map with  Folium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6258B3-7CF1-4981-BCD1-75BF3911F49E}"/>
              </a:ext>
            </a:extLst>
          </p:cNvPr>
          <p:cNvSpPr txBox="1"/>
          <p:nvPr/>
        </p:nvSpPr>
        <p:spPr>
          <a:xfrm>
            <a:off x="1434163" y="958510"/>
            <a:ext cx="8248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Launch Site Locations</a:t>
            </a:r>
            <a:endParaRPr lang="en-IN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8064FB7-70DC-926D-90F2-F5BC5DBFE7D5}"/>
              </a:ext>
            </a:extLst>
          </p:cNvPr>
          <p:cNvSpPr/>
          <p:nvPr/>
        </p:nvSpPr>
        <p:spPr>
          <a:xfrm>
            <a:off x="1434163" y="1480915"/>
            <a:ext cx="9478798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929CD-46BD-3E1C-FCFD-F79CD7FD5B3E}"/>
              </a:ext>
            </a:extLst>
          </p:cNvPr>
          <p:cNvSpPr txBox="1"/>
          <p:nvPr/>
        </p:nvSpPr>
        <p:spPr>
          <a:xfrm>
            <a:off x="1434164" y="5490293"/>
            <a:ext cx="9384632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270"/>
              </a:spcBef>
            </a:pPr>
            <a:r>
              <a:rPr lang="en-US" sz="2000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The left 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map </a:t>
            </a:r>
            <a:r>
              <a:rPr lang="en-US" sz="2000" spc="-1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shows 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all launch </a:t>
            </a:r>
            <a:r>
              <a:rPr lang="en-US" sz="2000" spc="-2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sites </a:t>
            </a:r>
            <a:r>
              <a:rPr lang="en-US" sz="2000" spc="-2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relative </a:t>
            </a:r>
            <a:r>
              <a:rPr lang="en-US" sz="2000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US 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map. </a:t>
            </a:r>
            <a:r>
              <a:rPr lang="en-US" sz="2000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The right 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map </a:t>
            </a:r>
            <a:r>
              <a:rPr lang="en-US" sz="2000" spc="-1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shows 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the </a:t>
            </a:r>
            <a:r>
              <a:rPr lang="en-US" sz="2000" spc="-2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two </a:t>
            </a:r>
            <a:r>
              <a:rPr lang="en-US" sz="2000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Florida 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launch  </a:t>
            </a:r>
            <a:r>
              <a:rPr lang="en-US" sz="2000" spc="-2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sites </a:t>
            </a:r>
            <a:r>
              <a:rPr lang="en-US" sz="2000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since they </a:t>
            </a:r>
            <a:r>
              <a:rPr lang="en-US" sz="2000" spc="-2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are </a:t>
            </a:r>
            <a:r>
              <a:rPr lang="en-US" sz="2000" spc="-1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very 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close </a:t>
            </a:r>
            <a:r>
              <a:rPr lang="en-US" sz="2000" spc="-2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to 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each </a:t>
            </a:r>
            <a:r>
              <a:rPr lang="en-US" sz="2000" spc="-6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other.</a:t>
            </a:r>
            <a:r>
              <a:rPr lang="en-US" sz="2000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.</a:t>
            </a:r>
            <a:endParaRPr lang="en-US" sz="2000" dirty="0">
              <a:solidFill>
                <a:schemeClr val="tx1">
                  <a:lumMod val="65000"/>
                </a:schemeClr>
              </a:solidFill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797980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3D9CF0-427C-77D7-E8C3-EB2CD3115015}"/>
              </a:ext>
            </a:extLst>
          </p:cNvPr>
          <p:cNvSpPr txBox="1"/>
          <p:nvPr/>
        </p:nvSpPr>
        <p:spPr>
          <a:xfrm>
            <a:off x="1434163" y="958510"/>
            <a:ext cx="8248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Color-Coded Launch Markers</a:t>
            </a:r>
            <a:endParaRPr lang="en-IN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CAC20F-8DD4-2515-D09C-9F1B6B02CCBF}"/>
              </a:ext>
            </a:extLst>
          </p:cNvPr>
          <p:cNvSpPr txBox="1"/>
          <p:nvPr/>
        </p:nvSpPr>
        <p:spPr>
          <a:xfrm>
            <a:off x="1162250" y="312995"/>
            <a:ext cx="6097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800" dirty="0">
                <a:solidFill>
                  <a:schemeClr val="tx1">
                    <a:lumMod val="85000"/>
                  </a:schemeClr>
                </a:solidFill>
              </a:rPr>
              <a:t>RESULTS :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Interactive Map with  Folium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F7D42C1-24B4-7E9D-2C03-AE8A8A3FF6D5}"/>
              </a:ext>
            </a:extLst>
          </p:cNvPr>
          <p:cNvSpPr/>
          <p:nvPr/>
        </p:nvSpPr>
        <p:spPr>
          <a:xfrm>
            <a:off x="1434163" y="1673352"/>
            <a:ext cx="8701239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91A7D-21BB-D93A-4D60-5CBCBE0B0735}"/>
              </a:ext>
            </a:extLst>
          </p:cNvPr>
          <p:cNvSpPr txBox="1"/>
          <p:nvPr/>
        </p:nvSpPr>
        <p:spPr>
          <a:xfrm>
            <a:off x="1434163" y="5184679"/>
            <a:ext cx="8931444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sz="2000" spc="-2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Clusters </a:t>
            </a:r>
            <a:r>
              <a:rPr lang="en-US" sz="2000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on </a:t>
            </a:r>
            <a:r>
              <a:rPr lang="en-US" sz="2000" spc="-1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Folium 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map </a:t>
            </a:r>
            <a:r>
              <a:rPr lang="en-US" sz="2000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can 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be </a:t>
            </a:r>
            <a:r>
              <a:rPr lang="en-US" sz="2000" spc="-2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clicked </a:t>
            </a:r>
            <a:r>
              <a:rPr lang="en-US" sz="2000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on </a:t>
            </a:r>
            <a:r>
              <a:rPr lang="en-US" sz="2000" spc="-2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to display 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each </a:t>
            </a:r>
            <a:r>
              <a:rPr lang="en-US" sz="2000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successful 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landing </a:t>
            </a:r>
            <a:r>
              <a:rPr lang="en-US" sz="2000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(green icon) 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and</a:t>
            </a:r>
            <a:r>
              <a:rPr lang="en-US" sz="2000" spc="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 </a:t>
            </a:r>
            <a:r>
              <a:rPr lang="en-US" sz="2000" spc="-2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failed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 </a:t>
            </a:r>
            <a:r>
              <a:rPr lang="en-US" sz="2000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landing </a:t>
            </a:r>
            <a:r>
              <a:rPr lang="en-US" sz="2000" spc="-1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(red </a:t>
            </a:r>
            <a:r>
              <a:rPr lang="en-US" sz="2000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icon). 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In this </a:t>
            </a:r>
            <a:r>
              <a:rPr lang="en-US" sz="2000" spc="-2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example </a:t>
            </a:r>
            <a:r>
              <a:rPr lang="en-US" sz="2000" spc="-4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VAFB </a:t>
            </a:r>
            <a:r>
              <a:rPr lang="en-US" sz="2000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SLC-4E </a:t>
            </a:r>
            <a:r>
              <a:rPr lang="en-US" sz="2000" spc="-2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shows 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4 </a:t>
            </a:r>
            <a:r>
              <a:rPr lang="en-US" sz="2000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successful landings 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and 6 </a:t>
            </a:r>
            <a:r>
              <a:rPr lang="en-US" sz="2000" spc="-2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failed</a:t>
            </a:r>
            <a:r>
              <a:rPr lang="en-US" sz="2000" spc="-6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 </a:t>
            </a:r>
            <a:r>
              <a:rPr lang="en-US" sz="2000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landings.</a:t>
            </a:r>
            <a:endParaRPr lang="en-US" sz="2000" dirty="0">
              <a:solidFill>
                <a:schemeClr val="tx1">
                  <a:lumMod val="65000"/>
                </a:schemeClr>
              </a:solidFill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169868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55985E-C3E3-12D2-045E-459104BB1311}"/>
              </a:ext>
            </a:extLst>
          </p:cNvPr>
          <p:cNvSpPr txBox="1"/>
          <p:nvPr/>
        </p:nvSpPr>
        <p:spPr>
          <a:xfrm>
            <a:off x="1434163" y="958510"/>
            <a:ext cx="8248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Key Location Proximities</a:t>
            </a:r>
            <a:endParaRPr lang="en-IN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46A590-D4B8-1442-660E-E536429AFD87}"/>
              </a:ext>
            </a:extLst>
          </p:cNvPr>
          <p:cNvSpPr txBox="1"/>
          <p:nvPr/>
        </p:nvSpPr>
        <p:spPr>
          <a:xfrm>
            <a:off x="1162250" y="312995"/>
            <a:ext cx="6097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800" dirty="0">
                <a:solidFill>
                  <a:schemeClr val="tx1">
                    <a:lumMod val="85000"/>
                  </a:schemeClr>
                </a:solidFill>
              </a:rPr>
              <a:t>RESULTS :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Interactive Map with  Folium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693601D-31CA-A769-4C94-F663F89AF49C}"/>
              </a:ext>
            </a:extLst>
          </p:cNvPr>
          <p:cNvSpPr/>
          <p:nvPr/>
        </p:nvSpPr>
        <p:spPr>
          <a:xfrm>
            <a:off x="1732548" y="3429000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61C6485C-8ED1-D689-9440-E28E40311741}"/>
              </a:ext>
            </a:extLst>
          </p:cNvPr>
          <p:cNvGrpSpPr/>
          <p:nvPr/>
        </p:nvGrpSpPr>
        <p:grpSpPr>
          <a:xfrm>
            <a:off x="2253995" y="1935399"/>
            <a:ext cx="7505700" cy="1562100"/>
            <a:chOff x="2802635" y="3552444"/>
            <a:chExt cx="7505700" cy="1562100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68CC9D2E-79B9-D988-8E69-382B4B3F1D6F}"/>
                </a:ext>
              </a:extLst>
            </p:cNvPr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7328B526-CF75-3BBE-3A69-85B52753FB53}"/>
                </a:ext>
              </a:extLst>
            </p:cNvPr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2D7DA6B-7655-D67F-2E72-DF8D669BB533}"/>
              </a:ext>
            </a:extLst>
          </p:cNvPr>
          <p:cNvSpPr txBox="1"/>
          <p:nvPr/>
        </p:nvSpPr>
        <p:spPr>
          <a:xfrm>
            <a:off x="1773373" y="5252934"/>
            <a:ext cx="8348795" cy="1293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chemeClr val="tx1">
                    <a:lumMod val="65000"/>
                  </a:schemeClr>
                </a:solidFill>
                <a:effectLst/>
                <a:latin typeface="Open Sans" panose="020F0502020204030204" pitchFamily="34" charset="0"/>
              </a:rPr>
              <a:t>KSC LC-39A launch sites are strategically located near railways, highways, coasts, and cities to minimize launch failures and ensure safe landings in densely populated areas.</a:t>
            </a:r>
            <a:endParaRPr lang="en-IN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337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920EED-FE30-5A1D-39A0-55377CA51803}"/>
              </a:ext>
            </a:extLst>
          </p:cNvPr>
          <p:cNvSpPr txBox="1"/>
          <p:nvPr/>
        </p:nvSpPr>
        <p:spPr>
          <a:xfrm>
            <a:off x="1162250" y="312995"/>
            <a:ext cx="71443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800" dirty="0">
                <a:solidFill>
                  <a:schemeClr val="tx1">
                    <a:lumMod val="85000"/>
                  </a:schemeClr>
                </a:solidFill>
              </a:rPr>
              <a:t>RESULTS :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Build a Dashboard with </a:t>
            </a:r>
            <a:r>
              <a:rPr lang="en-GB" sz="2400" dirty="0" err="1">
                <a:solidFill>
                  <a:schemeClr val="accent1">
                    <a:lumMod val="50000"/>
                  </a:schemeClr>
                </a:solidFill>
              </a:rPr>
              <a:t>Plotly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 Dash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645665-7EE8-A30A-5C91-418E65404C20}"/>
              </a:ext>
            </a:extLst>
          </p:cNvPr>
          <p:cNvSpPr txBox="1"/>
          <p:nvPr/>
        </p:nvSpPr>
        <p:spPr>
          <a:xfrm>
            <a:off x="1605012" y="1081056"/>
            <a:ext cx="71443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tx1">
                    <a:lumMod val="65000"/>
                  </a:schemeClr>
                </a:solidFill>
              </a:rPr>
              <a:t>Successful Launches Across Launch Sites	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1E8CF31-2AF9-B995-BB1F-BBAB444D6B80}"/>
              </a:ext>
            </a:extLst>
          </p:cNvPr>
          <p:cNvSpPr/>
          <p:nvPr/>
        </p:nvSpPr>
        <p:spPr>
          <a:xfrm>
            <a:off x="3525012" y="1981040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A2F4E72A-433A-67AF-65D8-44FAECC51642}"/>
              </a:ext>
            </a:extLst>
          </p:cNvPr>
          <p:cNvSpPr/>
          <p:nvPr/>
        </p:nvSpPr>
        <p:spPr>
          <a:xfrm>
            <a:off x="6027982" y="1981040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DDF943-BF8B-2071-6BE8-5B642BAF16BA}"/>
              </a:ext>
            </a:extLst>
          </p:cNvPr>
          <p:cNvSpPr txBox="1"/>
          <p:nvPr/>
        </p:nvSpPr>
        <p:spPr>
          <a:xfrm>
            <a:off x="1932272" y="4660042"/>
            <a:ext cx="7144350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>
                    <a:lumMod val="65000"/>
                  </a:schemeClr>
                </a:solidFill>
              </a:rPr>
              <a:t>Successful landings at CCAFS LC-40 and KSC are similar, with most performed before name change. VAFB has the smallest share due to smaller sample and west coast launch difficulty.</a:t>
            </a:r>
          </a:p>
        </p:txBody>
      </p:sp>
    </p:spTree>
    <p:extLst>
      <p:ext uri="{BB962C8B-B14F-4D97-AF65-F5344CB8AC3E}">
        <p14:creationId xmlns:p14="http://schemas.microsoft.com/office/powerpoint/2010/main" val="3091346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5C2C0-2782-FC24-E462-4D891B87B419}"/>
              </a:ext>
            </a:extLst>
          </p:cNvPr>
          <p:cNvSpPr txBox="1"/>
          <p:nvPr/>
        </p:nvSpPr>
        <p:spPr>
          <a:xfrm>
            <a:off x="1162250" y="312995"/>
            <a:ext cx="6097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800" dirty="0">
                <a:solidFill>
                  <a:schemeClr val="tx1">
                    <a:lumMod val="85000"/>
                  </a:schemeClr>
                </a:solidFill>
              </a:rPr>
              <a:t>RESULTS :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Interactive Map with  Folium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BA1C2D-F347-E5A9-AA2F-85407BB88F9B}"/>
              </a:ext>
            </a:extLst>
          </p:cNvPr>
          <p:cNvSpPr txBox="1"/>
          <p:nvPr/>
        </p:nvSpPr>
        <p:spPr>
          <a:xfrm>
            <a:off x="1605012" y="1081056"/>
            <a:ext cx="71443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</a:schemeClr>
                </a:solidFill>
              </a:rPr>
              <a:t>Highest Success Rate Launch Site	</a:t>
            </a:r>
            <a:endParaRPr lang="en-IN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C636EDB-70FE-FCA5-1984-7334BF6ABBF8}"/>
              </a:ext>
            </a:extLst>
          </p:cNvPr>
          <p:cNvSpPr/>
          <p:nvPr/>
        </p:nvSpPr>
        <p:spPr>
          <a:xfrm>
            <a:off x="7259854" y="2263003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7086A38-9AA1-AEA6-0297-08E98B480152}"/>
              </a:ext>
            </a:extLst>
          </p:cNvPr>
          <p:cNvSpPr/>
          <p:nvPr/>
        </p:nvSpPr>
        <p:spPr>
          <a:xfrm>
            <a:off x="3194983" y="2443010"/>
            <a:ext cx="3964406" cy="254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14B3EDC-6A0D-BC32-FEA4-1AEBCA7DF111}"/>
              </a:ext>
            </a:extLst>
          </p:cNvPr>
          <p:cNvSpPr/>
          <p:nvPr/>
        </p:nvSpPr>
        <p:spPr>
          <a:xfrm>
            <a:off x="9731422" y="2263003"/>
            <a:ext cx="399769" cy="3994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11AF39-B288-D0DC-6895-8E1E60D2624B}"/>
              </a:ext>
            </a:extLst>
          </p:cNvPr>
          <p:cNvSpPr txBox="1"/>
          <p:nvPr/>
        </p:nvSpPr>
        <p:spPr>
          <a:xfrm>
            <a:off x="3275398" y="2942704"/>
            <a:ext cx="3313497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sz="2000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KSC LC-39A has 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the </a:t>
            </a:r>
            <a:r>
              <a:rPr lang="en-US" sz="2000" spc="-1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highest 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success </a:t>
            </a:r>
            <a:r>
              <a:rPr lang="en-US" sz="2000" spc="-4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rate </a:t>
            </a:r>
            <a:r>
              <a:rPr lang="en-US" sz="2000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with 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10 </a:t>
            </a:r>
            <a:r>
              <a:rPr lang="en-US" sz="2000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successful 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landings and 3 </a:t>
            </a:r>
            <a:r>
              <a:rPr lang="en-US" sz="2000" spc="-2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failed</a:t>
            </a:r>
            <a:r>
              <a:rPr lang="en-US" sz="2000" spc="-10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 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landings.</a:t>
            </a:r>
          </a:p>
        </p:txBody>
      </p:sp>
    </p:spTree>
    <p:extLst>
      <p:ext uri="{BB962C8B-B14F-4D97-AF65-F5344CB8AC3E}">
        <p14:creationId xmlns:p14="http://schemas.microsoft.com/office/powerpoint/2010/main" val="20780930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459A64-886C-7BCA-29F9-4E7015A53589}"/>
              </a:ext>
            </a:extLst>
          </p:cNvPr>
          <p:cNvSpPr txBox="1"/>
          <p:nvPr/>
        </p:nvSpPr>
        <p:spPr>
          <a:xfrm>
            <a:off x="1162250" y="312995"/>
            <a:ext cx="6097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800" dirty="0">
                <a:solidFill>
                  <a:schemeClr val="tx1">
                    <a:lumMod val="85000"/>
                  </a:schemeClr>
                </a:solidFill>
              </a:rPr>
              <a:t>RESULTS :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Interactive Map with  Folium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18BDEA-E2C1-EB45-6655-76733B8A98E9}"/>
              </a:ext>
            </a:extLst>
          </p:cNvPr>
          <p:cNvSpPr txBox="1"/>
          <p:nvPr/>
        </p:nvSpPr>
        <p:spPr>
          <a:xfrm>
            <a:off x="1412507" y="1032930"/>
            <a:ext cx="96276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</a:schemeClr>
                </a:solidFill>
              </a:rPr>
              <a:t>Payload Mass vs. Success vs. Booster  Version Category	</a:t>
            </a:r>
            <a:endParaRPr lang="en-IN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CC1F31F-9E81-E73D-0FA2-42BDA22699C2}"/>
              </a:ext>
            </a:extLst>
          </p:cNvPr>
          <p:cNvSpPr/>
          <p:nvPr/>
        </p:nvSpPr>
        <p:spPr>
          <a:xfrm>
            <a:off x="1688493" y="2034203"/>
            <a:ext cx="8899296" cy="2508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CB05D-BA34-7E53-9566-893FCC2199D4}"/>
              </a:ext>
            </a:extLst>
          </p:cNvPr>
          <p:cNvSpPr txBox="1"/>
          <p:nvPr/>
        </p:nvSpPr>
        <p:spPr>
          <a:xfrm>
            <a:off x="1688492" y="4721539"/>
            <a:ext cx="8899295" cy="1284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>
                    <a:lumMod val="65000"/>
                  </a:schemeClr>
                </a:solidFill>
              </a:rPr>
              <a:t>The </a:t>
            </a:r>
            <a:r>
              <a:rPr lang="en-IN" dirty="0" err="1">
                <a:solidFill>
                  <a:schemeClr val="tx1">
                    <a:lumMod val="65000"/>
                  </a:schemeClr>
                </a:solidFill>
              </a:rPr>
              <a:t>Plotly</a:t>
            </a:r>
            <a:r>
              <a:rPr lang="en-IN" dirty="0">
                <a:solidFill>
                  <a:schemeClr val="tx1">
                    <a:lumMod val="65000"/>
                  </a:schemeClr>
                </a:solidFill>
              </a:rPr>
              <a:t> dashboard's payload range selector is set from 0-10000, with two failed landings with zero kg payloads in the 0-6000 range, indicating a booster version category.</a:t>
            </a:r>
          </a:p>
        </p:txBody>
      </p:sp>
    </p:spTree>
    <p:extLst>
      <p:ext uri="{BB962C8B-B14F-4D97-AF65-F5344CB8AC3E}">
        <p14:creationId xmlns:p14="http://schemas.microsoft.com/office/powerpoint/2010/main" val="1065638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B06546-377A-9E7C-AFDA-0018D366D508}"/>
              </a:ext>
            </a:extLst>
          </p:cNvPr>
          <p:cNvSpPr txBox="1"/>
          <p:nvPr/>
        </p:nvSpPr>
        <p:spPr>
          <a:xfrm>
            <a:off x="1114123" y="312995"/>
            <a:ext cx="81550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800" dirty="0">
                <a:solidFill>
                  <a:schemeClr val="tx1">
                    <a:lumMod val="85000"/>
                  </a:schemeClr>
                </a:solidFill>
              </a:rPr>
              <a:t>RESULTS :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Predictive Analysis(Classification)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C6BAF-5754-06F6-22D6-C6A2FC53B9AD}"/>
              </a:ext>
            </a:extLst>
          </p:cNvPr>
          <p:cNvSpPr txBox="1"/>
          <p:nvPr/>
        </p:nvSpPr>
        <p:spPr>
          <a:xfrm>
            <a:off x="1282165" y="836215"/>
            <a:ext cx="96276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GRIDSEARCHCV(CV=10)	ON	LOGISTIC	REGRESSION,	SVM,	DECISION</a:t>
            </a:r>
          </a:p>
          <a:p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TREE,	AND	KNN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31E51-9195-0202-B8E0-631646DCD6E9}"/>
              </a:ext>
            </a:extLst>
          </p:cNvPr>
          <p:cNvSpPr txBox="1"/>
          <p:nvPr/>
        </p:nvSpPr>
        <p:spPr>
          <a:xfrm>
            <a:off x="979370" y="1596844"/>
            <a:ext cx="5630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75000"/>
                  </a:schemeClr>
                </a:solidFill>
              </a:rPr>
              <a:t>Classification Accuracy</a:t>
            </a: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59BBF988-BAB2-5A12-C842-35AD4C8B7E6B}"/>
              </a:ext>
            </a:extLst>
          </p:cNvPr>
          <p:cNvSpPr/>
          <p:nvPr/>
        </p:nvSpPr>
        <p:spPr>
          <a:xfrm>
            <a:off x="1114123" y="2181619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FD10C-9C52-C5C5-8B3B-F157E53C2773}"/>
              </a:ext>
            </a:extLst>
          </p:cNvPr>
          <p:cNvSpPr txBox="1"/>
          <p:nvPr/>
        </p:nvSpPr>
        <p:spPr>
          <a:xfrm>
            <a:off x="6783404" y="3087994"/>
            <a:ext cx="6097604" cy="2766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860040" algn="just">
              <a:lnSpc>
                <a:spcPct val="120700"/>
              </a:lnSpc>
              <a:spcBef>
                <a:spcPts val="100"/>
              </a:spcBef>
            </a:pPr>
            <a:r>
              <a:rPr lang="en-US" sz="18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All models had virtually the </a:t>
            </a:r>
            <a:r>
              <a:rPr lang="en-US" sz="18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same </a:t>
            </a:r>
            <a:r>
              <a:rPr lang="en-US" sz="18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accuracy </a:t>
            </a:r>
            <a:r>
              <a:rPr lang="en-US" sz="18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on the </a:t>
            </a:r>
            <a:r>
              <a:rPr lang="en-US" sz="18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test set </a:t>
            </a:r>
            <a:r>
              <a:rPr lang="en-US" sz="18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at </a:t>
            </a:r>
            <a:r>
              <a:rPr lang="en-US" sz="18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83.33% </a:t>
            </a:r>
            <a:r>
              <a:rPr lang="en-US" sz="1800" spc="-4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accuracy. </a:t>
            </a:r>
            <a:r>
              <a:rPr lang="en-US" sz="18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This </a:t>
            </a:r>
            <a:r>
              <a:rPr lang="en-US" sz="18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can cause large variance 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in </a:t>
            </a:r>
            <a:r>
              <a:rPr lang="en-US" sz="18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accuracy results, </a:t>
            </a:r>
            <a:r>
              <a:rPr lang="en-US" sz="18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such </a:t>
            </a:r>
            <a:r>
              <a:rPr lang="en-US" sz="18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as those in </a:t>
            </a:r>
            <a:r>
              <a:rPr lang="en-US" sz="18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Decision </a:t>
            </a:r>
            <a:r>
              <a:rPr lang="en-US" sz="1800" spc="-6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Tree </a:t>
            </a:r>
            <a:r>
              <a:rPr lang="en-US" sz="18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Classifier </a:t>
            </a:r>
            <a:r>
              <a:rPr lang="en-US" sz="18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model in </a:t>
            </a:r>
            <a:r>
              <a:rPr lang="en-US" sz="18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repeated</a:t>
            </a:r>
            <a:r>
              <a:rPr lang="en-US" sz="1800" spc="6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lang="en-US" sz="1800" spc="-15" dirty="0" err="1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runs.</a:t>
            </a:r>
            <a:r>
              <a:rPr lang="en-US" sz="1800" spc="-55" dirty="0" err="1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We</a:t>
            </a:r>
            <a:r>
              <a:rPr lang="en-US" sz="1800" spc="-5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lang="en-US" sz="18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likely </a:t>
            </a:r>
            <a:r>
              <a:rPr lang="en-US" sz="18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need </a:t>
            </a:r>
            <a:r>
              <a:rPr lang="en-US" sz="18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more data </a:t>
            </a:r>
            <a:r>
              <a:rPr lang="en-US" sz="18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to </a:t>
            </a:r>
            <a:r>
              <a:rPr lang="en-US" sz="18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determine </a:t>
            </a:r>
            <a:r>
              <a:rPr lang="en-US" sz="18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the </a:t>
            </a:r>
            <a:r>
              <a:rPr lang="en-US" sz="18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best</a:t>
            </a:r>
            <a:r>
              <a:rPr lang="en-US" sz="1800" spc="114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lang="en-US" sz="18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model.</a:t>
            </a:r>
            <a:endParaRPr lang="en-US" sz="18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5155344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904064-F081-5372-6B56-6262DEBAA2C0}"/>
              </a:ext>
            </a:extLst>
          </p:cNvPr>
          <p:cNvSpPr txBox="1"/>
          <p:nvPr/>
        </p:nvSpPr>
        <p:spPr>
          <a:xfrm>
            <a:off x="1152623" y="264869"/>
            <a:ext cx="81550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800" dirty="0">
                <a:solidFill>
                  <a:schemeClr val="tx1">
                    <a:lumMod val="85000"/>
                  </a:schemeClr>
                </a:solidFill>
              </a:rPr>
              <a:t>RESULTS :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Predictive Analysis(Classification)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8AC04-FD1F-B445-4907-96732B7115E7}"/>
              </a:ext>
            </a:extLst>
          </p:cNvPr>
          <p:cNvSpPr txBox="1"/>
          <p:nvPr/>
        </p:nvSpPr>
        <p:spPr>
          <a:xfrm>
            <a:off x="1152623" y="907802"/>
            <a:ext cx="96276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GRIDSEARCHCV(CV=10)	ON	LOGISTIC	REGRESSION,	SVM,	DECISION</a:t>
            </a:r>
          </a:p>
          <a:p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TREE,	AND	KNN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FD429-8F01-6A49-7904-35B0FC8800BA}"/>
              </a:ext>
            </a:extLst>
          </p:cNvPr>
          <p:cNvSpPr txBox="1"/>
          <p:nvPr/>
        </p:nvSpPr>
        <p:spPr>
          <a:xfrm>
            <a:off x="1345130" y="1612290"/>
            <a:ext cx="5630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75000"/>
                  </a:schemeClr>
                </a:solidFill>
              </a:rPr>
              <a:t>Confusion Matrix</a:t>
            </a: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B2594436-6E1C-9E40-B7A2-847B8425DF7E}"/>
              </a:ext>
            </a:extLst>
          </p:cNvPr>
          <p:cNvSpPr/>
          <p:nvPr/>
        </p:nvSpPr>
        <p:spPr>
          <a:xfrm>
            <a:off x="2091889" y="2193668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AFF35076-2540-BE47-D7E0-37545EBD5F5F}"/>
              </a:ext>
            </a:extLst>
          </p:cNvPr>
          <p:cNvSpPr txBox="1"/>
          <p:nvPr/>
        </p:nvSpPr>
        <p:spPr>
          <a:xfrm>
            <a:off x="7775989" y="2966987"/>
            <a:ext cx="2162175" cy="1216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8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Correct predictions are  </a:t>
            </a:r>
            <a:r>
              <a:rPr sz="18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on </a:t>
            </a:r>
            <a:r>
              <a:rPr sz="18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 </a:t>
            </a:r>
            <a:r>
              <a:rPr sz="18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diagonal </a:t>
            </a:r>
            <a:r>
              <a:rPr sz="18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from </a:t>
            </a:r>
            <a:r>
              <a:rPr sz="18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top  </a:t>
            </a:r>
            <a:r>
              <a:rPr sz="18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left </a:t>
            </a:r>
            <a:r>
              <a:rPr sz="18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to </a:t>
            </a:r>
            <a:r>
              <a:rPr sz="18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bottom</a:t>
            </a:r>
            <a:r>
              <a:rPr sz="1800" spc="-8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right.</a:t>
            </a:r>
            <a:endParaRPr sz="18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96388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1B68B8-AD38-1BED-74AC-53A7397F3929}"/>
              </a:ext>
            </a:extLst>
          </p:cNvPr>
          <p:cNvSpPr txBox="1"/>
          <p:nvPr/>
        </p:nvSpPr>
        <p:spPr>
          <a:xfrm>
            <a:off x="1152623" y="264869"/>
            <a:ext cx="81550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48D34-9373-A7C1-2782-0CC214B1E223}"/>
              </a:ext>
            </a:extLst>
          </p:cNvPr>
          <p:cNvSpPr txBox="1"/>
          <p:nvPr/>
        </p:nvSpPr>
        <p:spPr>
          <a:xfrm>
            <a:off x="1453415" y="788089"/>
            <a:ext cx="9529010" cy="544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Our task is to develop a machine learning model for Space Y who wants to bid against SpaceX.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The goal of model is to predict when Stage 1 will successfully land to save ~$100 million USD.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Used data from a public SpaceX API and web scraping SpaceX Wikipedia page.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Created data labels and stored data into a DB2 SQL database.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Created a dashboard for visualization purpose.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We created a machine learning model with an accuracy of 83%.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If possible more data should be collected to better determine the best machine learning model  and improve accuracy.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SpaceX's Ellon Mask uses a model to predict successful Stage 1 landings for launches, ensuring high accuracy in determining launch feasibility.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617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8218CF-C577-0AFC-99A5-B30FC54E417F}"/>
              </a:ext>
            </a:extLst>
          </p:cNvPr>
          <p:cNvSpPr txBox="1"/>
          <p:nvPr/>
        </p:nvSpPr>
        <p:spPr>
          <a:xfrm>
            <a:off x="1248876" y="1512360"/>
            <a:ext cx="81550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APPENDIX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FCA10-E1BB-DE2D-72A1-AFA91EFCC10E}"/>
              </a:ext>
            </a:extLst>
          </p:cNvPr>
          <p:cNvSpPr txBox="1"/>
          <p:nvPr/>
        </p:nvSpPr>
        <p:spPr>
          <a:xfrm>
            <a:off x="1953929" y="2483318"/>
            <a:ext cx="79985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GitHub repository : </a:t>
            </a:r>
            <a:r>
              <a:rPr lang="en-IN" sz="2000" dirty="0">
                <a:solidFill>
                  <a:schemeClr val="tx1">
                    <a:lumMod val="75000"/>
                  </a:schemeClr>
                </a:solidFill>
              </a:rPr>
              <a:t>https://github.com/kac-1120/IBM_DATA_SCIENCE_PROFESSIONAL</a:t>
            </a:r>
          </a:p>
          <a:p>
            <a:endParaRPr lang="en-IN" sz="24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Instructors:</a:t>
            </a:r>
          </a:p>
          <a:p>
            <a:r>
              <a:rPr lang="en-IN" sz="2000" dirty="0">
                <a:solidFill>
                  <a:schemeClr val="tx1">
                    <a:lumMod val="65000"/>
                  </a:schemeClr>
                </a:solidFill>
              </a:rPr>
              <a:t>Rav Ahuja, Alex </a:t>
            </a:r>
            <a:r>
              <a:rPr lang="en-IN" sz="2000" dirty="0" err="1">
                <a:solidFill>
                  <a:schemeClr val="tx1">
                    <a:lumMod val="65000"/>
                  </a:schemeClr>
                </a:solidFill>
              </a:rPr>
              <a:t>Aklson</a:t>
            </a:r>
            <a:r>
              <a:rPr lang="en-IN" sz="2000" dirty="0">
                <a:solidFill>
                  <a:schemeClr val="tx1">
                    <a:lumMod val="6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tx1">
                    <a:lumMod val="65000"/>
                  </a:schemeClr>
                </a:solidFill>
              </a:rPr>
              <a:t>Aije</a:t>
            </a:r>
            <a:r>
              <a:rPr lang="en-IN" sz="20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tx1">
                    <a:lumMod val="65000"/>
                  </a:schemeClr>
                </a:solidFill>
              </a:rPr>
              <a:t>Egwaikhide</a:t>
            </a:r>
            <a:r>
              <a:rPr lang="en-IN" sz="2000" dirty="0">
                <a:solidFill>
                  <a:schemeClr val="tx1">
                    <a:lumMod val="65000"/>
                  </a:schemeClr>
                </a:solidFill>
              </a:rPr>
              <a:t>, Svetlana Levitan, Romeo </a:t>
            </a:r>
            <a:r>
              <a:rPr lang="en-IN" sz="2000" dirty="0" err="1">
                <a:solidFill>
                  <a:schemeClr val="tx1">
                    <a:lumMod val="65000"/>
                  </a:schemeClr>
                </a:solidFill>
              </a:rPr>
              <a:t>Kienzler</a:t>
            </a:r>
            <a:r>
              <a:rPr lang="en-IN" sz="2000" dirty="0">
                <a:solidFill>
                  <a:schemeClr val="tx1">
                    <a:lumMod val="6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tx1">
                    <a:lumMod val="65000"/>
                  </a:schemeClr>
                </a:solidFill>
              </a:rPr>
              <a:t>Polong</a:t>
            </a:r>
            <a:r>
              <a:rPr lang="en-IN" sz="2000" dirty="0">
                <a:solidFill>
                  <a:schemeClr val="tx1">
                    <a:lumMod val="65000"/>
                  </a:schemeClr>
                </a:solidFill>
              </a:rPr>
              <a:t> Lin, Joseph </a:t>
            </a:r>
            <a:r>
              <a:rPr lang="en-IN" sz="2000" dirty="0" err="1">
                <a:solidFill>
                  <a:schemeClr val="tx1">
                    <a:lumMod val="65000"/>
                  </a:schemeClr>
                </a:solidFill>
              </a:rPr>
              <a:t>Santarcangelo</a:t>
            </a:r>
            <a:r>
              <a:rPr lang="en-IN" sz="2000" dirty="0">
                <a:solidFill>
                  <a:schemeClr val="tx1">
                    <a:lumMod val="65000"/>
                  </a:schemeClr>
                </a:solidFill>
              </a:rPr>
              <a:t>, Azim </a:t>
            </a:r>
            <a:r>
              <a:rPr lang="en-IN" sz="2000" dirty="0" err="1">
                <a:solidFill>
                  <a:schemeClr val="tx1">
                    <a:lumMod val="65000"/>
                  </a:schemeClr>
                </a:solidFill>
              </a:rPr>
              <a:t>Hirjani</a:t>
            </a:r>
            <a:r>
              <a:rPr lang="en-IN" sz="2000" dirty="0">
                <a:solidFill>
                  <a:schemeClr val="tx1">
                    <a:lumMod val="6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tx1">
                    <a:lumMod val="65000"/>
                  </a:schemeClr>
                </a:solidFill>
              </a:rPr>
              <a:t>Hima</a:t>
            </a:r>
            <a:r>
              <a:rPr lang="en-IN" sz="2000" dirty="0">
                <a:solidFill>
                  <a:schemeClr val="tx1">
                    <a:lumMod val="65000"/>
                  </a:schemeClr>
                </a:solidFill>
              </a:rPr>
              <a:t> Vasudevan, </a:t>
            </a:r>
            <a:r>
              <a:rPr lang="en-IN" sz="2000" dirty="0" err="1">
                <a:solidFill>
                  <a:schemeClr val="tx1">
                    <a:lumMod val="65000"/>
                  </a:schemeClr>
                </a:solidFill>
              </a:rPr>
              <a:t>Saishruthi</a:t>
            </a:r>
            <a:r>
              <a:rPr lang="en-IN" sz="2000" dirty="0">
                <a:solidFill>
                  <a:schemeClr val="tx1">
                    <a:lumMod val="65000"/>
                  </a:schemeClr>
                </a:solidFill>
              </a:rPr>
              <a:t> Swaminathan, Saeed </a:t>
            </a:r>
            <a:r>
              <a:rPr lang="en-IN" sz="2000" dirty="0" err="1">
                <a:solidFill>
                  <a:schemeClr val="tx1">
                    <a:lumMod val="65000"/>
                  </a:schemeClr>
                </a:solidFill>
              </a:rPr>
              <a:t>Aghabozorgi</a:t>
            </a:r>
            <a:r>
              <a:rPr lang="en-IN" sz="2000" dirty="0">
                <a:solidFill>
                  <a:schemeClr val="tx1">
                    <a:lumMod val="65000"/>
                  </a:schemeClr>
                </a:solidFill>
              </a:rPr>
              <a:t>, Yan Luo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9499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EC2DD79-30D1-CB3A-DC80-D141235CBE0E}"/>
              </a:ext>
            </a:extLst>
          </p:cNvPr>
          <p:cNvSpPr txBox="1">
            <a:spLocks/>
          </p:cNvSpPr>
          <p:nvPr/>
        </p:nvSpPr>
        <p:spPr>
          <a:xfrm>
            <a:off x="1078581" y="1264920"/>
            <a:ext cx="6195243" cy="4951413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GB" sz="1800" dirty="0">
              <a:solidFill>
                <a:srgbClr val="FFFFFF"/>
              </a:solidFill>
              <a:latin typeface="Ubuntu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1800" dirty="0">
                <a:solidFill>
                  <a:srgbClr val="FFFFFF"/>
                </a:solidFill>
                <a:latin typeface="Ubuntu"/>
              </a:rPr>
              <a:t>SpaceX launches Falcon 9 rockets at a cost of around $62m. This is considerably cheaper than other providers (which usually cost upwards of $165m).</a:t>
            </a:r>
          </a:p>
          <a:p>
            <a:pPr marL="342900" indent="-342900" algn="l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1800" dirty="0">
                <a:solidFill>
                  <a:srgbClr val="FFFFFF"/>
                </a:solidFill>
                <a:latin typeface="Ubuntu"/>
              </a:rPr>
              <a:t>Much of the savings are because SpaceX can land, and then re-use the first stage of the rocket.</a:t>
            </a:r>
          </a:p>
          <a:p>
            <a:pPr marL="342900" indent="-342900" algn="l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1800" dirty="0">
                <a:solidFill>
                  <a:srgbClr val="FFFFFF"/>
                </a:solidFill>
                <a:latin typeface="Ubuntu"/>
              </a:rPr>
              <a:t>If we can make predictions on whether the first stage will land, we can determine the cost of a launch, and use this information to assess whether or not.</a:t>
            </a:r>
          </a:p>
          <a:p>
            <a:pPr marL="342900" indent="-342900" algn="l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1800" dirty="0">
                <a:solidFill>
                  <a:srgbClr val="FFFFFF"/>
                </a:solidFill>
                <a:latin typeface="Ubuntu"/>
              </a:rPr>
              <a:t>This project will ultimately </a:t>
            </a:r>
            <a:r>
              <a:rPr lang="en-GB" sz="1800" dirty="0">
                <a:solidFill>
                  <a:srgbClr val="12ABDB"/>
                </a:solidFill>
                <a:latin typeface="Ubuntu"/>
              </a:rPr>
              <a:t>predict if the Space X Falcon 9 first stage will land successfully.</a:t>
            </a:r>
          </a:p>
          <a:p>
            <a:pPr marL="342900" indent="-342900" algn="l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GB" sz="1800" dirty="0">
              <a:solidFill>
                <a:srgbClr val="FFFFFF"/>
              </a:solidFill>
              <a:latin typeface="Ubuntu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6BADB-72E0-BA0D-36F7-24D320D4D231}"/>
              </a:ext>
            </a:extLst>
          </p:cNvPr>
          <p:cNvSpPr txBox="1"/>
          <p:nvPr/>
        </p:nvSpPr>
        <p:spPr>
          <a:xfrm>
            <a:off x="1225617" y="868279"/>
            <a:ext cx="4870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2677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568CC7-11FE-A7AF-AE46-2A09850AAC49}"/>
              </a:ext>
            </a:extLst>
          </p:cNvPr>
          <p:cNvSpPr txBox="1"/>
          <p:nvPr/>
        </p:nvSpPr>
        <p:spPr>
          <a:xfrm>
            <a:off x="1636295" y="500514"/>
            <a:ext cx="540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METHODOLOGY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6D7C12-9B83-22DD-E5C3-6080F2F6A0A3}"/>
              </a:ext>
            </a:extLst>
          </p:cNvPr>
          <p:cNvSpPr txBox="1"/>
          <p:nvPr/>
        </p:nvSpPr>
        <p:spPr>
          <a:xfrm>
            <a:off x="3048802" y="324674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90CD238D-CF51-BC92-B1A5-8A949E35EE7E}"/>
              </a:ext>
            </a:extLst>
          </p:cNvPr>
          <p:cNvSpPr txBox="1"/>
          <p:nvPr/>
        </p:nvSpPr>
        <p:spPr>
          <a:xfrm>
            <a:off x="1545677" y="1539935"/>
            <a:ext cx="8599349" cy="433259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400" spc="-3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4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collection</a:t>
            </a:r>
            <a:r>
              <a:rPr sz="2400" spc="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methodology:</a:t>
            </a:r>
            <a:endParaRPr sz="24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4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Combined </a:t>
            </a:r>
            <a:r>
              <a:rPr sz="24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data from </a:t>
            </a:r>
            <a:r>
              <a:rPr sz="24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SpaceX public </a:t>
            </a:r>
            <a:r>
              <a:rPr sz="24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API and </a:t>
            </a:r>
            <a:r>
              <a:rPr sz="24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SpaceX Wikipedia</a:t>
            </a:r>
            <a:r>
              <a:rPr sz="2400" spc="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page</a:t>
            </a:r>
            <a:endParaRPr sz="24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400" spc="-4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Perform </a:t>
            </a:r>
            <a:r>
              <a:rPr sz="2400" spc="-3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data</a:t>
            </a:r>
            <a:r>
              <a:rPr sz="2400" spc="3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wrangling</a:t>
            </a:r>
            <a:endParaRPr sz="24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4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Classifying true landings </a:t>
            </a:r>
            <a:r>
              <a:rPr sz="24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as </a:t>
            </a:r>
            <a:r>
              <a:rPr sz="24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successful </a:t>
            </a:r>
            <a:r>
              <a:rPr sz="24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and </a:t>
            </a:r>
            <a:r>
              <a:rPr sz="24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unsuccessful</a:t>
            </a:r>
            <a:r>
              <a:rPr sz="2400" spc="-5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otherwise</a:t>
            </a:r>
            <a:endParaRPr sz="24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400" spc="-4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Perform </a:t>
            </a:r>
            <a:r>
              <a:rPr sz="24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exploratory </a:t>
            </a:r>
            <a:r>
              <a:rPr sz="2400" spc="-3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4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analysis </a:t>
            </a:r>
            <a:r>
              <a:rPr sz="24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(EDA) </a:t>
            </a:r>
            <a:r>
              <a:rPr sz="24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using </a:t>
            </a:r>
            <a:r>
              <a:rPr sz="24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visualization </a:t>
            </a:r>
            <a:r>
              <a:rPr sz="24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and</a:t>
            </a:r>
            <a:r>
              <a:rPr sz="2400" spc="15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SQL</a:t>
            </a:r>
            <a:endParaRPr sz="24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400" spc="-4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Perform </a:t>
            </a:r>
            <a:r>
              <a:rPr sz="2400" spc="-3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interactive </a:t>
            </a:r>
            <a:r>
              <a:rPr sz="24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visual analytics </a:t>
            </a:r>
            <a:r>
              <a:rPr sz="24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using </a:t>
            </a:r>
            <a:r>
              <a:rPr sz="24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Folium </a:t>
            </a:r>
            <a:r>
              <a:rPr sz="24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and Plotly</a:t>
            </a:r>
            <a:r>
              <a:rPr sz="2400" spc="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Dash</a:t>
            </a:r>
            <a:endParaRPr sz="24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400" spc="-4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Perform </a:t>
            </a:r>
            <a:r>
              <a:rPr sz="24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predictive </a:t>
            </a:r>
            <a:r>
              <a:rPr sz="24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analysis </a:t>
            </a:r>
            <a:r>
              <a:rPr sz="24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using </a:t>
            </a:r>
            <a:r>
              <a:rPr sz="24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classification</a:t>
            </a:r>
            <a:r>
              <a:rPr sz="2400" spc="17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models</a:t>
            </a:r>
            <a:endParaRPr sz="24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400" spc="-4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Tuned </a:t>
            </a:r>
            <a:r>
              <a:rPr sz="24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models </a:t>
            </a:r>
            <a:r>
              <a:rPr sz="24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using</a:t>
            </a:r>
            <a:r>
              <a:rPr sz="2400" spc="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GridSearchCV</a:t>
            </a:r>
            <a:endParaRPr sz="24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16971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813E57F-44EB-2DA4-501C-D70A12BF7169}"/>
              </a:ext>
            </a:extLst>
          </p:cNvPr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latin typeface="Arial"/>
                <a:cs typeface="Arial"/>
              </a:rPr>
              <a:t>Methodology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8A66CF2-B921-2D89-B54D-959C8959399A}"/>
              </a:ext>
            </a:extLst>
          </p:cNvPr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VISUALIZATION,</a:t>
            </a:r>
            <a:endParaRPr sz="2400" dirty="0">
              <a:solidFill>
                <a:schemeClr val="tx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METHODS</a:t>
            </a:r>
            <a:endParaRPr sz="2400" dirty="0">
              <a:solidFill>
                <a:schemeClr val="tx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974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6BCC632-067A-5280-58C3-E39582D57779}"/>
              </a:ext>
            </a:extLst>
          </p:cNvPr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2B10D3F-CFC6-C429-BDB0-26685C03A5CA}"/>
              </a:ext>
            </a:extLst>
          </p:cNvPr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entry.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webscraping.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sng" dirty="0">
                <a:solidFill>
                  <a:schemeClr val="tx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sng" spc="-25" dirty="0">
                <a:solidFill>
                  <a:schemeClr val="tx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sng" spc="-95" dirty="0">
                <a:solidFill>
                  <a:schemeClr val="tx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sng" spc="-5" dirty="0">
                <a:solidFill>
                  <a:schemeClr val="tx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u="sng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GridFins,</a:t>
            </a: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Latitude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sng" dirty="0">
                <a:solidFill>
                  <a:schemeClr val="tx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sng" spc="-25" dirty="0">
                <a:solidFill>
                  <a:schemeClr val="tx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sng" spc="-125" dirty="0">
                <a:solidFill>
                  <a:schemeClr val="tx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sng" spc="-5" dirty="0">
                <a:solidFill>
                  <a:schemeClr val="tx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u="sng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Time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6A169-A2A7-E153-4274-E3BEE3D88D4E}"/>
              </a:ext>
            </a:extLst>
          </p:cNvPr>
          <p:cNvSpPr txBox="1"/>
          <p:nvPr/>
        </p:nvSpPr>
        <p:spPr>
          <a:xfrm>
            <a:off x="2849077" y="908907"/>
            <a:ext cx="5765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DATA COLLECTION OVERVIEW</a:t>
            </a:r>
          </a:p>
        </p:txBody>
      </p:sp>
    </p:spTree>
    <p:extLst>
      <p:ext uri="{BB962C8B-B14F-4D97-AF65-F5344CB8AC3E}">
        <p14:creationId xmlns:p14="http://schemas.microsoft.com/office/powerpoint/2010/main" val="330918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D90BCB-8D8A-17D1-3F4E-E35B9D177545}"/>
              </a:ext>
            </a:extLst>
          </p:cNvPr>
          <p:cNvSpPr/>
          <p:nvPr/>
        </p:nvSpPr>
        <p:spPr>
          <a:xfrm>
            <a:off x="7622832" y="1779471"/>
            <a:ext cx="1991208" cy="386627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153345-C158-6DF0-FB61-42525CAD4CD6}"/>
              </a:ext>
            </a:extLst>
          </p:cNvPr>
          <p:cNvGrpSpPr/>
          <p:nvPr/>
        </p:nvGrpSpPr>
        <p:grpSpPr>
          <a:xfrm>
            <a:off x="5482749" y="461904"/>
            <a:ext cx="5856554" cy="920721"/>
            <a:chOff x="5916030" y="862533"/>
            <a:chExt cx="5856554" cy="92072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ECC04F7-A2C4-B5F4-BCC5-8DFA6290C6AE}"/>
                </a:ext>
              </a:extLst>
            </p:cNvPr>
            <p:cNvGrpSpPr/>
            <p:nvPr/>
          </p:nvGrpSpPr>
          <p:grpSpPr>
            <a:xfrm>
              <a:off x="6168008" y="980728"/>
              <a:ext cx="5604576" cy="802526"/>
              <a:chOff x="6192442" y="859995"/>
              <a:chExt cx="5952229" cy="84640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E21C58FE-EC66-9CA9-97A6-DEF12290BA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419"/>
              <a:stretch/>
            </p:blipFill>
            <p:spPr>
              <a:xfrm>
                <a:off x="6192442" y="859995"/>
                <a:ext cx="5952229" cy="319265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CB2FA04-5598-B3C0-CBC3-4F70508BA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68986" y="1153391"/>
                <a:ext cx="2993092" cy="553010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4B1FDF-E09C-0D1C-BAFB-DE46C9F00D77}"/>
                </a:ext>
              </a:extLst>
            </p:cNvPr>
            <p:cNvSpPr/>
            <p:nvPr/>
          </p:nvSpPr>
          <p:spPr>
            <a:xfrm>
              <a:off x="5916030" y="862533"/>
              <a:ext cx="288000" cy="28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334C50E-F29F-21BD-D081-1D0058A09D15}"/>
              </a:ext>
            </a:extLst>
          </p:cNvPr>
          <p:cNvGrpSpPr/>
          <p:nvPr/>
        </p:nvGrpSpPr>
        <p:grpSpPr>
          <a:xfrm>
            <a:off x="7714631" y="1833710"/>
            <a:ext cx="1849112" cy="310813"/>
            <a:chOff x="7926045" y="1949064"/>
            <a:chExt cx="1963813" cy="32780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BB143A1-C114-9C32-7CA6-3AE99C37E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6045" y="1949064"/>
              <a:ext cx="1963813" cy="1439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87C19CF-B34F-AB0B-7A4E-6B6FA31AF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57719" y="2109861"/>
              <a:ext cx="1900465" cy="16701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8C68716C-09F1-0BAC-4A42-8B43334F2532}"/>
              </a:ext>
            </a:extLst>
          </p:cNvPr>
          <p:cNvSpPr/>
          <p:nvPr/>
        </p:nvSpPr>
        <p:spPr>
          <a:xfrm>
            <a:off x="7478832" y="1635471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AEBC1B-4C74-3069-F0EF-2242BA4B92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714" y="2413899"/>
            <a:ext cx="5319589" cy="1244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accent1"/>
            </a:solidFill>
          </a:ln>
          <a:effectLst>
            <a:reflection blurRad="12700" stA="38000" endPos="0" dist="5000" dir="5400000" sy="-100000" algn="bl" rotWithShape="0"/>
          </a:effec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2F0B427-0E36-E798-41BB-0EAEFE7E8166}"/>
              </a:ext>
            </a:extLst>
          </p:cNvPr>
          <p:cNvSpPr/>
          <p:nvPr/>
        </p:nvSpPr>
        <p:spPr>
          <a:xfrm>
            <a:off x="5884124" y="2269570"/>
            <a:ext cx="271179" cy="2730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FD0894-B51A-954C-BEE6-973838066414}"/>
              </a:ext>
            </a:extLst>
          </p:cNvPr>
          <p:cNvGrpSpPr/>
          <p:nvPr/>
        </p:nvGrpSpPr>
        <p:grpSpPr>
          <a:xfrm>
            <a:off x="6800125" y="3759627"/>
            <a:ext cx="3575653" cy="2361807"/>
            <a:chOff x="7200949" y="4000329"/>
            <a:chExt cx="3575653" cy="236180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FCE95A3-381F-45EB-6DEC-68D2811B5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36539" y="4145206"/>
              <a:ext cx="3440063" cy="2216930"/>
            </a:xfrm>
            <a:prstGeom prst="roundRect">
              <a:avLst>
                <a:gd name="adj" fmla="val 5730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chemeClr val="accent1"/>
              </a:solidFill>
            </a:ln>
            <a:effectLst>
              <a:reflection blurRad="12700" stA="38000" endPos="0" dist="5000" dir="5400000" sy="-100000" algn="bl" rotWithShape="0"/>
            </a:effectLst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7FDFCE9-C552-FCEA-9C74-FBA9C00F851B}"/>
                </a:ext>
              </a:extLst>
            </p:cNvPr>
            <p:cNvSpPr/>
            <p:nvPr/>
          </p:nvSpPr>
          <p:spPr>
            <a:xfrm>
              <a:off x="7200949" y="4000329"/>
              <a:ext cx="271179" cy="2730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1352E78-A491-8CA8-4496-53FB906B2864}"/>
              </a:ext>
            </a:extLst>
          </p:cNvPr>
          <p:cNvSpPr/>
          <p:nvPr/>
        </p:nvSpPr>
        <p:spPr>
          <a:xfrm>
            <a:off x="5698842" y="628372"/>
            <a:ext cx="5709861" cy="81832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CEAB957-D0E9-3A47-1689-74C8A9065802}"/>
              </a:ext>
            </a:extLst>
          </p:cNvPr>
          <p:cNvSpPr txBox="1">
            <a:spLocks/>
          </p:cNvSpPr>
          <p:nvPr/>
        </p:nvSpPr>
        <p:spPr>
          <a:xfrm>
            <a:off x="606286" y="197578"/>
            <a:ext cx="7016545" cy="716711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DATA COLLECTION – </a:t>
            </a:r>
            <a:r>
              <a:rPr lang="en-US" sz="2800" dirty="0">
                <a:solidFill>
                  <a:schemeClr val="accent2"/>
                </a:solidFill>
              </a:rPr>
              <a:t>WEB SCRAPING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4A81A3-9DD7-29DA-C022-804AC6EC2B69}"/>
              </a:ext>
            </a:extLst>
          </p:cNvPr>
          <p:cNvSpPr txBox="1"/>
          <p:nvPr/>
        </p:nvSpPr>
        <p:spPr>
          <a:xfrm>
            <a:off x="1070370" y="768249"/>
            <a:ext cx="48650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>
                    <a:lumMod val="75000"/>
                  </a:schemeClr>
                </a:solidFill>
              </a:rPr>
              <a:t>Web scraping to collect Falcon 9 historical launch records from a Wikipedia page titled List of Falcon 9 and Falcon Heavy launches.</a:t>
            </a:r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69EB80-5574-0861-DBB2-8C3220026F41}"/>
              </a:ext>
            </a:extLst>
          </p:cNvPr>
          <p:cNvSpPr txBox="1"/>
          <p:nvPr/>
        </p:nvSpPr>
        <p:spPr>
          <a:xfrm>
            <a:off x="1212574" y="1970221"/>
            <a:ext cx="4558175" cy="502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solidFill>
                  <a:schemeClr val="tx1"/>
                </a:solidFill>
              </a:rPr>
              <a:t>Request the HTML page from the static URL</a:t>
            </a:r>
            <a:r>
              <a:rPr lang="en-IN" sz="1800" dirty="0">
                <a:solidFill>
                  <a:schemeClr val="tx1"/>
                </a:solidFill>
              </a:rPr>
              <a:t> , </a:t>
            </a:r>
            <a:r>
              <a:rPr lang="en-GB" sz="1800" dirty="0">
                <a:solidFill>
                  <a:schemeClr val="tx1"/>
                </a:solidFill>
              </a:rPr>
              <a:t>Assign the response to an object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solidFill>
                  <a:schemeClr val="tx1"/>
                </a:solidFill>
              </a:rPr>
              <a:t>Create a </a:t>
            </a:r>
            <a:r>
              <a:rPr lang="en-GB" sz="1800" dirty="0" err="1">
                <a:solidFill>
                  <a:schemeClr val="tx1"/>
                </a:solidFill>
              </a:rPr>
              <a:t>BeautifulSoup</a:t>
            </a:r>
            <a:r>
              <a:rPr lang="en-GB" sz="1800" dirty="0">
                <a:solidFill>
                  <a:schemeClr val="tx1"/>
                </a:solidFill>
              </a:rPr>
              <a:t> object from the HTML response object </a:t>
            </a:r>
            <a:r>
              <a:rPr lang="en-GB" dirty="0"/>
              <a:t>,</a:t>
            </a:r>
            <a:r>
              <a:rPr lang="en-GB" sz="1800" dirty="0">
                <a:solidFill>
                  <a:schemeClr val="tx1"/>
                </a:solidFill>
              </a:rPr>
              <a:t> Find all tables within the HTML page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solidFill>
                  <a:schemeClr val="tx1"/>
                </a:solidFill>
              </a:rPr>
              <a:t>Collect all column header names from the tables found within the HTML page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solidFill>
                  <a:schemeClr val="tx1"/>
                </a:solidFill>
              </a:rPr>
              <a:t>Use the column names as keys in a dictionary</a:t>
            </a:r>
            <a:r>
              <a:rPr lang="en-GB" dirty="0"/>
              <a:t>,</a:t>
            </a:r>
            <a:r>
              <a:rPr lang="en-GB" sz="1800" dirty="0">
                <a:solidFill>
                  <a:schemeClr val="tx1"/>
                </a:solidFill>
              </a:rPr>
              <a:t> Use custom functions and logic to parse all launch tables </a:t>
            </a:r>
            <a:r>
              <a:rPr lang="en-GB" sz="1800" dirty="0">
                <a:solidFill>
                  <a:schemeClr val="accent1"/>
                </a:solidFill>
              </a:rPr>
              <a:t>(see Appendix) </a:t>
            </a:r>
            <a:r>
              <a:rPr lang="en-GB" sz="1800" dirty="0">
                <a:solidFill>
                  <a:schemeClr val="tx1"/>
                </a:solidFill>
              </a:rPr>
              <a:t>to fill the dictionary values</a:t>
            </a:r>
          </a:p>
          <a:p>
            <a:pPr>
              <a:lnSpc>
                <a:spcPct val="150000"/>
              </a:lnSpc>
            </a:pP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935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2F6FD5-F2B2-FAFE-7532-B96276C5B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807" y="349758"/>
            <a:ext cx="3010736" cy="12367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accent1"/>
            </a:solidFill>
          </a:ln>
          <a:effectLst>
            <a:reflection blurRad="12700" stA="38000" endPos="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E49691-EA4B-1E57-1C73-7B971D94B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069" y="1790816"/>
            <a:ext cx="2822211" cy="2590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accent1"/>
            </a:solidFill>
          </a:ln>
          <a:effectLst>
            <a:reflection blurRad="12700" stA="38000" endPos="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4BDF67-B32D-D2FA-DBF7-85BF1055F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807" y="4585609"/>
            <a:ext cx="3010737" cy="19736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accent1"/>
            </a:solidFill>
          </a:ln>
          <a:effectLst>
            <a:reflection blurRad="12700" stA="38000" endPos="0" dist="5000" dir="5400000" sy="-100000" algn="bl" rotWithShape="0"/>
          </a:effec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A3736E7-980D-CD09-DF7F-1E3A3E6AE0B8}"/>
              </a:ext>
            </a:extLst>
          </p:cNvPr>
          <p:cNvSpPr/>
          <p:nvPr/>
        </p:nvSpPr>
        <p:spPr>
          <a:xfrm>
            <a:off x="7824192" y="188640"/>
            <a:ext cx="315228" cy="3181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F9BC09-C2E3-C211-48B2-0626F8E27F3F}"/>
              </a:ext>
            </a:extLst>
          </p:cNvPr>
          <p:cNvSpPr/>
          <p:nvPr/>
        </p:nvSpPr>
        <p:spPr>
          <a:xfrm>
            <a:off x="7918454" y="1622215"/>
            <a:ext cx="315228" cy="3181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2AF35E-8F13-6ABB-BDBC-269BAF59E4A0}"/>
              </a:ext>
            </a:extLst>
          </p:cNvPr>
          <p:cNvSpPr/>
          <p:nvPr/>
        </p:nvSpPr>
        <p:spPr>
          <a:xfrm>
            <a:off x="7824192" y="4432455"/>
            <a:ext cx="315228" cy="3181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E0C8CC8-0E9F-DD18-3091-CB257D30820A}"/>
              </a:ext>
            </a:extLst>
          </p:cNvPr>
          <p:cNvSpPr txBox="1">
            <a:spLocks/>
          </p:cNvSpPr>
          <p:nvPr/>
        </p:nvSpPr>
        <p:spPr>
          <a:xfrm>
            <a:off x="1044948" y="251423"/>
            <a:ext cx="6779244" cy="716711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DATA MANIPULATION/WRANGLING – </a:t>
            </a:r>
            <a:r>
              <a:rPr lang="en-US" sz="2800" dirty="0">
                <a:solidFill>
                  <a:schemeClr val="accent2"/>
                </a:solidFill>
              </a:rPr>
              <a:t>PANDAS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BA6331-4B07-98AD-BE2E-62CEFBB69F4C}"/>
              </a:ext>
            </a:extLst>
          </p:cNvPr>
          <p:cNvSpPr txBox="1"/>
          <p:nvPr/>
        </p:nvSpPr>
        <p:spPr>
          <a:xfrm>
            <a:off x="1391982" y="1622215"/>
            <a:ext cx="512064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CONTEXT:</a:t>
            </a:r>
          </a:p>
          <a:p>
            <a:pPr lvl="1"/>
            <a:endParaRPr lang="en-GB" sz="16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75000"/>
                  </a:schemeClr>
                </a:solidFill>
              </a:rPr>
              <a:t>The SpaceX dataset contains several Space X  launch facilities, and each location is in the </a:t>
            </a:r>
            <a:r>
              <a:rPr lang="en-GB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LaunchSite</a:t>
            </a:r>
            <a:r>
              <a:rPr lang="en-GB" sz="1400" dirty="0">
                <a:solidFill>
                  <a:schemeClr val="tx1">
                    <a:lumMod val="75000"/>
                  </a:schemeClr>
                </a:solidFill>
              </a:rPr>
              <a:t> column.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75000"/>
                  </a:schemeClr>
                </a:solidFill>
              </a:rPr>
              <a:t>Each launch aims to a dedicated orbit, and some of the common orbit types are shown in the figure below. The orbit type is in the </a:t>
            </a:r>
            <a:r>
              <a:rPr lang="en-GB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Orbit</a:t>
            </a:r>
            <a:r>
              <a:rPr lang="en-GB" sz="1400" dirty="0">
                <a:solidFill>
                  <a:schemeClr val="tx1">
                    <a:lumMod val="75000"/>
                  </a:schemeClr>
                </a:solidFill>
              </a:rPr>
              <a:t> column.</a:t>
            </a:r>
            <a:endParaRPr lang="en-IN" sz="16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r>
              <a:rPr lang="en-IN" dirty="0"/>
              <a:t>INITIAL DATA EXPLORATION:</a:t>
            </a:r>
          </a:p>
          <a:p>
            <a:pPr algn="l"/>
            <a:endParaRPr lang="en-IN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75000"/>
                  </a:schemeClr>
                </a:solidFill>
              </a:rPr>
              <a:t>Using the </a:t>
            </a:r>
            <a:r>
              <a:rPr lang="en-GB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value_counts</a:t>
            </a:r>
            <a:r>
              <a:rPr lang="en-GB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GB" sz="1400" dirty="0">
                <a:solidFill>
                  <a:schemeClr val="tx1">
                    <a:lumMod val="75000"/>
                  </a:schemeClr>
                </a:solidFill>
              </a:rPr>
              <a:t> method to determine the following:</a:t>
            </a:r>
          </a:p>
          <a:p>
            <a:pPr marL="520700" lvl="1" indent="-342900">
              <a:buFont typeface="+mj-lt"/>
              <a:buAutoNum type="arabicPeriod"/>
            </a:pPr>
            <a:r>
              <a:rPr lang="en-GB" sz="1200" dirty="0">
                <a:solidFill>
                  <a:schemeClr val="tx1">
                    <a:lumMod val="75000"/>
                  </a:schemeClr>
                </a:solidFill>
              </a:rPr>
              <a:t>Number of launches on each site</a:t>
            </a:r>
          </a:p>
          <a:p>
            <a:pPr marL="520700" lvl="1" indent="-342900">
              <a:buFont typeface="+mj-lt"/>
              <a:buAutoNum type="arabicPeriod"/>
            </a:pPr>
            <a:r>
              <a:rPr lang="en-GB" sz="1200" dirty="0">
                <a:solidFill>
                  <a:schemeClr val="tx1">
                    <a:lumMod val="75000"/>
                  </a:schemeClr>
                </a:solidFill>
              </a:rPr>
              <a:t>Number and occurrence of each orbit</a:t>
            </a:r>
          </a:p>
          <a:p>
            <a:pPr marL="520700" lvl="1" indent="-342900">
              <a:buFont typeface="+mj-lt"/>
              <a:buAutoNum type="arabicPeriod"/>
            </a:pPr>
            <a:r>
              <a:rPr lang="en-GB" sz="1200" dirty="0">
                <a:solidFill>
                  <a:schemeClr val="tx1">
                    <a:lumMod val="75000"/>
                  </a:schemeClr>
                </a:solidFill>
              </a:rPr>
              <a:t>Number and occurrence of landing outcome per orbit type</a:t>
            </a:r>
          </a:p>
          <a:p>
            <a:pPr algn="l"/>
            <a:endParaRPr lang="en-GB" sz="16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058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138</TotalTime>
  <Words>2737</Words>
  <Application>Microsoft Office PowerPoint</Application>
  <PresentationFormat>Widescreen</PresentationFormat>
  <Paragraphs>271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Calibri</vt:lpstr>
      <vt:lpstr>Carlito</vt:lpstr>
      <vt:lpstr>Consolas</vt:lpstr>
      <vt:lpstr>MS Shell Dlg 2</vt:lpstr>
      <vt:lpstr>Open Sans</vt:lpstr>
      <vt:lpstr>Ubuntu</vt:lpstr>
      <vt:lpstr>Wingdings</vt:lpstr>
      <vt:lpstr>Wingdings 3</vt:lpstr>
      <vt:lpstr>Madison</vt:lpstr>
      <vt:lpstr>IBM Data Science Capstone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 Science Capstone Project</dc:title>
  <dc:creator>asK .........</dc:creator>
  <cp:lastModifiedBy>asK .........</cp:lastModifiedBy>
  <cp:revision>2</cp:revision>
  <dcterms:created xsi:type="dcterms:W3CDTF">2023-09-29T14:10:41Z</dcterms:created>
  <dcterms:modified xsi:type="dcterms:W3CDTF">2023-09-29T16:32:33Z</dcterms:modified>
</cp:coreProperties>
</file>