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8F137-8AF5-42E5-AFFA-B59B4A7A67D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A56102-CE6E-4D8D-9B32-5DD4E2A2BC9C}">
      <dgm:prSet phldrT="[Text]" custT="1"/>
      <dgm:spPr/>
      <dgm:t>
        <a:bodyPr/>
        <a:lstStyle/>
        <a:p>
          <a:r>
            <a:rPr lang="en-US" sz="1600" dirty="0"/>
            <a:t>Input</a:t>
          </a:r>
        </a:p>
      </dgm:t>
    </dgm:pt>
    <dgm:pt modelId="{8E50ED17-D24D-445B-91C4-DD8ACA979CEB}" type="parTrans" cxnId="{6AD13440-CB07-4C46-8D92-3785FB77316C}">
      <dgm:prSet/>
      <dgm:spPr/>
      <dgm:t>
        <a:bodyPr/>
        <a:lstStyle/>
        <a:p>
          <a:endParaRPr lang="en-US"/>
        </a:p>
      </dgm:t>
    </dgm:pt>
    <dgm:pt modelId="{A4F72E2B-5F49-42B5-868A-5634E82D7C36}" type="sibTrans" cxnId="{6AD13440-CB07-4C46-8D92-3785FB77316C}">
      <dgm:prSet/>
      <dgm:spPr/>
      <dgm:t>
        <a:bodyPr/>
        <a:lstStyle/>
        <a:p>
          <a:endParaRPr lang="en-US"/>
        </a:p>
      </dgm:t>
    </dgm:pt>
    <dgm:pt modelId="{6F93BD28-14DE-4122-99E9-BDF3816A73EC}">
      <dgm:prSet phldrT="[Text]"/>
      <dgm:spPr/>
      <dgm:t>
        <a:bodyPr/>
        <a:lstStyle/>
        <a:p>
          <a:r>
            <a:rPr lang="en-US" dirty="0"/>
            <a:t>Specification / Conceptual Soundness</a:t>
          </a:r>
        </a:p>
      </dgm:t>
    </dgm:pt>
    <dgm:pt modelId="{25F66031-4C9B-4024-B32F-1676425F6C27}" type="parTrans" cxnId="{20A19052-04DB-4CCD-8D7D-D8D04534BB91}">
      <dgm:prSet/>
      <dgm:spPr/>
      <dgm:t>
        <a:bodyPr/>
        <a:lstStyle/>
        <a:p>
          <a:endParaRPr lang="en-US"/>
        </a:p>
      </dgm:t>
    </dgm:pt>
    <dgm:pt modelId="{334A8FCF-ED89-40F2-9A29-F22B0FB2ED8A}" type="sibTrans" cxnId="{20A19052-04DB-4CCD-8D7D-D8D04534BB91}">
      <dgm:prSet/>
      <dgm:spPr/>
      <dgm:t>
        <a:bodyPr/>
        <a:lstStyle/>
        <a:p>
          <a:endParaRPr lang="en-US"/>
        </a:p>
      </dgm:t>
    </dgm:pt>
    <dgm:pt modelId="{0183B348-C937-448D-963F-9FACCC51E2F9}">
      <dgm:prSet phldrT="[Text]" custT="1"/>
      <dgm:spPr/>
      <dgm:t>
        <a:bodyPr/>
        <a:lstStyle/>
        <a:p>
          <a:r>
            <a:rPr lang="en-US" sz="1600" dirty="0"/>
            <a:t>Output</a:t>
          </a:r>
        </a:p>
      </dgm:t>
    </dgm:pt>
    <dgm:pt modelId="{90DE327B-33C0-405C-8655-865E4A959D38}" type="parTrans" cxnId="{DCA4DD06-4054-4DA6-95A5-2F7CC8C6C5B8}">
      <dgm:prSet/>
      <dgm:spPr/>
      <dgm:t>
        <a:bodyPr/>
        <a:lstStyle/>
        <a:p>
          <a:endParaRPr lang="en-US"/>
        </a:p>
      </dgm:t>
    </dgm:pt>
    <dgm:pt modelId="{04966FE3-46A2-4213-9C9C-F9E891EFF284}" type="sibTrans" cxnId="{DCA4DD06-4054-4DA6-95A5-2F7CC8C6C5B8}">
      <dgm:prSet/>
      <dgm:spPr/>
      <dgm:t>
        <a:bodyPr/>
        <a:lstStyle/>
        <a:p>
          <a:endParaRPr lang="en-US"/>
        </a:p>
      </dgm:t>
    </dgm:pt>
    <dgm:pt modelId="{8A0FEA82-FCF0-4FFF-92D7-FAE3B85E6FEE}">
      <dgm:prSet phldrT="[Text]" custT="1"/>
      <dgm:spPr/>
      <dgm:t>
        <a:bodyPr/>
        <a:lstStyle/>
        <a:p>
          <a:r>
            <a:rPr lang="en-US" sz="1600" dirty="0"/>
            <a:t>Performance Monitoring</a:t>
          </a:r>
        </a:p>
      </dgm:t>
    </dgm:pt>
    <dgm:pt modelId="{69F01D45-811F-4D3D-9C23-063598F5D147}" type="parTrans" cxnId="{0E88453B-9408-41BC-8578-FD952DA36058}">
      <dgm:prSet/>
      <dgm:spPr/>
      <dgm:t>
        <a:bodyPr/>
        <a:lstStyle/>
        <a:p>
          <a:endParaRPr lang="en-US"/>
        </a:p>
      </dgm:t>
    </dgm:pt>
    <dgm:pt modelId="{BD568642-1FCD-45D0-A8A5-8F1B8C00CBCE}" type="sibTrans" cxnId="{0E88453B-9408-41BC-8578-FD952DA36058}">
      <dgm:prSet/>
      <dgm:spPr/>
      <dgm:t>
        <a:bodyPr/>
        <a:lstStyle/>
        <a:p>
          <a:endParaRPr lang="en-US"/>
        </a:p>
      </dgm:t>
    </dgm:pt>
    <dgm:pt modelId="{F5A53125-AFD8-4EF5-8738-B0218D0B3E58}">
      <dgm:prSet phldrT="[Text]" custT="1"/>
      <dgm:spPr/>
      <dgm:t>
        <a:bodyPr/>
        <a:lstStyle/>
        <a:p>
          <a:r>
            <a:rPr lang="en-US" sz="1400" dirty="0"/>
            <a:t>Implementation / Replication</a:t>
          </a:r>
        </a:p>
      </dgm:t>
    </dgm:pt>
    <dgm:pt modelId="{BCFF8A79-6A60-40E8-A17D-849C00E13929}" type="sibTrans" cxnId="{9E9C87FE-6936-4898-9B8F-A3E2CC45D87F}">
      <dgm:prSet/>
      <dgm:spPr/>
      <dgm:t>
        <a:bodyPr/>
        <a:lstStyle/>
        <a:p>
          <a:endParaRPr lang="en-US"/>
        </a:p>
      </dgm:t>
    </dgm:pt>
    <dgm:pt modelId="{AA3F52FD-4BF2-47BC-A733-81018257FAFA}" type="parTrans" cxnId="{9E9C87FE-6936-4898-9B8F-A3E2CC45D87F}">
      <dgm:prSet/>
      <dgm:spPr/>
      <dgm:t>
        <a:bodyPr/>
        <a:lstStyle/>
        <a:p>
          <a:endParaRPr lang="en-US"/>
        </a:p>
      </dgm:t>
    </dgm:pt>
    <dgm:pt modelId="{1EAC32C7-FB96-497F-B2CF-C4BF3BC613E4}" type="pres">
      <dgm:prSet presAssocID="{C408F137-8AF5-42E5-AFFA-B59B4A7A67D7}" presName="cycle" presStyleCnt="0">
        <dgm:presLayoutVars>
          <dgm:dir/>
          <dgm:resizeHandles val="exact"/>
        </dgm:presLayoutVars>
      </dgm:prSet>
      <dgm:spPr/>
    </dgm:pt>
    <dgm:pt modelId="{892FC964-606D-4CD4-8098-2687CF69CBCF}" type="pres">
      <dgm:prSet presAssocID="{CAA56102-CE6E-4D8D-9B32-5DD4E2A2BC9C}" presName="node" presStyleLbl="node1" presStyleIdx="0" presStyleCnt="5">
        <dgm:presLayoutVars>
          <dgm:bulletEnabled val="1"/>
        </dgm:presLayoutVars>
      </dgm:prSet>
      <dgm:spPr/>
    </dgm:pt>
    <dgm:pt modelId="{88321894-6E45-4186-98D9-AA312CA3E8EF}" type="pres">
      <dgm:prSet presAssocID="{CAA56102-CE6E-4D8D-9B32-5DD4E2A2BC9C}" presName="spNode" presStyleCnt="0"/>
      <dgm:spPr/>
    </dgm:pt>
    <dgm:pt modelId="{2B7291BF-84CB-4129-AD17-F994674D25BD}" type="pres">
      <dgm:prSet presAssocID="{A4F72E2B-5F49-42B5-868A-5634E82D7C36}" presName="sibTrans" presStyleLbl="sibTrans1D1" presStyleIdx="0" presStyleCnt="5"/>
      <dgm:spPr/>
    </dgm:pt>
    <dgm:pt modelId="{FD623A26-2C47-433D-905D-3A7B766F4502}" type="pres">
      <dgm:prSet presAssocID="{6F93BD28-14DE-4122-99E9-BDF3816A73EC}" presName="node" presStyleLbl="node1" presStyleIdx="1" presStyleCnt="5">
        <dgm:presLayoutVars>
          <dgm:bulletEnabled val="1"/>
        </dgm:presLayoutVars>
      </dgm:prSet>
      <dgm:spPr/>
    </dgm:pt>
    <dgm:pt modelId="{5B8AD134-B37B-4F29-AE99-AC2E4C59C674}" type="pres">
      <dgm:prSet presAssocID="{6F93BD28-14DE-4122-99E9-BDF3816A73EC}" presName="spNode" presStyleCnt="0"/>
      <dgm:spPr/>
    </dgm:pt>
    <dgm:pt modelId="{2D9A3564-E476-4670-A259-CBA626D8F9F8}" type="pres">
      <dgm:prSet presAssocID="{334A8FCF-ED89-40F2-9A29-F22B0FB2ED8A}" presName="sibTrans" presStyleLbl="sibTrans1D1" presStyleIdx="1" presStyleCnt="5"/>
      <dgm:spPr/>
    </dgm:pt>
    <dgm:pt modelId="{961C506B-6F2C-437A-AB47-17C685A1B271}" type="pres">
      <dgm:prSet presAssocID="{F5A53125-AFD8-4EF5-8738-B0218D0B3E58}" presName="node" presStyleLbl="node1" presStyleIdx="2" presStyleCnt="5" custScaleX="110000">
        <dgm:presLayoutVars>
          <dgm:bulletEnabled val="1"/>
        </dgm:presLayoutVars>
      </dgm:prSet>
      <dgm:spPr/>
    </dgm:pt>
    <dgm:pt modelId="{5BD848E7-3328-447B-A51E-347935D82DEB}" type="pres">
      <dgm:prSet presAssocID="{F5A53125-AFD8-4EF5-8738-B0218D0B3E58}" presName="spNode" presStyleCnt="0"/>
      <dgm:spPr/>
    </dgm:pt>
    <dgm:pt modelId="{7E0855BF-EB79-46B0-AC14-26CD6317C139}" type="pres">
      <dgm:prSet presAssocID="{BCFF8A79-6A60-40E8-A17D-849C00E13929}" presName="sibTrans" presStyleLbl="sibTrans1D1" presStyleIdx="2" presStyleCnt="5"/>
      <dgm:spPr/>
    </dgm:pt>
    <dgm:pt modelId="{FF619F66-60F4-479A-9BD3-9B96A0BD93CE}" type="pres">
      <dgm:prSet presAssocID="{0183B348-C937-448D-963F-9FACCC51E2F9}" presName="node" presStyleLbl="node1" presStyleIdx="3" presStyleCnt="5">
        <dgm:presLayoutVars>
          <dgm:bulletEnabled val="1"/>
        </dgm:presLayoutVars>
      </dgm:prSet>
      <dgm:spPr/>
    </dgm:pt>
    <dgm:pt modelId="{EC7A5596-F1B1-473B-ACB3-887BC480DC66}" type="pres">
      <dgm:prSet presAssocID="{0183B348-C937-448D-963F-9FACCC51E2F9}" presName="spNode" presStyleCnt="0"/>
      <dgm:spPr/>
    </dgm:pt>
    <dgm:pt modelId="{AE3EF475-13F0-43B6-9347-B465DE807676}" type="pres">
      <dgm:prSet presAssocID="{04966FE3-46A2-4213-9C9C-F9E891EFF284}" presName="sibTrans" presStyleLbl="sibTrans1D1" presStyleIdx="3" presStyleCnt="5"/>
      <dgm:spPr/>
    </dgm:pt>
    <dgm:pt modelId="{DA240C4C-6ED8-47E2-AFD2-3BBE6C96A34D}" type="pres">
      <dgm:prSet presAssocID="{8A0FEA82-FCF0-4FFF-92D7-FAE3B85E6FEE}" presName="node" presStyleLbl="node1" presStyleIdx="4" presStyleCnt="5">
        <dgm:presLayoutVars>
          <dgm:bulletEnabled val="1"/>
        </dgm:presLayoutVars>
      </dgm:prSet>
      <dgm:spPr/>
    </dgm:pt>
    <dgm:pt modelId="{4478B457-05AA-48A1-9F35-A823F5917B00}" type="pres">
      <dgm:prSet presAssocID="{8A0FEA82-FCF0-4FFF-92D7-FAE3B85E6FEE}" presName="spNode" presStyleCnt="0"/>
      <dgm:spPr/>
    </dgm:pt>
    <dgm:pt modelId="{F0B52EA1-91D2-4F06-832F-872CD4DFEADC}" type="pres">
      <dgm:prSet presAssocID="{BD568642-1FCD-45D0-A8A5-8F1B8C00CBCE}" presName="sibTrans" presStyleLbl="sibTrans1D1" presStyleIdx="4" presStyleCnt="5"/>
      <dgm:spPr/>
    </dgm:pt>
  </dgm:ptLst>
  <dgm:cxnLst>
    <dgm:cxn modelId="{21EC9405-87FE-4D32-B89C-53E38BE2EAB4}" type="presOf" srcId="{6F93BD28-14DE-4122-99E9-BDF3816A73EC}" destId="{FD623A26-2C47-433D-905D-3A7B766F4502}" srcOrd="0" destOrd="0" presId="urn:microsoft.com/office/officeart/2005/8/layout/cycle5"/>
    <dgm:cxn modelId="{DCA4DD06-4054-4DA6-95A5-2F7CC8C6C5B8}" srcId="{C408F137-8AF5-42E5-AFFA-B59B4A7A67D7}" destId="{0183B348-C937-448D-963F-9FACCC51E2F9}" srcOrd="3" destOrd="0" parTransId="{90DE327B-33C0-405C-8655-865E4A959D38}" sibTransId="{04966FE3-46A2-4213-9C9C-F9E891EFF284}"/>
    <dgm:cxn modelId="{6C24F019-25F6-4845-908E-397D211059EC}" type="presOf" srcId="{F5A53125-AFD8-4EF5-8738-B0218D0B3E58}" destId="{961C506B-6F2C-437A-AB47-17C685A1B271}" srcOrd="0" destOrd="0" presId="urn:microsoft.com/office/officeart/2005/8/layout/cycle5"/>
    <dgm:cxn modelId="{0E88453B-9408-41BC-8578-FD952DA36058}" srcId="{C408F137-8AF5-42E5-AFFA-B59B4A7A67D7}" destId="{8A0FEA82-FCF0-4FFF-92D7-FAE3B85E6FEE}" srcOrd="4" destOrd="0" parTransId="{69F01D45-811F-4D3D-9C23-063598F5D147}" sibTransId="{BD568642-1FCD-45D0-A8A5-8F1B8C00CBCE}"/>
    <dgm:cxn modelId="{6AD13440-CB07-4C46-8D92-3785FB77316C}" srcId="{C408F137-8AF5-42E5-AFFA-B59B4A7A67D7}" destId="{CAA56102-CE6E-4D8D-9B32-5DD4E2A2BC9C}" srcOrd="0" destOrd="0" parTransId="{8E50ED17-D24D-445B-91C4-DD8ACA979CEB}" sibTransId="{A4F72E2B-5F49-42B5-868A-5634E82D7C36}"/>
    <dgm:cxn modelId="{DDEFF85E-B281-41A7-9C7A-39FFD23ECFFA}" type="presOf" srcId="{8A0FEA82-FCF0-4FFF-92D7-FAE3B85E6FEE}" destId="{DA240C4C-6ED8-47E2-AFD2-3BBE6C96A34D}" srcOrd="0" destOrd="0" presId="urn:microsoft.com/office/officeart/2005/8/layout/cycle5"/>
    <dgm:cxn modelId="{7DFA0044-785B-4879-A95C-D6E64A2CDEB1}" type="presOf" srcId="{C408F137-8AF5-42E5-AFFA-B59B4A7A67D7}" destId="{1EAC32C7-FB96-497F-B2CF-C4BF3BC613E4}" srcOrd="0" destOrd="0" presId="urn:microsoft.com/office/officeart/2005/8/layout/cycle5"/>
    <dgm:cxn modelId="{20A19052-04DB-4CCD-8D7D-D8D04534BB91}" srcId="{C408F137-8AF5-42E5-AFFA-B59B4A7A67D7}" destId="{6F93BD28-14DE-4122-99E9-BDF3816A73EC}" srcOrd="1" destOrd="0" parTransId="{25F66031-4C9B-4024-B32F-1676425F6C27}" sibTransId="{334A8FCF-ED89-40F2-9A29-F22B0FB2ED8A}"/>
    <dgm:cxn modelId="{A68FA17E-A63D-46FF-AB05-A679F236A034}" type="presOf" srcId="{CAA56102-CE6E-4D8D-9B32-5DD4E2A2BC9C}" destId="{892FC964-606D-4CD4-8098-2687CF69CBCF}" srcOrd="0" destOrd="0" presId="urn:microsoft.com/office/officeart/2005/8/layout/cycle5"/>
    <dgm:cxn modelId="{2AD1F282-C94F-4287-BB26-76C7582E4A53}" type="presOf" srcId="{334A8FCF-ED89-40F2-9A29-F22B0FB2ED8A}" destId="{2D9A3564-E476-4670-A259-CBA626D8F9F8}" srcOrd="0" destOrd="0" presId="urn:microsoft.com/office/officeart/2005/8/layout/cycle5"/>
    <dgm:cxn modelId="{95C7FF83-3F2D-49BB-A64F-B801A6CAC283}" type="presOf" srcId="{A4F72E2B-5F49-42B5-868A-5634E82D7C36}" destId="{2B7291BF-84CB-4129-AD17-F994674D25BD}" srcOrd="0" destOrd="0" presId="urn:microsoft.com/office/officeart/2005/8/layout/cycle5"/>
    <dgm:cxn modelId="{67ABC696-7A4A-46A0-A2CC-11E6571C6445}" type="presOf" srcId="{0183B348-C937-448D-963F-9FACCC51E2F9}" destId="{FF619F66-60F4-479A-9BD3-9B96A0BD93CE}" srcOrd="0" destOrd="0" presId="urn:microsoft.com/office/officeart/2005/8/layout/cycle5"/>
    <dgm:cxn modelId="{34BC21AD-EADD-4601-B300-7BCABE702676}" type="presOf" srcId="{BD568642-1FCD-45D0-A8A5-8F1B8C00CBCE}" destId="{F0B52EA1-91D2-4F06-832F-872CD4DFEADC}" srcOrd="0" destOrd="0" presId="urn:microsoft.com/office/officeart/2005/8/layout/cycle5"/>
    <dgm:cxn modelId="{DEDC2ACF-3943-481D-995F-CED2EA44A30C}" type="presOf" srcId="{04966FE3-46A2-4213-9C9C-F9E891EFF284}" destId="{AE3EF475-13F0-43B6-9347-B465DE807676}" srcOrd="0" destOrd="0" presId="urn:microsoft.com/office/officeart/2005/8/layout/cycle5"/>
    <dgm:cxn modelId="{A80D65F8-6F8E-44FF-8C7C-C67C28761136}" type="presOf" srcId="{BCFF8A79-6A60-40E8-A17D-849C00E13929}" destId="{7E0855BF-EB79-46B0-AC14-26CD6317C139}" srcOrd="0" destOrd="0" presId="urn:microsoft.com/office/officeart/2005/8/layout/cycle5"/>
    <dgm:cxn modelId="{9E9C87FE-6936-4898-9B8F-A3E2CC45D87F}" srcId="{C408F137-8AF5-42E5-AFFA-B59B4A7A67D7}" destId="{F5A53125-AFD8-4EF5-8738-B0218D0B3E58}" srcOrd="2" destOrd="0" parTransId="{AA3F52FD-4BF2-47BC-A733-81018257FAFA}" sibTransId="{BCFF8A79-6A60-40E8-A17D-849C00E13929}"/>
    <dgm:cxn modelId="{5294D879-2648-42AD-BEDA-D9AAAE658F92}" type="presParOf" srcId="{1EAC32C7-FB96-497F-B2CF-C4BF3BC613E4}" destId="{892FC964-606D-4CD4-8098-2687CF69CBCF}" srcOrd="0" destOrd="0" presId="urn:microsoft.com/office/officeart/2005/8/layout/cycle5"/>
    <dgm:cxn modelId="{0FB08DE8-5DED-4A39-AAED-78E0F2392F11}" type="presParOf" srcId="{1EAC32C7-FB96-497F-B2CF-C4BF3BC613E4}" destId="{88321894-6E45-4186-98D9-AA312CA3E8EF}" srcOrd="1" destOrd="0" presId="urn:microsoft.com/office/officeart/2005/8/layout/cycle5"/>
    <dgm:cxn modelId="{D967BE50-2290-43D1-80AB-87FB139D2A78}" type="presParOf" srcId="{1EAC32C7-FB96-497F-B2CF-C4BF3BC613E4}" destId="{2B7291BF-84CB-4129-AD17-F994674D25BD}" srcOrd="2" destOrd="0" presId="urn:microsoft.com/office/officeart/2005/8/layout/cycle5"/>
    <dgm:cxn modelId="{3A4A10A7-5563-4F93-A046-7B5E2CF73C50}" type="presParOf" srcId="{1EAC32C7-FB96-497F-B2CF-C4BF3BC613E4}" destId="{FD623A26-2C47-433D-905D-3A7B766F4502}" srcOrd="3" destOrd="0" presId="urn:microsoft.com/office/officeart/2005/8/layout/cycle5"/>
    <dgm:cxn modelId="{F47581A4-B11D-4EB4-B071-50EC02D35E7D}" type="presParOf" srcId="{1EAC32C7-FB96-497F-B2CF-C4BF3BC613E4}" destId="{5B8AD134-B37B-4F29-AE99-AC2E4C59C674}" srcOrd="4" destOrd="0" presId="urn:microsoft.com/office/officeart/2005/8/layout/cycle5"/>
    <dgm:cxn modelId="{5962C2DA-92FF-49C4-8A58-7678CCFFA0D2}" type="presParOf" srcId="{1EAC32C7-FB96-497F-B2CF-C4BF3BC613E4}" destId="{2D9A3564-E476-4670-A259-CBA626D8F9F8}" srcOrd="5" destOrd="0" presId="urn:microsoft.com/office/officeart/2005/8/layout/cycle5"/>
    <dgm:cxn modelId="{7183A4EA-827D-4867-8FAC-88A8AB6B7E6E}" type="presParOf" srcId="{1EAC32C7-FB96-497F-B2CF-C4BF3BC613E4}" destId="{961C506B-6F2C-437A-AB47-17C685A1B271}" srcOrd="6" destOrd="0" presId="urn:microsoft.com/office/officeart/2005/8/layout/cycle5"/>
    <dgm:cxn modelId="{8BC32A63-7F9F-48B3-97FC-6E67517CDCCD}" type="presParOf" srcId="{1EAC32C7-FB96-497F-B2CF-C4BF3BC613E4}" destId="{5BD848E7-3328-447B-A51E-347935D82DEB}" srcOrd="7" destOrd="0" presId="urn:microsoft.com/office/officeart/2005/8/layout/cycle5"/>
    <dgm:cxn modelId="{F6FCC446-AF1A-47E4-B4BB-EE6B1AB3DAD5}" type="presParOf" srcId="{1EAC32C7-FB96-497F-B2CF-C4BF3BC613E4}" destId="{7E0855BF-EB79-46B0-AC14-26CD6317C139}" srcOrd="8" destOrd="0" presId="urn:microsoft.com/office/officeart/2005/8/layout/cycle5"/>
    <dgm:cxn modelId="{050E75E0-D09A-4C2D-BD65-2A3B446BE942}" type="presParOf" srcId="{1EAC32C7-FB96-497F-B2CF-C4BF3BC613E4}" destId="{FF619F66-60F4-479A-9BD3-9B96A0BD93CE}" srcOrd="9" destOrd="0" presId="urn:microsoft.com/office/officeart/2005/8/layout/cycle5"/>
    <dgm:cxn modelId="{E7252762-103C-452B-87C4-BC088A31D111}" type="presParOf" srcId="{1EAC32C7-FB96-497F-B2CF-C4BF3BC613E4}" destId="{EC7A5596-F1B1-473B-ACB3-887BC480DC66}" srcOrd="10" destOrd="0" presId="urn:microsoft.com/office/officeart/2005/8/layout/cycle5"/>
    <dgm:cxn modelId="{0CEF80F1-480E-48D1-93D4-5B63FB94684C}" type="presParOf" srcId="{1EAC32C7-FB96-497F-B2CF-C4BF3BC613E4}" destId="{AE3EF475-13F0-43B6-9347-B465DE807676}" srcOrd="11" destOrd="0" presId="urn:microsoft.com/office/officeart/2005/8/layout/cycle5"/>
    <dgm:cxn modelId="{BAE00DE9-0335-4FFF-BB54-2B83D643080D}" type="presParOf" srcId="{1EAC32C7-FB96-497F-B2CF-C4BF3BC613E4}" destId="{DA240C4C-6ED8-47E2-AFD2-3BBE6C96A34D}" srcOrd="12" destOrd="0" presId="urn:microsoft.com/office/officeart/2005/8/layout/cycle5"/>
    <dgm:cxn modelId="{77DB63E6-124B-467E-87B9-65D4A13511F8}" type="presParOf" srcId="{1EAC32C7-FB96-497F-B2CF-C4BF3BC613E4}" destId="{4478B457-05AA-48A1-9F35-A823F5917B00}" srcOrd="13" destOrd="0" presId="urn:microsoft.com/office/officeart/2005/8/layout/cycle5"/>
    <dgm:cxn modelId="{E203A9A6-E752-4F1E-BED8-1B5DD96E8E4B}" type="presParOf" srcId="{1EAC32C7-FB96-497F-B2CF-C4BF3BC613E4}" destId="{F0B52EA1-91D2-4F06-832F-872CD4DFEAD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FC964-606D-4CD4-8098-2687CF69CBCF}">
      <dsp:nvSpPr>
        <dsp:cNvPr id="0" name=""/>
        <dsp:cNvSpPr/>
      </dsp:nvSpPr>
      <dsp:spPr>
        <a:xfrm>
          <a:off x="2868499" y="1481"/>
          <a:ext cx="1524665" cy="991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</a:t>
          </a:r>
        </a:p>
      </dsp:txBody>
      <dsp:txXfrm>
        <a:off x="2916877" y="49859"/>
        <a:ext cx="1427909" cy="894276"/>
      </dsp:txXfrm>
    </dsp:sp>
    <dsp:sp modelId="{2B7291BF-84CB-4129-AD17-F994674D25BD}">
      <dsp:nvSpPr>
        <dsp:cNvPr id="0" name=""/>
        <dsp:cNvSpPr/>
      </dsp:nvSpPr>
      <dsp:spPr>
        <a:xfrm>
          <a:off x="1649032" y="496998"/>
          <a:ext cx="3963599" cy="3963599"/>
        </a:xfrm>
        <a:custGeom>
          <a:avLst/>
          <a:gdLst/>
          <a:ahLst/>
          <a:cxnLst/>
          <a:rect l="0" t="0" r="0" b="0"/>
          <a:pathLst>
            <a:path>
              <a:moveTo>
                <a:pt x="2948831" y="251950"/>
              </a:moveTo>
              <a:arcTo wR="1981799" hR="1981799" stAng="17952381" swAng="1213212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23A26-2C47-433D-905D-3A7B766F4502}">
      <dsp:nvSpPr>
        <dsp:cNvPr id="0" name=""/>
        <dsp:cNvSpPr/>
      </dsp:nvSpPr>
      <dsp:spPr>
        <a:xfrm>
          <a:off x="4753302" y="1370871"/>
          <a:ext cx="1524665" cy="991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Specification / Conceptual Soundness</a:t>
          </a:r>
        </a:p>
      </dsp:txBody>
      <dsp:txXfrm>
        <a:off x="4801680" y="1419249"/>
        <a:ext cx="1427909" cy="894276"/>
      </dsp:txXfrm>
    </dsp:sp>
    <dsp:sp modelId="{2D9A3564-E476-4670-A259-CBA626D8F9F8}">
      <dsp:nvSpPr>
        <dsp:cNvPr id="0" name=""/>
        <dsp:cNvSpPr/>
      </dsp:nvSpPr>
      <dsp:spPr>
        <a:xfrm>
          <a:off x="1649032" y="496998"/>
          <a:ext cx="3963599" cy="3963599"/>
        </a:xfrm>
        <a:custGeom>
          <a:avLst/>
          <a:gdLst/>
          <a:ahLst/>
          <a:cxnLst/>
          <a:rect l="0" t="0" r="0" b="0"/>
          <a:pathLst>
            <a:path>
              <a:moveTo>
                <a:pt x="3958867" y="2118669"/>
              </a:moveTo>
              <a:arcTo wR="1981799" hR="1981799" stAng="21837611" swAng="136102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C506B-6F2C-437A-AB47-17C685A1B271}">
      <dsp:nvSpPr>
        <dsp:cNvPr id="0" name=""/>
        <dsp:cNvSpPr/>
      </dsp:nvSpPr>
      <dsp:spPr>
        <a:xfrm>
          <a:off x="3957138" y="3586590"/>
          <a:ext cx="1677132" cy="991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Implementation / Replication</a:t>
          </a:r>
        </a:p>
      </dsp:txBody>
      <dsp:txXfrm>
        <a:off x="4005516" y="3634968"/>
        <a:ext cx="1580376" cy="894276"/>
      </dsp:txXfrm>
    </dsp:sp>
    <dsp:sp modelId="{7E0855BF-EB79-46B0-AC14-26CD6317C139}">
      <dsp:nvSpPr>
        <dsp:cNvPr id="0" name=""/>
        <dsp:cNvSpPr/>
      </dsp:nvSpPr>
      <dsp:spPr>
        <a:xfrm>
          <a:off x="1649032" y="496998"/>
          <a:ext cx="3963599" cy="3963599"/>
        </a:xfrm>
        <a:custGeom>
          <a:avLst/>
          <a:gdLst/>
          <a:ahLst/>
          <a:cxnLst/>
          <a:rect l="0" t="0" r="0" b="0"/>
          <a:pathLst>
            <a:path>
              <a:moveTo>
                <a:pt x="2163545" y="3955247"/>
              </a:moveTo>
              <a:arcTo wR="1981799" hR="1981799" stAng="5084289" swAng="76596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19F66-60F4-479A-9BD3-9B96A0BD93CE}">
      <dsp:nvSpPr>
        <dsp:cNvPr id="0" name=""/>
        <dsp:cNvSpPr/>
      </dsp:nvSpPr>
      <dsp:spPr>
        <a:xfrm>
          <a:off x="1703626" y="3586590"/>
          <a:ext cx="1524665" cy="991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Output</a:t>
          </a:r>
        </a:p>
      </dsp:txBody>
      <dsp:txXfrm>
        <a:off x="1752004" y="3634968"/>
        <a:ext cx="1427909" cy="894276"/>
      </dsp:txXfrm>
    </dsp:sp>
    <dsp:sp modelId="{AE3EF475-13F0-43B6-9347-B465DE807676}">
      <dsp:nvSpPr>
        <dsp:cNvPr id="0" name=""/>
        <dsp:cNvSpPr/>
      </dsp:nvSpPr>
      <dsp:spPr>
        <a:xfrm>
          <a:off x="1649032" y="496998"/>
          <a:ext cx="3963599" cy="3963599"/>
        </a:xfrm>
        <a:custGeom>
          <a:avLst/>
          <a:gdLst/>
          <a:ahLst/>
          <a:cxnLst/>
          <a:rect l="0" t="0" r="0" b="0"/>
          <a:pathLst>
            <a:path>
              <a:moveTo>
                <a:pt x="210445" y="2870525"/>
              </a:moveTo>
              <a:arcTo wR="1981799" hR="1981799" stAng="9201368" swAng="136102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40C4C-6ED8-47E2-AFD2-3BBE6C96A34D}">
      <dsp:nvSpPr>
        <dsp:cNvPr id="0" name=""/>
        <dsp:cNvSpPr/>
      </dsp:nvSpPr>
      <dsp:spPr>
        <a:xfrm>
          <a:off x="983695" y="1370871"/>
          <a:ext cx="1524665" cy="991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Performance Monitoring</a:t>
          </a:r>
        </a:p>
      </dsp:txBody>
      <dsp:txXfrm>
        <a:off x="1032073" y="1419249"/>
        <a:ext cx="1427909" cy="894276"/>
      </dsp:txXfrm>
    </dsp:sp>
    <dsp:sp modelId="{F0B52EA1-91D2-4F06-832F-872CD4DFEADC}">
      <dsp:nvSpPr>
        <dsp:cNvPr id="0" name=""/>
        <dsp:cNvSpPr/>
      </dsp:nvSpPr>
      <dsp:spPr>
        <a:xfrm>
          <a:off x="1649032" y="496998"/>
          <a:ext cx="3963599" cy="3963599"/>
        </a:xfrm>
        <a:custGeom>
          <a:avLst/>
          <a:gdLst/>
          <a:ahLst/>
          <a:cxnLst/>
          <a:rect l="0" t="0" r="0" b="0"/>
          <a:pathLst>
            <a:path>
              <a:moveTo>
                <a:pt x="476478" y="692793"/>
              </a:moveTo>
              <a:arcTo wR="1981799" hR="1981799" stAng="13234407" swAng="1213212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DBF-DE37-49B2-AAC6-22E51ACEFE6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34F364-B95D-44C1-B12B-2645A43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DBF-DE37-49B2-AAC6-22E51ACEFE6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34F364-B95D-44C1-B12B-2645A43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7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DBF-DE37-49B2-AAC6-22E51ACEFE6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34F364-B95D-44C1-B12B-2645A432EA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8699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DBF-DE37-49B2-AAC6-22E51ACEFE6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34F364-B95D-44C1-B12B-2645A43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95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DBF-DE37-49B2-AAC6-22E51ACEFE6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34F364-B95D-44C1-B12B-2645A432EA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0602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DBF-DE37-49B2-AAC6-22E51ACEFE6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34F364-B95D-44C1-B12B-2645A43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20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DBF-DE37-49B2-AAC6-22E51ACEFE6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F364-B95D-44C1-B12B-2645A43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56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DBF-DE37-49B2-AAC6-22E51ACEFE6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F364-B95D-44C1-B12B-2645A43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2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DBF-DE37-49B2-AAC6-22E51ACEFE6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F364-B95D-44C1-B12B-2645A43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0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DBF-DE37-49B2-AAC6-22E51ACEFE6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34F364-B95D-44C1-B12B-2645A43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DBF-DE37-49B2-AAC6-22E51ACEFE6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34F364-B95D-44C1-B12B-2645A43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1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DBF-DE37-49B2-AAC6-22E51ACEFE6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34F364-B95D-44C1-B12B-2645A43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DBF-DE37-49B2-AAC6-22E51ACEFE6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F364-B95D-44C1-B12B-2645A43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DBF-DE37-49B2-AAC6-22E51ACEFE6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F364-B95D-44C1-B12B-2645A43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DBF-DE37-49B2-AAC6-22E51ACEFE6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F364-B95D-44C1-B12B-2645A43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2DBF-DE37-49B2-AAC6-22E51ACEFE6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34F364-B95D-44C1-B12B-2645A43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6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2DBF-DE37-49B2-AAC6-22E51ACEFE6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34F364-B95D-44C1-B12B-2645A43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BB7C-ABE2-3CBD-9D54-C8A8F59BF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Validation in Financial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6A5ED-0A09-7D49-CEFE-727029320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Science in Context</a:t>
            </a:r>
          </a:p>
          <a:p>
            <a:r>
              <a:rPr lang="en-US" dirty="0"/>
              <a:t>Keith Colella</a:t>
            </a:r>
          </a:p>
          <a:p>
            <a:r>
              <a:rPr lang="en-US" dirty="0"/>
              <a:t>April 2023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0C0DC7F-E0B4-878E-1154-7B11CFA31B79}"/>
              </a:ext>
            </a:extLst>
          </p:cNvPr>
          <p:cNvSpPr txBox="1">
            <a:spLocks/>
          </p:cNvSpPr>
          <p:nvPr/>
        </p:nvSpPr>
        <p:spPr>
          <a:xfrm>
            <a:off x="2589213" y="6186253"/>
            <a:ext cx="8915399" cy="389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All opinions expressed in this presentation are my own.</a:t>
            </a:r>
          </a:p>
        </p:txBody>
      </p:sp>
    </p:spTree>
    <p:extLst>
      <p:ext uri="{BB962C8B-B14F-4D97-AF65-F5344CB8AC3E}">
        <p14:creationId xmlns:p14="http://schemas.microsoft.com/office/powerpoint/2010/main" val="400323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C269-1066-1E14-17E9-78043786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JPMorgan’s London Whale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B3A5B-F582-B685-52C9-B118ADF4D37E}"/>
              </a:ext>
            </a:extLst>
          </p:cNvPr>
          <p:cNvSpPr txBox="1"/>
          <p:nvPr/>
        </p:nvSpPr>
        <p:spPr>
          <a:xfrm>
            <a:off x="2210859" y="4840564"/>
            <a:ext cx="8405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“…the model operated through a series of Excel spreadsheets, which had to be completed manually, by a process of copying and pasting data from one spreadsheet to another…”</a:t>
            </a:r>
          </a:p>
          <a:p>
            <a:pPr algn="r"/>
            <a:r>
              <a:rPr lang="en-US" dirty="0"/>
              <a:t>-Business Insider</a:t>
            </a:r>
          </a:p>
          <a:p>
            <a:pPr algn="r"/>
            <a:r>
              <a:rPr lang="en-US" sz="1050" dirty="0"/>
              <a:t>Source: https://www.businessinsider.com/excel-partly-to-blame-for-trading-loss-2013-2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C95140-9F8A-FC76-8C85-D0E8FD094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94" y="1264555"/>
            <a:ext cx="5020376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8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80E8CF-8961-0809-0161-ACF5FD3DE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56"/>
          <a:stretch/>
        </p:blipFill>
        <p:spPr bwMode="auto">
          <a:xfrm>
            <a:off x="2592925" y="1445569"/>
            <a:ext cx="7641315" cy="33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21ABAF-D5EC-0F2F-AF7C-8C57A2CC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Long-Term Capital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70494-07BD-4247-7D36-6C24BF5D3ECB}"/>
              </a:ext>
            </a:extLst>
          </p:cNvPr>
          <p:cNvSpPr txBox="1"/>
          <p:nvPr/>
        </p:nvSpPr>
        <p:spPr>
          <a:xfrm>
            <a:off x="2210859" y="5019608"/>
            <a:ext cx="84054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“On the one hand, LTCM’s </a:t>
            </a:r>
            <a:r>
              <a:rPr lang="en-US" dirty="0" err="1"/>
              <a:t>VaR</a:t>
            </a:r>
            <a:r>
              <a:rPr lang="en-US" dirty="0"/>
              <a:t> calculations suggested a nearly impossible event that would happen once in 6.4 trillion years. On the other hand, we have a highly probable event that was well understood by the currency markets.”</a:t>
            </a:r>
          </a:p>
          <a:p>
            <a:pPr algn="r"/>
            <a:r>
              <a:rPr lang="en-US" dirty="0"/>
              <a:t>-Ron Rimkus, CFA Institute</a:t>
            </a:r>
          </a:p>
          <a:p>
            <a:pPr algn="r"/>
            <a:r>
              <a:rPr lang="en-US" sz="1050" dirty="0"/>
              <a:t>Source: https://www.econcrises.org/2016/04/18/long-term-capital-management/</a:t>
            </a:r>
          </a:p>
        </p:txBody>
      </p:sp>
    </p:spTree>
    <p:extLst>
      <p:ext uri="{BB962C8B-B14F-4D97-AF65-F5344CB8AC3E}">
        <p14:creationId xmlns:p14="http://schemas.microsoft.com/office/powerpoint/2010/main" val="391955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3B54-8F44-3327-8F1C-ACFF6F5F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 validation?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9FC1-DD8C-D3B8-EFED-140E335A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ensuring models achieve their intended purpose</a:t>
            </a:r>
          </a:p>
          <a:p>
            <a:endParaRPr lang="en-US" dirty="0"/>
          </a:p>
          <a:p>
            <a:r>
              <a:rPr lang="en-US" dirty="0"/>
              <a:t>Identify flaws, shortcomings and limitations that may require remediation</a:t>
            </a:r>
          </a:p>
          <a:p>
            <a:endParaRPr lang="en-US" dirty="0"/>
          </a:p>
          <a:p>
            <a:r>
              <a:rPr lang="en-US" dirty="0"/>
              <a:t>Propose alternative approaches and benchmarks</a:t>
            </a:r>
          </a:p>
          <a:p>
            <a:endParaRPr lang="en-US" dirty="0"/>
          </a:p>
          <a:p>
            <a:r>
              <a:rPr lang="en-US" dirty="0"/>
              <a:t>Validation groups are ideally independent, with separate reporting lines from the businesses they oversee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855F8-17CD-7380-C930-8B6FE662A665}"/>
              </a:ext>
            </a:extLst>
          </p:cNvPr>
          <p:cNvSpPr txBox="1"/>
          <p:nvPr/>
        </p:nvSpPr>
        <p:spPr>
          <a:xfrm>
            <a:off x="2589212" y="5765260"/>
            <a:ext cx="8733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Reference: https://www.moodysanalytics.com/-/media/article/2019/Effective-Model-Validation.pdf</a:t>
            </a:r>
          </a:p>
        </p:txBody>
      </p:sp>
    </p:spTree>
    <p:extLst>
      <p:ext uri="{BB962C8B-B14F-4D97-AF65-F5344CB8AC3E}">
        <p14:creationId xmlns:p14="http://schemas.microsoft.com/office/powerpoint/2010/main" val="3293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4603-F922-EA89-F4A5-9BCA994C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financial institutions use models?</a:t>
            </a:r>
          </a:p>
        </p:txBody>
      </p:sp>
      <p:pic>
        <p:nvPicPr>
          <p:cNvPr id="5" name="Content Placeholder 4" descr="Clipboard Partially Checked outline">
            <a:extLst>
              <a:ext uri="{FF2B5EF4-FFF2-40B4-BE49-F238E27FC236}">
                <a16:creationId xmlns:a16="http://schemas.microsoft.com/office/drawing/2014/main" id="{105A70F3-92FC-B992-7B51-DE646AA31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925" y="2628450"/>
            <a:ext cx="914400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AE9E60-4735-8BA4-4DD6-D8E3CEE82120}"/>
              </a:ext>
            </a:extLst>
          </p:cNvPr>
          <p:cNvSpPr txBox="1"/>
          <p:nvPr/>
        </p:nvSpPr>
        <p:spPr>
          <a:xfrm>
            <a:off x="2592925" y="2356043"/>
            <a:ext cx="35030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Risk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7D651-AA45-6F7B-B43F-749D8E8B48D7}"/>
              </a:ext>
            </a:extLst>
          </p:cNvPr>
          <p:cNvSpPr txBox="1"/>
          <p:nvPr/>
        </p:nvSpPr>
        <p:spPr>
          <a:xfrm>
            <a:off x="3507325" y="2762484"/>
            <a:ext cx="258867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Consumer Credit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Value-at-Risk (</a:t>
            </a:r>
            <a:r>
              <a:rPr lang="en-US" sz="1400" dirty="0" err="1"/>
              <a:t>VaR</a:t>
            </a:r>
            <a:r>
              <a:rPr lang="en-US" sz="1400" dirty="0"/>
              <a:t>) 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Stress Testing</a:t>
            </a:r>
          </a:p>
        </p:txBody>
      </p:sp>
      <p:pic>
        <p:nvPicPr>
          <p:cNvPr id="8" name="Content Placeholder 4" descr="Bank outline">
            <a:extLst>
              <a:ext uri="{FF2B5EF4-FFF2-40B4-BE49-F238E27FC236}">
                <a16:creationId xmlns:a16="http://schemas.microsoft.com/office/drawing/2014/main" id="{5DE72E1D-7B70-73B4-90B4-8769EE240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592925" y="433903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36D7F1-009F-8882-5129-A559D3BCF815}"/>
              </a:ext>
            </a:extLst>
          </p:cNvPr>
          <p:cNvSpPr txBox="1"/>
          <p:nvPr/>
        </p:nvSpPr>
        <p:spPr>
          <a:xfrm>
            <a:off x="2592925" y="4066629"/>
            <a:ext cx="35030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Economic Forecasting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6A2A1-2A9E-4803-B329-265C09AFDE6C}"/>
              </a:ext>
            </a:extLst>
          </p:cNvPr>
          <p:cNvSpPr txBox="1"/>
          <p:nvPr/>
        </p:nvSpPr>
        <p:spPr>
          <a:xfrm>
            <a:off x="3507325" y="4473070"/>
            <a:ext cx="258867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Unemployment, GDP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Interest Rates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Inflation</a:t>
            </a:r>
          </a:p>
        </p:txBody>
      </p:sp>
      <p:pic>
        <p:nvPicPr>
          <p:cNvPr id="11" name="Content Placeholder 4" descr="Upward trend outline">
            <a:extLst>
              <a:ext uri="{FF2B5EF4-FFF2-40B4-BE49-F238E27FC236}">
                <a16:creationId xmlns:a16="http://schemas.microsoft.com/office/drawing/2014/main" id="{AE364A3A-972B-5F8F-7487-3002DAF058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010400" y="2652872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B30165-0652-C63E-A95B-F6136F985972}"/>
              </a:ext>
            </a:extLst>
          </p:cNvPr>
          <p:cNvSpPr txBox="1"/>
          <p:nvPr/>
        </p:nvSpPr>
        <p:spPr>
          <a:xfrm>
            <a:off x="7010400" y="2380465"/>
            <a:ext cx="35030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Trading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90AEF-199F-D6CD-60D1-ADFFA7D114C8}"/>
              </a:ext>
            </a:extLst>
          </p:cNvPr>
          <p:cNvSpPr txBox="1"/>
          <p:nvPr/>
        </p:nvSpPr>
        <p:spPr>
          <a:xfrm>
            <a:off x="7924800" y="2786906"/>
            <a:ext cx="258867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Pricing &amp; Valuation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Hedging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Algo Strategies</a:t>
            </a:r>
          </a:p>
        </p:txBody>
      </p:sp>
      <p:pic>
        <p:nvPicPr>
          <p:cNvPr id="14" name="Content Placeholder 4" descr="Warning outline">
            <a:extLst>
              <a:ext uri="{FF2B5EF4-FFF2-40B4-BE49-F238E27FC236}">
                <a16:creationId xmlns:a16="http://schemas.microsoft.com/office/drawing/2014/main" id="{573AD357-6576-1373-2B6E-598260BD85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010400" y="433444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5E9406-7045-D1C9-3CA7-39717A150625}"/>
              </a:ext>
            </a:extLst>
          </p:cNvPr>
          <p:cNvSpPr txBox="1"/>
          <p:nvPr/>
        </p:nvSpPr>
        <p:spPr>
          <a:xfrm>
            <a:off x="7010400" y="4062037"/>
            <a:ext cx="35030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Fraud Detection / Compliance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237D8-EDFD-AFF9-61B2-CDD3CF066F80}"/>
              </a:ext>
            </a:extLst>
          </p:cNvPr>
          <p:cNvSpPr txBox="1"/>
          <p:nvPr/>
        </p:nvSpPr>
        <p:spPr>
          <a:xfrm>
            <a:off x="7924800" y="4468478"/>
            <a:ext cx="258867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Credit Card Fraud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Anti-Money Laundering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Communication Monitoring</a:t>
            </a:r>
          </a:p>
        </p:txBody>
      </p:sp>
    </p:spTree>
    <p:extLst>
      <p:ext uri="{BB962C8B-B14F-4D97-AF65-F5344CB8AC3E}">
        <p14:creationId xmlns:p14="http://schemas.microsoft.com/office/powerpoint/2010/main" val="347057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7CB7-95B3-67B7-FCBC-A549E0B0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validate models?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01A4B7-50C8-32CA-ACAB-1D2A203A5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733921"/>
              </p:ext>
            </p:extLst>
          </p:nvPr>
        </p:nvGraphicFramePr>
        <p:xfrm>
          <a:off x="2589213" y="1588851"/>
          <a:ext cx="7261664" cy="4645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69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45A1-845E-EC57-1756-88EF131F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Regulatory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CB1E-4B9F-12E3-15B4-4A10AD6D4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5881"/>
            <a:ext cx="9025614" cy="4658009"/>
          </a:xfrm>
        </p:spPr>
        <p:txBody>
          <a:bodyPr>
            <a:normAutofit/>
          </a:bodyPr>
          <a:lstStyle/>
          <a:p>
            <a:r>
              <a:rPr lang="en-US" dirty="0"/>
              <a:t>Basel Committee on Banking Supervision</a:t>
            </a:r>
          </a:p>
          <a:p>
            <a:r>
              <a:rPr lang="en-US" dirty="0"/>
              <a:t>Federal Reserve</a:t>
            </a:r>
          </a:p>
          <a:p>
            <a:pPr lvl="1"/>
            <a:r>
              <a:rPr lang="en-US" dirty="0"/>
              <a:t>SR 11-7: Guidance on Model Risk Management</a:t>
            </a:r>
          </a:p>
          <a:p>
            <a:pPr lvl="1"/>
            <a:r>
              <a:rPr lang="en-US" dirty="0"/>
              <a:t>SR 15-18: Federal Reserve Supervisory Assessment of Capital Planning</a:t>
            </a:r>
          </a:p>
          <a:p>
            <a:r>
              <a:rPr lang="en-US" dirty="0"/>
              <a:t>European Central Bank</a:t>
            </a:r>
          </a:p>
          <a:p>
            <a:pPr lvl="1"/>
            <a:r>
              <a:rPr lang="en-US" dirty="0"/>
              <a:t>Guidelines on Internal Governance (EBA-GL-2017-11) </a:t>
            </a:r>
          </a:p>
          <a:p>
            <a:pPr lvl="1"/>
            <a:r>
              <a:rPr lang="en-US" dirty="0"/>
              <a:t>Guide to the internal capital adequacy assessment process</a:t>
            </a:r>
          </a:p>
          <a:p>
            <a:r>
              <a:rPr lang="en-US" dirty="0"/>
              <a:t>Broader Compliance</a:t>
            </a:r>
          </a:p>
          <a:p>
            <a:pPr lvl="1"/>
            <a:r>
              <a:rPr lang="en-US" dirty="0"/>
              <a:t>Fair Housing Act (FHA), Equal Credit Opportunity Act (ECOA)</a:t>
            </a:r>
          </a:p>
          <a:p>
            <a:pPr lvl="1"/>
            <a:r>
              <a:rPr lang="en-US" dirty="0"/>
              <a:t>General Data Protection Act (GDPR), California Consumer Protection Act (CCPA)</a:t>
            </a:r>
          </a:p>
          <a:p>
            <a:r>
              <a:rPr lang="en-US" dirty="0"/>
              <a:t>Enforced through regulatory submissions (e.g., CCAR, ICAAP), on-site exams (similar to audits), and in cases of material violations, fines</a:t>
            </a:r>
          </a:p>
        </p:txBody>
      </p:sp>
    </p:spTree>
    <p:extLst>
      <p:ext uri="{BB962C8B-B14F-4D97-AF65-F5344CB8AC3E}">
        <p14:creationId xmlns:p14="http://schemas.microsoft.com/office/powerpoint/2010/main" val="3003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BDCE-9973-F334-0475-EF66CA2E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your consideration…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D6EFC-6408-78A5-67CE-482210E74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26" y="1496846"/>
            <a:ext cx="5486400" cy="2982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D5ECB7-D3FA-9DEE-8FC3-F0BB43EE3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574" y="2762895"/>
            <a:ext cx="5486400" cy="3583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71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C909-0344-523F-E3E5-ADE78798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Questions!</a:t>
            </a:r>
          </a:p>
        </p:txBody>
      </p:sp>
    </p:spTree>
    <p:extLst>
      <p:ext uri="{BB962C8B-B14F-4D97-AF65-F5344CB8AC3E}">
        <p14:creationId xmlns:p14="http://schemas.microsoft.com/office/powerpoint/2010/main" val="21357805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298</TotalTime>
  <Words>369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Model Validation in Financial Services</vt:lpstr>
      <vt:lpstr>JPMorgan’s London Whale</vt:lpstr>
      <vt:lpstr>Long-Term Capital Management</vt:lpstr>
      <vt:lpstr>What is model validation?</vt:lpstr>
      <vt:lpstr>How do financial institutions use models?</vt:lpstr>
      <vt:lpstr>How do we validate models?</vt:lpstr>
      <vt:lpstr>Regulatory Framework</vt:lpstr>
      <vt:lpstr>For your consideration…</vt:lpstr>
      <vt:lpstr>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Validation</dc:title>
  <dc:creator>Keith Colella</dc:creator>
  <cp:lastModifiedBy>Keith Colella</cp:lastModifiedBy>
  <cp:revision>20</cp:revision>
  <dcterms:created xsi:type="dcterms:W3CDTF">2023-04-25T13:23:31Z</dcterms:created>
  <dcterms:modified xsi:type="dcterms:W3CDTF">2023-04-25T18:21:52Z</dcterms:modified>
</cp:coreProperties>
</file>