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2" r:id="rId4"/>
    <p:sldId id="258" r:id="rId5"/>
    <p:sldId id="259" r:id="rId6"/>
    <p:sldId id="283" r:id="rId7"/>
    <p:sldId id="284" r:id="rId8"/>
    <p:sldId id="285" r:id="rId9"/>
    <p:sldId id="286" r:id="rId10"/>
    <p:sldId id="287" r:id="rId11"/>
    <p:sldId id="270" r:id="rId12"/>
    <p:sldId id="271" r:id="rId13"/>
    <p:sldId id="268" r:id="rId14"/>
    <p:sldId id="269" r:id="rId15"/>
    <p:sldId id="26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0CE225-CFDB-4023-97B8-9F83ECEB88E0}">
          <p14:sldIdLst>
            <p14:sldId id="256"/>
          </p14:sldIdLst>
        </p14:section>
        <p14:section name="Introduction" id="{3763450B-02A5-4C97-ADCB-80F4A310017C}">
          <p14:sldIdLst>
            <p14:sldId id="257"/>
            <p14:sldId id="282"/>
            <p14:sldId id="258"/>
          </p14:sldIdLst>
        </p14:section>
        <p14:section name="Walkthrough" id="{976F5F89-E849-40FB-B7FC-028340CFC5EF}">
          <p14:sldIdLst>
            <p14:sldId id="259"/>
            <p14:sldId id="283"/>
            <p14:sldId id="284"/>
            <p14:sldId id="285"/>
            <p14:sldId id="286"/>
            <p14:sldId id="287"/>
          </p14:sldIdLst>
        </p14:section>
        <p14:section name="Conclusions" id="{8C5EFC26-9AF4-4999-96B3-9B8B48C70C1B}">
          <p14:sldIdLst>
            <p14:sldId id="270"/>
          </p14:sldIdLst>
        </p14:section>
        <p14:section name="Appendix" id="{6F52A6D2-4E1F-4397-BAC8-CE24BDFC17DB}">
          <p14:sldIdLst>
            <p14:sldId id="271"/>
            <p14:sldId id="268"/>
            <p14:sldId id="269"/>
            <p14:sldId id="26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81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track.us/about/analysis" TargetMode="External"/><Relationship Id="rId2" Type="http://schemas.openxmlformats.org/officeDocument/2006/relationships/hyperlink" Target="https://voteview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ac624/cuny/tree/main/election_tweets" TargetMode="External"/><Relationship Id="rId5" Type="http://schemas.openxmlformats.org/officeDocument/2006/relationships/hyperlink" Target="https://www.cookpolitical.com/cook-pvi/2022-partisan-voting-index" TargetMode="External"/><Relationship Id="rId4" Type="http://schemas.openxmlformats.org/officeDocument/2006/relationships/hyperlink" Target="https://doi.org/10.7910/DVN/BQKU4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F812-84C1-3B08-62EC-A1D7BFEC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Partisanship and Competitive Elections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D0A3B-399F-66B1-26A1-7A4982E44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Keith Colella</a:t>
            </a:r>
          </a:p>
          <a:p>
            <a:r>
              <a:rPr lang="en-US" dirty="0"/>
              <a:t>DATA607</a:t>
            </a:r>
          </a:p>
          <a:p>
            <a:r>
              <a:rPr lang="en-US" dirty="0"/>
              <a:t>May 2023</a:t>
            </a:r>
          </a:p>
        </p:txBody>
      </p:sp>
    </p:spTree>
    <p:extLst>
      <p:ext uri="{BB962C8B-B14F-4D97-AF65-F5344CB8AC3E}">
        <p14:creationId xmlns:p14="http://schemas.microsoft.com/office/powerpoint/2010/main" val="26382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B322-4ACB-A96D-47C2-FC6D4A93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11265"/>
            <a:ext cx="10018713" cy="1752599"/>
          </a:xfrm>
        </p:spPr>
        <p:txBody>
          <a:bodyPr/>
          <a:lstStyle/>
          <a:p>
            <a:r>
              <a:rPr lang="en-US" b="1" dirty="0"/>
              <a:t>Notebook 6</a:t>
            </a:r>
            <a:br>
              <a:rPr lang="en-US" dirty="0"/>
            </a:br>
            <a:r>
              <a:rPr lang="en-US" dirty="0"/>
              <a:t>Statistical Analysis (DATA606)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889BDB-2C8D-4AC3-00D2-921458368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229" y="1863864"/>
            <a:ext cx="7108876" cy="4389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4017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028A-4927-F6B5-D356-866927E9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5F5C4CFF-B940-D58F-54CF-7944E4EFE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3" y="2438399"/>
            <a:ext cx="10018712" cy="3124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Limited evidence of persistent relationship between competitive districts and partisan leanings.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Limitations:</a:t>
            </a:r>
          </a:p>
          <a:p>
            <a:pPr lvl="1"/>
            <a:r>
              <a:rPr lang="en-US" dirty="0"/>
              <a:t>Quality of proxy measures</a:t>
            </a:r>
          </a:p>
          <a:p>
            <a:pPr lvl="1"/>
            <a:r>
              <a:rPr lang="en-US" dirty="0"/>
              <a:t>Scope of data (2022 only) limits ability for broader inference</a:t>
            </a:r>
          </a:p>
          <a:p>
            <a:pPr lvl="1"/>
            <a:r>
              <a:rPr lang="en-US" dirty="0"/>
              <a:t>Additional variables not considered</a:t>
            </a:r>
          </a:p>
        </p:txBody>
      </p:sp>
    </p:spTree>
    <p:extLst>
      <p:ext uri="{BB962C8B-B14F-4D97-AF65-F5344CB8AC3E}">
        <p14:creationId xmlns:p14="http://schemas.microsoft.com/office/powerpoint/2010/main" val="240931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C513-A5E9-6DCC-E9FA-2A7A8E3D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D238-7CC0-0A0A-68BB-67A84B625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37679"/>
            <a:ext cx="10018713" cy="3553522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Lewis, Jeffrey B., Keith Poole, Howard Rosenthal, Adam </a:t>
            </a:r>
            <a:r>
              <a:rPr lang="en-US" b="0" i="0" dirty="0" err="1">
                <a:effectLst/>
                <a:latin typeface="Söhne"/>
              </a:rPr>
              <a:t>Boche</a:t>
            </a:r>
            <a:r>
              <a:rPr lang="en-US" b="0" i="0" dirty="0">
                <a:effectLst/>
                <a:latin typeface="Söhne"/>
              </a:rPr>
              <a:t>, Aaron </a:t>
            </a:r>
            <a:r>
              <a:rPr lang="en-US" b="0" i="0" dirty="0" err="1">
                <a:effectLst/>
                <a:latin typeface="Söhne"/>
              </a:rPr>
              <a:t>Rudkin</a:t>
            </a:r>
            <a:r>
              <a:rPr lang="en-US" b="0" i="0" dirty="0">
                <a:effectLst/>
                <a:latin typeface="Söhne"/>
              </a:rPr>
              <a:t>, and Luke Sonnet. "</a:t>
            </a:r>
            <a:r>
              <a:rPr lang="en-US" b="0" i="0" dirty="0" err="1">
                <a:effectLst/>
                <a:latin typeface="Söhne"/>
              </a:rPr>
              <a:t>Voteview</a:t>
            </a:r>
            <a:r>
              <a:rPr lang="en-US" b="0" i="0" dirty="0">
                <a:effectLst/>
                <a:latin typeface="Söhne"/>
              </a:rPr>
              <a:t>: Congressional Roll-Call Votes Database." 2023. </a:t>
            </a:r>
            <a:r>
              <a:rPr lang="en-US" b="0" i="0" u="sng" dirty="0">
                <a:effectLst/>
                <a:latin typeface="Söh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https://voteview.com/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GovTrack.us. "Ideology Analysis of Members of Congress." 2013. </a:t>
            </a:r>
            <a:r>
              <a:rPr lang="en-US" b="0" i="0" u="sng" dirty="0">
                <a:effectLst/>
                <a:latin typeface="Söh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https://www.govtrack.us/about/analysis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Warshaw</a:t>
            </a:r>
            <a:r>
              <a:rPr lang="en-US" b="0" i="0" dirty="0">
                <a:effectLst/>
                <a:latin typeface="Söhne"/>
              </a:rPr>
              <a:t>, Christopher, and Chris </a:t>
            </a:r>
            <a:r>
              <a:rPr lang="en-US" b="0" i="0" dirty="0" err="1">
                <a:effectLst/>
                <a:latin typeface="Söhne"/>
              </a:rPr>
              <a:t>Tausanovitch</a:t>
            </a:r>
            <a:r>
              <a:rPr lang="en-US" b="0" i="0" dirty="0">
                <a:effectLst/>
                <a:latin typeface="Söhne"/>
              </a:rPr>
              <a:t>. "Subnational ideology and presidential vote estimates (v2022)." Harvard Dataverse, 2022. </a:t>
            </a:r>
            <a:r>
              <a:rPr lang="en-US" b="0" i="0" u="sng" dirty="0">
                <a:effectLst/>
                <a:latin typeface="Söhn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https://doi.org/10.7910/DVN/BQKU4M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The Cook Political Report. "The 2022 Cook Partisan Voting Index (Cook PVI) | Cook Political Report.“ 2022. </a:t>
            </a:r>
            <a:r>
              <a:rPr lang="en-US" b="0" i="0" dirty="0">
                <a:effectLst/>
                <a:latin typeface="Söhn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https://www.cookpolitical.com/cook-pvi/2022-partisan-voting-index</a:t>
            </a:r>
            <a:r>
              <a:rPr lang="en-US" b="0" i="0" dirty="0">
                <a:effectLst/>
                <a:latin typeface="Söhne"/>
              </a:rPr>
              <a:t>.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Stephanopoulos, Nicholas, and Eric McGhee. "Partisan Gerrymandering and the Efficiency Gap." University of Chicago Law Review 82 (2014): 831–900.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Colella, Keith. “Political Party Prediction based on TF-IDF Analysis of Tweets.” May 2023. </a:t>
            </a:r>
            <a:r>
              <a:rPr lang="en-US" b="0" i="0" dirty="0">
                <a:effectLst/>
                <a:latin typeface="Söhn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https://github.com/kac624/cuny/tree/main/election_tweets</a:t>
            </a:r>
            <a:r>
              <a:rPr lang="en-US" b="0" i="0" dirty="0">
                <a:effectLst/>
                <a:latin typeface="Söhne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70736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B322-4ACB-A96D-47C2-FC6D4A93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57975"/>
            <a:ext cx="10018713" cy="2272991"/>
          </a:xfrm>
        </p:spPr>
        <p:txBody>
          <a:bodyPr>
            <a:normAutofit/>
          </a:bodyPr>
          <a:lstStyle/>
          <a:p>
            <a:r>
              <a:rPr lang="en-US" b="1" dirty="0"/>
              <a:t>Testing and Inference</a:t>
            </a:r>
            <a:br>
              <a:rPr lang="en-US" dirty="0"/>
            </a:br>
            <a:r>
              <a:rPr lang="en-US" dirty="0"/>
              <a:t>Null Hypothesis Testing: Results by Party</a:t>
            </a:r>
            <a:br>
              <a:rPr lang="en-US" dirty="0"/>
            </a:br>
            <a:r>
              <a:rPr lang="en-US" dirty="0"/>
              <a:t>(α = 0.05 / α* = 0.025)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92404-C898-AF4B-1D06-3F9EE2DF7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21" y="2839842"/>
            <a:ext cx="5331979" cy="3291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BA240E-076E-D2BC-FCD2-9E00A64C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667" y="2839842"/>
            <a:ext cx="5331979" cy="3291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0348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B322-4ACB-A96D-47C2-FC6D4A93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84176"/>
            <a:ext cx="10018713" cy="1752599"/>
          </a:xfrm>
        </p:spPr>
        <p:txBody>
          <a:bodyPr/>
          <a:lstStyle/>
          <a:p>
            <a:r>
              <a:rPr lang="en-US" b="1" dirty="0"/>
              <a:t>Testing and Inference</a:t>
            </a:r>
            <a:br>
              <a:rPr lang="en-US" dirty="0"/>
            </a:br>
            <a:r>
              <a:rPr lang="en-US" dirty="0"/>
              <a:t>Linear Regression: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EFE9F4-64A2-1972-1DB1-1DB853573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883" y="2036775"/>
            <a:ext cx="6983567" cy="4311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5879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B322-4ACB-A96D-47C2-FC6D4A93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18170"/>
            <a:ext cx="10018713" cy="1752599"/>
          </a:xfrm>
        </p:spPr>
        <p:txBody>
          <a:bodyPr/>
          <a:lstStyle/>
          <a:p>
            <a:r>
              <a:rPr lang="en-US" b="1" dirty="0"/>
              <a:t>Exploratory Data Analysis</a:t>
            </a:r>
            <a:br>
              <a:rPr lang="en-US" dirty="0"/>
            </a:br>
            <a:r>
              <a:rPr lang="en-US" dirty="0"/>
              <a:t>Party Coverage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723A7F-2F10-0453-A4CB-AFBB01DA0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35" y="2170769"/>
            <a:ext cx="6516863" cy="4023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6568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C513-A5E9-6DCC-E9FA-2A7A8E3DE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Additional Plots</a:t>
            </a:r>
            <a:br>
              <a:rPr lang="en-US" b="1" dirty="0"/>
            </a:br>
            <a:r>
              <a:rPr lang="en-US" dirty="0"/>
              <a:t>Relationship among dependent variable proxies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2575E-9EA0-F1FE-7796-5381B407F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219" y="1651309"/>
            <a:ext cx="3850874" cy="2377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B48C4C-6756-AD61-D57A-9CFD6A3DA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237" y="1635511"/>
            <a:ext cx="3850874" cy="2377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6FF4B9-2814-826A-6AA1-58EF6A3ED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013" y="4311804"/>
            <a:ext cx="3850874" cy="2377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0351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C513-A5E9-6DCC-E9FA-2A7A8E3DE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Additional Plots</a:t>
            </a:r>
            <a:br>
              <a:rPr lang="en-US" b="1" dirty="0"/>
            </a:br>
            <a:r>
              <a:rPr lang="en-US" dirty="0"/>
              <a:t>Relationship among independent variable proxies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DF076B-DF13-3F13-D934-B6079562E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211" y="1558197"/>
            <a:ext cx="3850874" cy="2377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D72B89-3BA8-8577-63AB-DD5BE50DB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734" y="1558197"/>
            <a:ext cx="3850874" cy="2377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70CDC4-3952-19C1-F89E-93915E103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230" y="4192858"/>
            <a:ext cx="3850874" cy="2377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686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B39B68-3B80-C84F-5692-A31F58C72F92}"/>
              </a:ext>
            </a:extLst>
          </p:cNvPr>
          <p:cNvSpPr txBox="1"/>
          <p:nvPr/>
        </p:nvSpPr>
        <p:spPr>
          <a:xfrm>
            <a:off x="7239526" y="622737"/>
            <a:ext cx="36702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“…residents who live in this progressive neighborhood are represented in the US House by a Republican congressman, thanks to gerrymandering after the 2010 census intended to dilute the power of the Democratic vote here…”</a:t>
            </a:r>
          </a:p>
          <a:p>
            <a:endParaRPr lang="en-US" dirty="0"/>
          </a:p>
          <a:p>
            <a:r>
              <a:rPr lang="en-US" dirty="0"/>
              <a:t>Dana Bash, Abbie Sharpe and </a:t>
            </a:r>
          </a:p>
          <a:p>
            <a:r>
              <a:rPr lang="en-US" dirty="0"/>
              <a:t>Ethan Cohen</a:t>
            </a:r>
          </a:p>
          <a:p>
            <a:r>
              <a:rPr lang="en-US" dirty="0"/>
              <a:t>CNN</a:t>
            </a:r>
          </a:p>
          <a:p>
            <a:r>
              <a:rPr lang="en-US" dirty="0"/>
              <a:t>January 2022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4B69E8-B911-9115-C623-34225FA61481}"/>
              </a:ext>
            </a:extLst>
          </p:cNvPr>
          <p:cNvGrpSpPr/>
          <p:nvPr/>
        </p:nvGrpSpPr>
        <p:grpSpPr>
          <a:xfrm>
            <a:off x="2533040" y="622737"/>
            <a:ext cx="4117861" cy="3247298"/>
            <a:chOff x="2098931" y="622738"/>
            <a:chExt cx="5837414" cy="46033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3F270E0-C372-AA90-A7F2-090F3E474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0600"/>
            <a:stretch/>
          </p:blipFill>
          <p:spPr>
            <a:xfrm>
              <a:off x="2098931" y="622738"/>
              <a:ext cx="5837414" cy="104210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8F3BF04-E784-BD7A-C7BA-1559CAFC4C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3703"/>
            <a:stretch/>
          </p:blipFill>
          <p:spPr>
            <a:xfrm>
              <a:off x="2098931" y="1664840"/>
              <a:ext cx="5837414" cy="356121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07B1883-1D47-9A57-FAAA-8521BC799762}"/>
              </a:ext>
            </a:extLst>
          </p:cNvPr>
          <p:cNvSpPr txBox="1"/>
          <p:nvPr/>
        </p:nvSpPr>
        <p:spPr>
          <a:xfrm>
            <a:off x="2533040" y="4032599"/>
            <a:ext cx="5837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https://www.cnn.com/2022/01/25/politics/gerrymandering-us-house-partisan/index.html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9510E-979C-D632-D855-FFB88C5A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040" y="4410364"/>
            <a:ext cx="8376698" cy="1752599"/>
          </a:xfrm>
          <a:ln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Is there empirical evidence of a significant relationship between competitive elections and ideological moderation?</a:t>
            </a:r>
          </a:p>
        </p:txBody>
      </p:sp>
    </p:spTree>
    <p:extLst>
      <p:ext uri="{BB962C8B-B14F-4D97-AF65-F5344CB8AC3E}">
        <p14:creationId xmlns:p14="http://schemas.microsoft.com/office/powerpoint/2010/main" val="185824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B322-4ACB-A96D-47C2-FC6D4A93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84356"/>
            <a:ext cx="10018713" cy="1752599"/>
          </a:xfrm>
        </p:spPr>
        <p:txBody>
          <a:bodyPr/>
          <a:lstStyle/>
          <a:p>
            <a:r>
              <a:rPr lang="en-US" b="1" dirty="0"/>
              <a:t>End Goal</a:t>
            </a:r>
            <a:br>
              <a:rPr lang="en-US" dirty="0"/>
            </a:br>
            <a:r>
              <a:rPr lang="en-US" dirty="0"/>
              <a:t>Null Hypothesis Testing Across Measures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782003-FA60-1D02-3242-11768E902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562" y="2036955"/>
            <a:ext cx="7108876" cy="4389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170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C4B700-420D-BC4B-64B8-C31DA8783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0864" y="2139457"/>
            <a:ext cx="4448747" cy="4075545"/>
          </a:xfrm>
        </p:spPr>
        <p:txBody>
          <a:bodyPr anchor="t"/>
          <a:lstStyle/>
          <a:p>
            <a:pPr marL="0" indent="0" algn="ctr">
              <a:buNone/>
            </a:pPr>
            <a:r>
              <a:rPr lang="en-US" u="sng" dirty="0"/>
              <a:t>Dependent Variable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Candidate Partisanship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Measures</a:t>
            </a:r>
          </a:p>
          <a:p>
            <a:pPr marL="457200" indent="-457200" algn="ctr">
              <a:buAutoNum type="arabicPeriod"/>
            </a:pPr>
            <a:r>
              <a:rPr lang="en-US" i="1" dirty="0"/>
              <a:t>Twitter-based Rhetoric Score</a:t>
            </a:r>
          </a:p>
          <a:p>
            <a:pPr marL="457200" indent="-457200" algn="ctr">
              <a:buAutoNum type="arabicPeriod"/>
            </a:pPr>
            <a:r>
              <a:rPr lang="en-US" i="1" dirty="0"/>
              <a:t>NOMINATE Score</a:t>
            </a:r>
          </a:p>
          <a:p>
            <a:pPr marL="457200" indent="-457200" algn="ctr">
              <a:buAutoNum type="arabicPeriod"/>
            </a:pPr>
            <a:r>
              <a:rPr lang="en-US" i="1" dirty="0" err="1"/>
              <a:t>GovTrack</a:t>
            </a:r>
            <a:r>
              <a:rPr lang="en-US" i="1" dirty="0"/>
              <a:t> Ideology Score</a:t>
            </a:r>
          </a:p>
          <a:p>
            <a:pPr marL="0" indent="0" algn="ctr">
              <a:buNone/>
            </a:pPr>
            <a:endParaRPr lang="en-US" i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C09DE0-E195-392D-672B-97257DF07102}"/>
              </a:ext>
            </a:extLst>
          </p:cNvPr>
          <p:cNvSpPr txBox="1">
            <a:spLocks/>
          </p:cNvSpPr>
          <p:nvPr/>
        </p:nvSpPr>
        <p:spPr>
          <a:xfrm>
            <a:off x="6818495" y="2139457"/>
            <a:ext cx="4448747" cy="40755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u="sng" dirty="0"/>
              <a:t>Independent Variable</a:t>
            </a:r>
            <a:endParaRPr lang="en-US" dirty="0"/>
          </a:p>
          <a:p>
            <a:pPr marL="0" indent="0" algn="ctr">
              <a:buFont typeface="Arial"/>
              <a:buNone/>
            </a:pPr>
            <a:r>
              <a:rPr lang="en-US" dirty="0"/>
              <a:t>Electoral Competitiveness</a:t>
            </a:r>
          </a:p>
          <a:p>
            <a:pPr marL="0" indent="0" algn="ctr">
              <a:buFont typeface="Arial"/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Measures</a:t>
            </a:r>
          </a:p>
          <a:p>
            <a:pPr marL="457200" indent="-457200" algn="ctr">
              <a:buAutoNum type="arabicPeriod"/>
            </a:pPr>
            <a:r>
              <a:rPr lang="en-US" i="1" dirty="0"/>
              <a:t>Efficiency Gap</a:t>
            </a:r>
          </a:p>
          <a:p>
            <a:pPr marL="457200" indent="-457200" algn="ctr">
              <a:buAutoNum type="arabicPeriod"/>
            </a:pPr>
            <a:r>
              <a:rPr lang="en-US" i="1" dirty="0"/>
              <a:t>Popular Ideological Preference</a:t>
            </a:r>
          </a:p>
          <a:p>
            <a:pPr marL="457200" indent="-457200" algn="ctr">
              <a:buAutoNum type="arabicPeriod"/>
            </a:pPr>
            <a:r>
              <a:rPr lang="en-US" i="1" dirty="0"/>
              <a:t>Cook Political Voting Index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86BD49-E0A5-BBEA-AAD0-88620A69D62F}"/>
              </a:ext>
            </a:extLst>
          </p:cNvPr>
          <p:cNvSpPr/>
          <p:nvPr/>
        </p:nvSpPr>
        <p:spPr>
          <a:xfrm>
            <a:off x="1810864" y="4136822"/>
            <a:ext cx="4374319" cy="609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C48CD38-0C51-E33D-A3B9-AF59BC330B70}"/>
              </a:ext>
            </a:extLst>
          </p:cNvPr>
          <p:cNvSpPr txBox="1">
            <a:spLocks/>
          </p:cNvSpPr>
          <p:nvPr/>
        </p:nvSpPr>
        <p:spPr>
          <a:xfrm>
            <a:off x="1484311" y="284356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Data to Gather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7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B322-4ACB-A96D-47C2-FC6D4A93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11265"/>
            <a:ext cx="10018713" cy="1752599"/>
          </a:xfrm>
        </p:spPr>
        <p:txBody>
          <a:bodyPr/>
          <a:lstStyle/>
          <a:p>
            <a:r>
              <a:rPr lang="en-US" b="1" dirty="0"/>
              <a:t>Notebook 1</a:t>
            </a:r>
            <a:br>
              <a:rPr lang="en-US" dirty="0"/>
            </a:br>
            <a:r>
              <a:rPr lang="en-US" dirty="0"/>
              <a:t>Gather Twitter Handles from Ballotpedia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A84D7A-3794-8D37-2DF0-5E9318BB4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076" y="1863864"/>
            <a:ext cx="5240096" cy="4303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98CF9F-AEC0-1247-BAF9-C4FAD8739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345" y="4306742"/>
            <a:ext cx="7776765" cy="2110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6C517A0-F536-D825-397F-529B7F08D300}"/>
              </a:ext>
            </a:extLst>
          </p:cNvPr>
          <p:cNvSpPr txBox="1"/>
          <p:nvPr/>
        </p:nvSpPr>
        <p:spPr>
          <a:xfrm>
            <a:off x="7161451" y="1863864"/>
            <a:ext cx="457965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Packages Used</a:t>
            </a:r>
          </a:p>
          <a:p>
            <a:pPr marL="227013" indent="-2270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BeautifulSoup</a:t>
            </a:r>
            <a:endParaRPr lang="en-US" dirty="0"/>
          </a:p>
          <a:p>
            <a:pPr marL="227013" indent="-2270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Selenium</a:t>
            </a:r>
          </a:p>
          <a:p>
            <a:r>
              <a:rPr lang="en-US" i="1" u="sng" dirty="0"/>
              <a:t>Key Challenges</a:t>
            </a:r>
          </a:p>
          <a:p>
            <a:pPr marL="227013" indent="-2270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Accounting for inconsistent page values</a:t>
            </a:r>
          </a:p>
          <a:p>
            <a:pPr marL="227013" indent="-2270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Handling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94253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B322-4ACB-A96D-47C2-FC6D4A93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11265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/>
              <a:t>Notebook 2</a:t>
            </a:r>
            <a:br>
              <a:rPr lang="en-US" dirty="0"/>
            </a:br>
            <a:r>
              <a:rPr lang="en-US" dirty="0"/>
              <a:t>Consolidate Candidate List and Twitter Names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C517A0-F536-D825-397F-529B7F08D300}"/>
              </a:ext>
            </a:extLst>
          </p:cNvPr>
          <p:cNvSpPr txBox="1"/>
          <p:nvPr/>
        </p:nvSpPr>
        <p:spPr>
          <a:xfrm>
            <a:off x="7161451" y="1863864"/>
            <a:ext cx="4579659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Packages Used</a:t>
            </a:r>
          </a:p>
          <a:p>
            <a:pPr marL="227013" indent="-2270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Tidyverse</a:t>
            </a:r>
            <a:endParaRPr lang="en-US" dirty="0"/>
          </a:p>
          <a:p>
            <a:pPr marL="227013" indent="-2270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Httr</a:t>
            </a:r>
            <a:r>
              <a:rPr lang="en-US" dirty="0"/>
              <a:t> / </a:t>
            </a:r>
            <a:r>
              <a:rPr lang="en-US" dirty="0" err="1"/>
              <a:t>JsonLite</a:t>
            </a:r>
            <a:endParaRPr lang="en-US" dirty="0"/>
          </a:p>
          <a:p>
            <a:pPr marL="227013" indent="-2270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FuzzyJoin</a:t>
            </a:r>
            <a:endParaRPr lang="en-US" dirty="0"/>
          </a:p>
          <a:p>
            <a:r>
              <a:rPr lang="en-US" i="1" u="sng" dirty="0"/>
              <a:t>Key Challenges</a:t>
            </a:r>
          </a:p>
          <a:p>
            <a:pPr marL="227013" indent="-2270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Cleaning names for accurate fuzzy joins</a:t>
            </a:r>
          </a:p>
          <a:p>
            <a:pPr marL="227013" indent="-2270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Manually reviewing multiple matches to ensure accuracy</a:t>
            </a:r>
          </a:p>
          <a:p>
            <a:pPr marL="227013" indent="-2270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Minimizing duplication from joining multiple data 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202E5-10A5-0668-B785-459F0B3EC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90" y="2305139"/>
            <a:ext cx="6421144" cy="2826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AEAE8A-7484-6870-5573-F230DF33A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90" y="1782599"/>
            <a:ext cx="6421144" cy="4149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357763-BC8C-34E0-5786-2FCE79932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90" y="1782599"/>
            <a:ext cx="6421144" cy="414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0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B322-4ACB-A96D-47C2-FC6D4A93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11265"/>
            <a:ext cx="10018713" cy="1752599"/>
          </a:xfrm>
        </p:spPr>
        <p:txBody>
          <a:bodyPr/>
          <a:lstStyle/>
          <a:p>
            <a:r>
              <a:rPr lang="en-US" b="1" dirty="0"/>
              <a:t>Notebook 3</a:t>
            </a:r>
            <a:br>
              <a:rPr lang="en-US" dirty="0"/>
            </a:br>
            <a:r>
              <a:rPr lang="en-US" dirty="0"/>
              <a:t>Scrape Twitter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0A187-9D99-31BC-581C-36B19C69AD1B}"/>
              </a:ext>
            </a:extLst>
          </p:cNvPr>
          <p:cNvSpPr txBox="1"/>
          <p:nvPr/>
        </p:nvSpPr>
        <p:spPr>
          <a:xfrm>
            <a:off x="7161451" y="1863864"/>
            <a:ext cx="4579659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Packages Used</a:t>
            </a:r>
          </a:p>
          <a:p>
            <a:pPr marL="227013" indent="-2270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Snscrape</a:t>
            </a:r>
            <a:endParaRPr lang="en-US" dirty="0"/>
          </a:p>
          <a:p>
            <a:r>
              <a:rPr lang="en-US" i="1" u="sng" dirty="0"/>
              <a:t>Key Challenges</a:t>
            </a:r>
          </a:p>
          <a:p>
            <a:pPr marL="227013" indent="-2270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Dealing with Twitter in 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21D31-143E-0770-8C05-EAC8233CB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963" y="1863864"/>
            <a:ext cx="4891365" cy="4635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120C39-DFB4-5E62-6205-F0CF4649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490" y="3429000"/>
            <a:ext cx="6908155" cy="3225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02CA6A2-06E9-06CF-B518-B18BDA60F1E4}"/>
              </a:ext>
            </a:extLst>
          </p:cNvPr>
          <p:cNvSpPr/>
          <p:nvPr/>
        </p:nvSpPr>
        <p:spPr>
          <a:xfrm>
            <a:off x="3029528" y="6299200"/>
            <a:ext cx="1634836" cy="4987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B322-4ACB-A96D-47C2-FC6D4A93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11265"/>
            <a:ext cx="10018713" cy="1752599"/>
          </a:xfrm>
        </p:spPr>
        <p:txBody>
          <a:bodyPr/>
          <a:lstStyle/>
          <a:p>
            <a:r>
              <a:rPr lang="en-US" b="1" dirty="0"/>
              <a:t>Notebook 4</a:t>
            </a:r>
            <a:br>
              <a:rPr lang="en-US" dirty="0"/>
            </a:br>
            <a:r>
              <a:rPr lang="en-US" dirty="0"/>
              <a:t>Tweets Analysis + Partisanship Scores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C517A0-F536-D825-397F-529B7F08D300}"/>
              </a:ext>
            </a:extLst>
          </p:cNvPr>
          <p:cNvSpPr txBox="1"/>
          <p:nvPr/>
        </p:nvSpPr>
        <p:spPr>
          <a:xfrm>
            <a:off x="7161451" y="1863864"/>
            <a:ext cx="4579659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Packages Used</a:t>
            </a:r>
          </a:p>
          <a:p>
            <a:pPr marL="227013" indent="-2270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Tidyverse</a:t>
            </a:r>
            <a:endParaRPr lang="en-US" dirty="0"/>
          </a:p>
          <a:p>
            <a:pPr marL="227013" indent="-2270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Httr</a:t>
            </a:r>
            <a:endParaRPr lang="en-US" dirty="0"/>
          </a:p>
          <a:p>
            <a:pPr marL="227013" indent="-2270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Tidytext</a:t>
            </a:r>
            <a:endParaRPr lang="en-US" dirty="0"/>
          </a:p>
          <a:p>
            <a:pPr marL="227013" indent="-2270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Superml</a:t>
            </a:r>
            <a:endParaRPr lang="en-US" dirty="0"/>
          </a:p>
          <a:p>
            <a:r>
              <a:rPr lang="en-US" i="1" u="sng" dirty="0"/>
              <a:t>Key Challenges</a:t>
            </a:r>
          </a:p>
          <a:p>
            <a:pPr marL="227013" indent="-2270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Cleaning tweets</a:t>
            </a:r>
          </a:p>
          <a:p>
            <a:pPr marL="227013" indent="-2270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Feature engineering with TF-IDF</a:t>
            </a:r>
          </a:p>
          <a:p>
            <a:pPr marL="227013" indent="-2270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Normalizing different scores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4F4D1-426B-8CB5-66E7-DB2D47A84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6" y="1863864"/>
            <a:ext cx="6313780" cy="1752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357663-4F70-A262-67E9-1CFBDCC13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02" y="4317874"/>
            <a:ext cx="6313781" cy="1408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38714441-8332-645C-355D-6BEFA1DC6842}"/>
              </a:ext>
            </a:extLst>
          </p:cNvPr>
          <p:cNvSpPr/>
          <p:nvPr/>
        </p:nvSpPr>
        <p:spPr>
          <a:xfrm>
            <a:off x="3596155" y="3795162"/>
            <a:ext cx="424873" cy="416620"/>
          </a:xfrm>
          <a:prstGeom prst="downArrow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0E4C8E-84F7-37A1-75B2-998736693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02" y="1781830"/>
            <a:ext cx="6387671" cy="4443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169913-A028-DA0E-8151-D2F01E740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175" y="2793628"/>
            <a:ext cx="3277057" cy="2419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14AECA4-988B-0F5A-BE72-AB681BA028FA}"/>
              </a:ext>
            </a:extLst>
          </p:cNvPr>
          <p:cNvSpPr/>
          <p:nvPr/>
        </p:nvSpPr>
        <p:spPr>
          <a:xfrm>
            <a:off x="3029528" y="4386985"/>
            <a:ext cx="1634836" cy="2815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2E116D-065B-CCAB-253A-01123EE4F7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702" y="2035229"/>
            <a:ext cx="6384409" cy="39446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BB437A-8F8A-6139-A420-8910280FCC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6656" y="2523998"/>
            <a:ext cx="4248743" cy="1810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F8D14DF-01DE-9BE6-8C80-1635FEB704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268" y="2072174"/>
            <a:ext cx="6384409" cy="39446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166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2" grpId="0" animBg="1"/>
      <p:bldP spid="1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B322-4ACB-A96D-47C2-FC6D4A93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11265"/>
            <a:ext cx="10018713" cy="1752599"/>
          </a:xfrm>
        </p:spPr>
        <p:txBody>
          <a:bodyPr/>
          <a:lstStyle/>
          <a:p>
            <a:r>
              <a:rPr lang="en-US" b="1" dirty="0"/>
              <a:t>Notebook 5</a:t>
            </a:r>
            <a:br>
              <a:rPr lang="en-US" dirty="0"/>
            </a:br>
            <a:r>
              <a:rPr lang="en-US" dirty="0"/>
              <a:t>Competitiveness Scores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C517A0-F536-D825-397F-529B7F08D300}"/>
              </a:ext>
            </a:extLst>
          </p:cNvPr>
          <p:cNvSpPr txBox="1"/>
          <p:nvPr/>
        </p:nvSpPr>
        <p:spPr>
          <a:xfrm>
            <a:off x="7161451" y="1863864"/>
            <a:ext cx="4579659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Packages Used</a:t>
            </a:r>
          </a:p>
          <a:p>
            <a:pPr marL="227013" indent="-2270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Tidyverse</a:t>
            </a:r>
            <a:endParaRPr lang="en-US" dirty="0"/>
          </a:p>
          <a:p>
            <a:pPr marL="227013" indent="-2270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Tigris</a:t>
            </a:r>
          </a:p>
          <a:p>
            <a:pPr marL="227013" indent="-2270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Sf</a:t>
            </a:r>
          </a:p>
          <a:p>
            <a:r>
              <a:rPr lang="en-US" i="1" u="sng" dirty="0"/>
              <a:t>Key Challenges</a:t>
            </a:r>
          </a:p>
          <a:p>
            <a:pPr marL="227013" indent="-2270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Normalizing different scores</a:t>
            </a:r>
          </a:p>
          <a:p>
            <a:pPr marL="227013" indent="-2270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Producing geographic visualizations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0EDE7-9685-1F29-954E-E7E85CC67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79" y="1863864"/>
            <a:ext cx="5828286" cy="36010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25A7EF-0F24-AF57-ED00-87A8CAEB7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079" y="1863864"/>
            <a:ext cx="5832786" cy="36010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BF304E-C50F-2607-3FAA-E9B69840D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080" y="1863864"/>
            <a:ext cx="5828286" cy="36010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FDD623-F714-B4F2-B3B1-B6E81225E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080" y="1863864"/>
            <a:ext cx="5828286" cy="36010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D745B3-6CC1-A486-E24D-8304B3B19E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080" y="1863864"/>
            <a:ext cx="5828286" cy="36010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899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975</TotalTime>
  <Words>537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Corbel</vt:lpstr>
      <vt:lpstr>Söhne</vt:lpstr>
      <vt:lpstr>Parallax</vt:lpstr>
      <vt:lpstr>Partisanship and Competitive Elections</vt:lpstr>
      <vt:lpstr>Is there empirical evidence of a significant relationship between competitive elections and ideological moderation?</vt:lpstr>
      <vt:lpstr>End Goal Null Hypothesis Testing Across Measures</vt:lpstr>
      <vt:lpstr>PowerPoint Presentation</vt:lpstr>
      <vt:lpstr>Notebook 1 Gather Twitter Handles from Ballotpedia</vt:lpstr>
      <vt:lpstr>Notebook 2 Consolidate Candidate List and Twitter Names</vt:lpstr>
      <vt:lpstr>Notebook 3 Scrape Twitter</vt:lpstr>
      <vt:lpstr>Notebook 4 Tweets Analysis + Partisanship Scores</vt:lpstr>
      <vt:lpstr>Notebook 5 Competitiveness Scores</vt:lpstr>
      <vt:lpstr>Notebook 6 Statistical Analysis (DATA606)</vt:lpstr>
      <vt:lpstr>Conclusions</vt:lpstr>
      <vt:lpstr>Citations</vt:lpstr>
      <vt:lpstr>Testing and Inference Null Hypothesis Testing: Results by Party (α = 0.05 / α* = 0.025)</vt:lpstr>
      <vt:lpstr>Testing and Inference Linear Regression: Results</vt:lpstr>
      <vt:lpstr>Exploratory Data Analysis Party Coverage</vt:lpstr>
      <vt:lpstr>Additional Plots Relationship among dependent variable proxies</vt:lpstr>
      <vt:lpstr>Additional Plots Relationship among independent variable proxies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Partisanship and Competitive Elections</dc:title>
  <dc:creator>Keith Colella</dc:creator>
  <cp:lastModifiedBy>Keith Colella</cp:lastModifiedBy>
  <cp:revision>75</cp:revision>
  <dcterms:created xsi:type="dcterms:W3CDTF">2023-05-11T02:06:33Z</dcterms:created>
  <dcterms:modified xsi:type="dcterms:W3CDTF">2023-05-17T00:03:35Z</dcterms:modified>
</cp:coreProperties>
</file>