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67" r:id="rId6"/>
    <p:sldId id="266" r:id="rId7"/>
    <p:sldId id="276" r:id="rId8"/>
    <p:sldId id="277" r:id="rId9"/>
    <p:sldId id="278" r:id="rId10"/>
    <p:sldId id="280" r:id="rId11"/>
    <p:sldId id="281" r:id="rId12"/>
    <p:sldId id="282"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718"/>
  </p:normalViewPr>
  <p:slideViewPr>
    <p:cSldViewPr snapToGrid="0">
      <p:cViewPr varScale="1">
        <p:scale>
          <a:sx n="159" d="100"/>
          <a:sy n="159" d="100"/>
        </p:scale>
        <p:origin x="2628" y="13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2/4/2024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2/4/2024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newsweek.com/expanding-map-swing-states-that-will-decide-2024-election-1819263" TargetMode="External"/><Relationship Id="rId2" Type="http://schemas.openxmlformats.org/officeDocument/2006/relationships/hyperlink" Target="https://electionlab.mit.edu/data" TargetMode="Externa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amac.us/newsline/elections/swing-states-2024/"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hwa.dot.gov/policyinformation/statistics/2021/" TargetMode="Externa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044155"/>
            <a:ext cx="7096933" cy="2387600"/>
          </a:xfrm>
        </p:spPr>
        <p:txBody>
          <a:bodyPr/>
          <a:lstStyle/>
          <a:p>
            <a:r>
              <a:rPr lang="en-US" dirty="0"/>
              <a:t>Story 1:  </a:t>
            </a:r>
            <a:br>
              <a:rPr lang="en-US" dirty="0"/>
            </a:br>
            <a:r>
              <a:rPr lang="en-US" sz="4000" dirty="0"/>
              <a:t>Infrastructure Investment &amp; Jobs Act Funding Allocation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23830"/>
            <a:ext cx="9500507" cy="806675"/>
          </a:xfrm>
        </p:spPr>
        <p:txBody>
          <a:bodyPr/>
          <a:lstStyle/>
          <a:p>
            <a:r>
              <a:rPr lang="en-US" dirty="0"/>
              <a:t>Keith Colella</a:t>
            </a:r>
          </a:p>
          <a:p>
            <a:r>
              <a:rPr lang="en-US" dirty="0"/>
              <a:t>CUNY MSDS - DATA608 – February 2024</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6CACB-D441-22C1-8F23-AC5190DBF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EB401-7186-A121-C6E2-D0C1B853C4A9}"/>
              </a:ext>
            </a:extLst>
          </p:cNvPr>
          <p:cNvSpPr>
            <a:spLocks noGrp="1"/>
          </p:cNvSpPr>
          <p:nvPr>
            <p:ph type="title"/>
          </p:nvPr>
        </p:nvSpPr>
        <p:spPr>
          <a:xfrm>
            <a:off x="1167492" y="381000"/>
            <a:ext cx="9779183" cy="1325563"/>
          </a:xfrm>
        </p:spPr>
        <p:txBody>
          <a:bodyPr/>
          <a:lstStyle/>
          <a:p>
            <a:r>
              <a:rPr lang="en-US" dirty="0"/>
              <a:t>Summary</a:t>
            </a:r>
          </a:p>
        </p:txBody>
      </p:sp>
      <p:sp>
        <p:nvSpPr>
          <p:cNvPr id="3" name="Content Placeholder 2">
            <a:extLst>
              <a:ext uri="{FF2B5EF4-FFF2-40B4-BE49-F238E27FC236}">
                <a16:creationId xmlns:a16="http://schemas.microsoft.com/office/drawing/2014/main" id="{1D259A1F-CA41-F665-477D-4AAA2F27BD7D}"/>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1600" dirty="0"/>
              <a:t>In the context of population, GDP and debt, the Administration appears to favor Republican states. In the context of infrastructure, road miles and land area, however, the Administration seems to favor Democratic states.</a:t>
            </a:r>
          </a:p>
          <a:p>
            <a:r>
              <a:rPr lang="en-US" sz="1600" dirty="0"/>
              <a:t>Overall, it is difficult to claim that the distribution has been entirely equitable, given the </a:t>
            </a:r>
            <a:r>
              <a:rPr lang="en-US" sz="1600"/>
              <a:t>skewed distributions </a:t>
            </a:r>
            <a:r>
              <a:rPr lang="en-US" sz="1600" dirty="0"/>
              <a:t>we see in all contexts. However, it also difficult to claim that the spending was politically motivated, given the lack of a clear pattern across states with different political leanings.</a:t>
            </a:r>
          </a:p>
          <a:p>
            <a:r>
              <a:rPr lang="en-US" sz="1600" dirty="0"/>
              <a:t>Ultimately, I find the scatter plot on slide 5 most instructive. It shows that the states with the largest populations received the most funding overall.</a:t>
            </a:r>
          </a:p>
        </p:txBody>
      </p:sp>
      <p:sp>
        <p:nvSpPr>
          <p:cNvPr id="6" name="Slide Number Placeholder 5">
            <a:extLst>
              <a:ext uri="{FF2B5EF4-FFF2-40B4-BE49-F238E27FC236}">
                <a16:creationId xmlns:a16="http://schemas.microsoft.com/office/drawing/2014/main" id="{BD2D8EAC-1930-F6C5-9296-DC248649E19F}"/>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43703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Prompt</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dirty="0"/>
              <a:t>Analyze the Biden Administration’s allocation of funds from the Infrastructure Investment and Jobs Act funding by State and Territory to answer the following questions:</a:t>
            </a:r>
          </a:p>
          <a:p>
            <a:pPr marL="457200" indent="-457200">
              <a:buFont typeface="+mj-lt"/>
              <a:buAutoNum type="arabicPeriod"/>
            </a:pPr>
            <a:r>
              <a:rPr lang="en-US" dirty="0"/>
              <a:t>Is the allocation equitable based on the population of each of the States and Territories, or is bias apparent?</a:t>
            </a:r>
          </a:p>
          <a:p>
            <a:pPr marL="457200" indent="-457200">
              <a:buFont typeface="+mj-lt"/>
              <a:buAutoNum type="arabicPeriod"/>
            </a:pPr>
            <a:r>
              <a:rPr lang="en-US" dirty="0"/>
              <a:t>Does the allocation favor the political interests of the Biden administration?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Spending</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1961148"/>
            <a:ext cx="3218688" cy="3393784"/>
          </a:xfrm>
        </p:spPr>
        <p:txBody>
          <a:bodyPr vert="horz" lIns="91440" tIns="45720" rIns="91440" bIns="45720" rtlCol="0" anchor="t">
            <a:noAutofit/>
          </a:bodyPr>
          <a:lstStyle/>
          <a:p>
            <a:r>
              <a:rPr lang="en-US" dirty="0"/>
              <a:t>At first glance, it is clear that spending is not even across states. However, it is not clear that this spending is not equitable or politically motivated.</a:t>
            </a:r>
          </a:p>
          <a:p>
            <a:endParaRPr lang="en-US" dirty="0"/>
          </a:p>
          <a:p>
            <a:r>
              <a:rPr lang="en-US" dirty="0"/>
              <a:t>To determine that, we need more context.</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23" name="Content Placeholder 3">
            <a:extLst>
              <a:ext uri="{FF2B5EF4-FFF2-40B4-BE49-F238E27FC236}">
                <a16:creationId xmlns:a16="http://schemas.microsoft.com/office/drawing/2014/main" id="{8B952E26-8CDF-44C9-EE39-F53438C387FD}"/>
              </a:ext>
            </a:extLst>
          </p:cNvPr>
          <p:cNvSpPr txBox="1">
            <a:spLocks/>
          </p:cNvSpPr>
          <p:nvPr/>
        </p:nvSpPr>
        <p:spPr>
          <a:xfrm>
            <a:off x="9415165" y="1961148"/>
            <a:ext cx="2297577" cy="339378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Sources:</a:t>
            </a:r>
          </a:p>
          <a:p>
            <a:r>
              <a:rPr lang="en-US" sz="1200" i="1" dirty="0"/>
              <a:t>1. State Party Designation: Based on 2020 Presidential Election Results. </a:t>
            </a:r>
            <a:r>
              <a:rPr lang="en-US" sz="1200" i="1" dirty="0">
                <a:hlinkClick r:id="rId2"/>
              </a:rPr>
              <a:t>https://electionlab.mit.edu/data</a:t>
            </a:r>
            <a:r>
              <a:rPr lang="en-US" sz="1200" i="1" dirty="0"/>
              <a:t> </a:t>
            </a:r>
          </a:p>
          <a:p>
            <a:r>
              <a:rPr lang="en-US" sz="1200" i="1" dirty="0"/>
              <a:t>2. Swing State Designation: Based on reporting from Newsweek and AMAC.</a:t>
            </a:r>
            <a:br>
              <a:rPr lang="en-US" sz="1200" i="1" dirty="0"/>
            </a:br>
            <a:r>
              <a:rPr lang="en-US" sz="1200" i="1" dirty="0">
                <a:hlinkClick r:id="rId3"/>
              </a:rPr>
              <a:t>https://www.newsweek.com/expanding-map-swing-states-that-will-decide-2024-election-1819263</a:t>
            </a:r>
            <a:br>
              <a:rPr lang="en-US" sz="1200" i="1" dirty="0"/>
            </a:br>
            <a:r>
              <a:rPr lang="en-US" sz="1200" i="1" dirty="0">
                <a:hlinkClick r:id="rId4"/>
              </a:rPr>
              <a:t>https://amac.us/newsline/elections/swing-states-2024/</a:t>
            </a:r>
            <a:r>
              <a:rPr lang="en-US" sz="1200" i="1" dirty="0"/>
              <a:t> </a:t>
            </a:r>
          </a:p>
        </p:txBody>
      </p:sp>
      <p:pic>
        <p:nvPicPr>
          <p:cNvPr id="25" name="Picture 24">
            <a:extLst>
              <a:ext uri="{FF2B5EF4-FFF2-40B4-BE49-F238E27FC236}">
                <a16:creationId xmlns:a16="http://schemas.microsoft.com/office/drawing/2014/main" id="{A29BE6EF-770C-8D6C-EF46-A0827E710692}"/>
              </a:ext>
            </a:extLst>
          </p:cNvPr>
          <p:cNvPicPr>
            <a:picLocks noChangeAspect="1"/>
          </p:cNvPicPr>
          <p:nvPr/>
        </p:nvPicPr>
        <p:blipFill>
          <a:blip r:embed="rId5"/>
          <a:stretch>
            <a:fillRect/>
          </a:stretch>
        </p:blipFill>
        <p:spPr>
          <a:xfrm>
            <a:off x="4762297" y="247523"/>
            <a:ext cx="4652868" cy="6473952"/>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BAC99-8A2F-F6D2-196C-50B571E32C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73A7B6-61CB-D6D5-9A5F-A8E0C12507BA}"/>
              </a:ext>
            </a:extLst>
          </p:cNvPr>
          <p:cNvSpPr>
            <a:spLocks noGrp="1"/>
          </p:cNvSpPr>
          <p:nvPr>
            <p:ph type="title"/>
          </p:nvPr>
        </p:nvSpPr>
        <p:spPr>
          <a:xfrm>
            <a:off x="1167493" y="381000"/>
            <a:ext cx="3609044" cy="1325563"/>
          </a:xfrm>
        </p:spPr>
        <p:txBody>
          <a:bodyPr/>
          <a:lstStyle/>
          <a:p>
            <a:r>
              <a:rPr lang="en-US" dirty="0"/>
              <a:t>Spending per Capita </a:t>
            </a:r>
          </a:p>
        </p:txBody>
      </p:sp>
      <p:sp>
        <p:nvSpPr>
          <p:cNvPr id="4" name="Content Placeholder 3">
            <a:extLst>
              <a:ext uri="{FF2B5EF4-FFF2-40B4-BE49-F238E27FC236}">
                <a16:creationId xmlns:a16="http://schemas.microsoft.com/office/drawing/2014/main" id="{1B0E9F97-7F55-1D01-F82B-5BDD8A6C7D23}"/>
              </a:ext>
            </a:extLst>
          </p:cNvPr>
          <p:cNvSpPr>
            <a:spLocks noGrp="1"/>
          </p:cNvSpPr>
          <p:nvPr>
            <p:ph idx="1"/>
          </p:nvPr>
        </p:nvSpPr>
        <p:spPr>
          <a:xfrm>
            <a:off x="1167491" y="1961148"/>
            <a:ext cx="3218688" cy="3393784"/>
          </a:xfrm>
        </p:spPr>
        <p:txBody>
          <a:bodyPr vert="horz" lIns="91440" tIns="45720" rIns="91440" bIns="45720" rtlCol="0" anchor="t">
            <a:noAutofit/>
          </a:bodyPr>
          <a:lstStyle/>
          <a:p>
            <a:r>
              <a:rPr lang="en-US" dirty="0"/>
              <a:t>If we divide spending per state by the state population, we get spending per capita. This plot indicates that most spending actually went to states aligned with the Biden Administration’s political rivals. However, these states also have low populations, so we should examine further…</a:t>
            </a:r>
          </a:p>
        </p:txBody>
      </p:sp>
      <p:sp>
        <p:nvSpPr>
          <p:cNvPr id="8" name="Slide Number Placeholder 7">
            <a:extLst>
              <a:ext uri="{FF2B5EF4-FFF2-40B4-BE49-F238E27FC236}">
                <a16:creationId xmlns:a16="http://schemas.microsoft.com/office/drawing/2014/main" id="{6C3A81CA-742C-2C76-42CC-4FCCF971EEC1}"/>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23" name="Content Placeholder 3">
            <a:extLst>
              <a:ext uri="{FF2B5EF4-FFF2-40B4-BE49-F238E27FC236}">
                <a16:creationId xmlns:a16="http://schemas.microsoft.com/office/drawing/2014/main" id="{4C8E0D5F-7E4C-16AF-3053-37AEA7B01572}"/>
              </a:ext>
            </a:extLst>
          </p:cNvPr>
          <p:cNvSpPr txBox="1">
            <a:spLocks/>
          </p:cNvSpPr>
          <p:nvPr/>
        </p:nvSpPr>
        <p:spPr>
          <a:xfrm>
            <a:off x="9415165" y="1961148"/>
            <a:ext cx="2297577" cy="339378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Sources:</a:t>
            </a:r>
          </a:p>
          <a:p>
            <a:r>
              <a:rPr lang="en-US" sz="1200" i="1" dirty="0"/>
              <a:t>1. Population data from Census.gov</a:t>
            </a:r>
          </a:p>
        </p:txBody>
      </p:sp>
      <p:pic>
        <p:nvPicPr>
          <p:cNvPr id="5" name="Picture 4">
            <a:extLst>
              <a:ext uri="{FF2B5EF4-FFF2-40B4-BE49-F238E27FC236}">
                <a16:creationId xmlns:a16="http://schemas.microsoft.com/office/drawing/2014/main" id="{5D7F80A0-AA85-695C-BDEC-25C25CEB1042}"/>
              </a:ext>
            </a:extLst>
          </p:cNvPr>
          <p:cNvPicPr>
            <a:picLocks noChangeAspect="1"/>
          </p:cNvPicPr>
          <p:nvPr/>
        </p:nvPicPr>
        <p:blipFill>
          <a:blip r:embed="rId2"/>
          <a:stretch>
            <a:fillRect/>
          </a:stretch>
        </p:blipFill>
        <p:spPr>
          <a:xfrm>
            <a:off x="4779241" y="247523"/>
            <a:ext cx="4652868" cy="6473952"/>
          </a:xfrm>
          <a:prstGeom prst="rect">
            <a:avLst/>
          </a:prstGeom>
        </p:spPr>
      </p:pic>
    </p:spTree>
    <p:extLst>
      <p:ext uri="{BB962C8B-B14F-4D97-AF65-F5344CB8AC3E}">
        <p14:creationId xmlns:p14="http://schemas.microsoft.com/office/powerpoint/2010/main" val="177049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E297E-C565-99B9-D557-29933527BC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ED7E19-9686-DA48-EDAE-0B51BDD05F8E}"/>
              </a:ext>
            </a:extLst>
          </p:cNvPr>
          <p:cNvSpPr>
            <a:spLocks noGrp="1"/>
          </p:cNvSpPr>
          <p:nvPr>
            <p:ph type="title"/>
          </p:nvPr>
        </p:nvSpPr>
        <p:spPr>
          <a:xfrm>
            <a:off x="1167493" y="381000"/>
            <a:ext cx="3609044" cy="1325563"/>
          </a:xfrm>
        </p:spPr>
        <p:txBody>
          <a:bodyPr/>
          <a:lstStyle/>
          <a:p>
            <a:r>
              <a:rPr lang="en-US" dirty="0"/>
              <a:t>Spending vs Population</a:t>
            </a:r>
          </a:p>
        </p:txBody>
      </p:sp>
      <p:sp>
        <p:nvSpPr>
          <p:cNvPr id="4" name="Content Placeholder 3">
            <a:extLst>
              <a:ext uri="{FF2B5EF4-FFF2-40B4-BE49-F238E27FC236}">
                <a16:creationId xmlns:a16="http://schemas.microsoft.com/office/drawing/2014/main" id="{013E40AF-82CB-018B-E6D9-1219AC04625E}"/>
              </a:ext>
            </a:extLst>
          </p:cNvPr>
          <p:cNvSpPr>
            <a:spLocks noGrp="1"/>
          </p:cNvSpPr>
          <p:nvPr>
            <p:ph idx="1"/>
          </p:nvPr>
        </p:nvSpPr>
        <p:spPr>
          <a:xfrm>
            <a:off x="1167491" y="1961148"/>
            <a:ext cx="3218688" cy="3393784"/>
          </a:xfrm>
        </p:spPr>
        <p:txBody>
          <a:bodyPr vert="horz" lIns="91440" tIns="45720" rIns="91440" bIns="45720" rtlCol="0" anchor="t">
            <a:noAutofit/>
          </a:bodyPr>
          <a:lstStyle/>
          <a:p>
            <a:r>
              <a:rPr lang="en-US" dirty="0"/>
              <a:t>We find a clear linear relationship between spending and population. States with larger populations generally received more funding, regardless of party.</a:t>
            </a:r>
          </a:p>
          <a:p>
            <a:r>
              <a:rPr lang="en-US" dirty="0"/>
              <a:t>We do, however, see some states deviate from this line. What are some other potential drivers of spending?</a:t>
            </a:r>
          </a:p>
        </p:txBody>
      </p:sp>
      <p:sp>
        <p:nvSpPr>
          <p:cNvPr id="8" name="Slide Number Placeholder 7">
            <a:extLst>
              <a:ext uri="{FF2B5EF4-FFF2-40B4-BE49-F238E27FC236}">
                <a16:creationId xmlns:a16="http://schemas.microsoft.com/office/drawing/2014/main" id="{F5A2CC77-124E-0FCA-DE69-0C39F01261A6}"/>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pic>
        <p:nvPicPr>
          <p:cNvPr id="6" name="Picture 5">
            <a:extLst>
              <a:ext uri="{FF2B5EF4-FFF2-40B4-BE49-F238E27FC236}">
                <a16:creationId xmlns:a16="http://schemas.microsoft.com/office/drawing/2014/main" id="{791B1D3A-9DCC-21AE-3BED-081A311A97D5}"/>
              </a:ext>
            </a:extLst>
          </p:cNvPr>
          <p:cNvPicPr>
            <a:picLocks noChangeAspect="1"/>
          </p:cNvPicPr>
          <p:nvPr/>
        </p:nvPicPr>
        <p:blipFill>
          <a:blip r:embed="rId2"/>
          <a:stretch>
            <a:fillRect/>
          </a:stretch>
        </p:blipFill>
        <p:spPr>
          <a:xfrm>
            <a:off x="4776537" y="1271587"/>
            <a:ext cx="5362575" cy="4314825"/>
          </a:xfrm>
          <a:prstGeom prst="rect">
            <a:avLst/>
          </a:prstGeom>
        </p:spPr>
      </p:pic>
    </p:spTree>
    <p:extLst>
      <p:ext uri="{BB962C8B-B14F-4D97-AF65-F5344CB8AC3E}">
        <p14:creationId xmlns:p14="http://schemas.microsoft.com/office/powerpoint/2010/main" val="993920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81E6F-47DC-1E38-ED11-F6FC16978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0FA85-B40D-27E8-AF70-86F8CBDCD028}"/>
              </a:ext>
            </a:extLst>
          </p:cNvPr>
          <p:cNvSpPr>
            <a:spLocks noGrp="1"/>
          </p:cNvSpPr>
          <p:nvPr>
            <p:ph type="title"/>
          </p:nvPr>
        </p:nvSpPr>
        <p:spPr>
          <a:xfrm>
            <a:off x="1167493" y="381000"/>
            <a:ext cx="3609044" cy="1325563"/>
          </a:xfrm>
        </p:spPr>
        <p:txBody>
          <a:bodyPr/>
          <a:lstStyle/>
          <a:p>
            <a:r>
              <a:rPr lang="en-US" dirty="0"/>
              <a:t>Spending and GDP </a:t>
            </a:r>
          </a:p>
        </p:txBody>
      </p:sp>
      <p:sp>
        <p:nvSpPr>
          <p:cNvPr id="4" name="Content Placeholder 3">
            <a:extLst>
              <a:ext uri="{FF2B5EF4-FFF2-40B4-BE49-F238E27FC236}">
                <a16:creationId xmlns:a16="http://schemas.microsoft.com/office/drawing/2014/main" id="{D14FED78-15DA-FCCB-2AA4-4993BA76C30E}"/>
              </a:ext>
            </a:extLst>
          </p:cNvPr>
          <p:cNvSpPr>
            <a:spLocks noGrp="1"/>
          </p:cNvSpPr>
          <p:nvPr>
            <p:ph idx="1"/>
          </p:nvPr>
        </p:nvSpPr>
        <p:spPr>
          <a:xfrm>
            <a:off x="1167491" y="1961148"/>
            <a:ext cx="3218688" cy="3393784"/>
          </a:xfrm>
        </p:spPr>
        <p:txBody>
          <a:bodyPr vert="horz" lIns="91440" tIns="45720" rIns="91440" bIns="45720" rtlCol="0" anchor="t">
            <a:noAutofit/>
          </a:bodyPr>
          <a:lstStyle/>
          <a:p>
            <a:r>
              <a:rPr lang="en-US" dirty="0"/>
              <a:t>If we consider spending as a function of GDP, we find a similar pattern when examining spending per capita. Smaller economies appear to receive an outsized proportion of funding.</a:t>
            </a:r>
          </a:p>
        </p:txBody>
      </p:sp>
      <p:sp>
        <p:nvSpPr>
          <p:cNvPr id="8" name="Slide Number Placeholder 7">
            <a:extLst>
              <a:ext uri="{FF2B5EF4-FFF2-40B4-BE49-F238E27FC236}">
                <a16:creationId xmlns:a16="http://schemas.microsoft.com/office/drawing/2014/main" id="{862E603A-F278-7AB1-F722-4B912D193ECB}"/>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23" name="Content Placeholder 3">
            <a:extLst>
              <a:ext uri="{FF2B5EF4-FFF2-40B4-BE49-F238E27FC236}">
                <a16:creationId xmlns:a16="http://schemas.microsoft.com/office/drawing/2014/main" id="{EFBD8E29-1176-569A-C22C-09183E6B3F52}"/>
              </a:ext>
            </a:extLst>
          </p:cNvPr>
          <p:cNvSpPr txBox="1">
            <a:spLocks/>
          </p:cNvSpPr>
          <p:nvPr/>
        </p:nvSpPr>
        <p:spPr>
          <a:xfrm>
            <a:off x="9415165" y="1961148"/>
            <a:ext cx="2297577" cy="339378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Additional Sources:</a:t>
            </a:r>
          </a:p>
          <a:p>
            <a:r>
              <a:rPr lang="en-US" sz="1200" i="1" dirty="0"/>
              <a:t>1. GDP data from the Bureau of Economic Analysis</a:t>
            </a:r>
          </a:p>
        </p:txBody>
      </p:sp>
      <p:pic>
        <p:nvPicPr>
          <p:cNvPr id="9" name="Picture 8">
            <a:extLst>
              <a:ext uri="{FF2B5EF4-FFF2-40B4-BE49-F238E27FC236}">
                <a16:creationId xmlns:a16="http://schemas.microsoft.com/office/drawing/2014/main" id="{7C3B590C-1D2E-77AC-B33E-58800FE6EEC8}"/>
              </a:ext>
            </a:extLst>
          </p:cNvPr>
          <p:cNvPicPr>
            <a:picLocks noChangeAspect="1"/>
          </p:cNvPicPr>
          <p:nvPr/>
        </p:nvPicPr>
        <p:blipFill>
          <a:blip r:embed="rId2"/>
          <a:stretch>
            <a:fillRect/>
          </a:stretch>
        </p:blipFill>
        <p:spPr>
          <a:xfrm>
            <a:off x="4814871" y="228600"/>
            <a:ext cx="4600294" cy="6400800"/>
          </a:xfrm>
          <a:prstGeom prst="rect">
            <a:avLst/>
          </a:prstGeom>
        </p:spPr>
      </p:pic>
    </p:spTree>
    <p:extLst>
      <p:ext uri="{BB962C8B-B14F-4D97-AF65-F5344CB8AC3E}">
        <p14:creationId xmlns:p14="http://schemas.microsoft.com/office/powerpoint/2010/main" val="185167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1709-037B-E205-BF29-E2D9BD39B9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6CD04E-A66B-C7CD-6AAC-A5A420A5ECC0}"/>
              </a:ext>
            </a:extLst>
          </p:cNvPr>
          <p:cNvSpPr>
            <a:spLocks noGrp="1"/>
          </p:cNvSpPr>
          <p:nvPr>
            <p:ph type="title"/>
          </p:nvPr>
        </p:nvSpPr>
        <p:spPr>
          <a:xfrm>
            <a:off x="1167493" y="381000"/>
            <a:ext cx="3609044" cy="1325563"/>
          </a:xfrm>
        </p:spPr>
        <p:txBody>
          <a:bodyPr/>
          <a:lstStyle/>
          <a:p>
            <a:r>
              <a:rPr lang="en-US" dirty="0"/>
              <a:t>Spending and Debt </a:t>
            </a:r>
          </a:p>
        </p:txBody>
      </p:sp>
      <p:sp>
        <p:nvSpPr>
          <p:cNvPr id="4" name="Content Placeholder 3">
            <a:extLst>
              <a:ext uri="{FF2B5EF4-FFF2-40B4-BE49-F238E27FC236}">
                <a16:creationId xmlns:a16="http://schemas.microsoft.com/office/drawing/2014/main" id="{B41A2AC8-34C7-0C69-2368-BE0AEF324B3F}"/>
              </a:ext>
            </a:extLst>
          </p:cNvPr>
          <p:cNvSpPr>
            <a:spLocks noGrp="1"/>
          </p:cNvSpPr>
          <p:nvPr>
            <p:ph idx="1"/>
          </p:nvPr>
        </p:nvSpPr>
        <p:spPr>
          <a:xfrm>
            <a:off x="1167491" y="1961148"/>
            <a:ext cx="3218688" cy="3393784"/>
          </a:xfrm>
        </p:spPr>
        <p:txBody>
          <a:bodyPr vert="horz" lIns="91440" tIns="45720" rIns="91440" bIns="45720" rtlCol="0" anchor="t">
            <a:noAutofit/>
          </a:bodyPr>
          <a:lstStyle/>
          <a:p>
            <a:r>
              <a:rPr lang="en-US" dirty="0"/>
              <a:t>With debt, a similar pattern emerges, though with some differences. However, there is no clear evidence of political bias.</a:t>
            </a:r>
          </a:p>
        </p:txBody>
      </p:sp>
      <p:sp>
        <p:nvSpPr>
          <p:cNvPr id="8" name="Slide Number Placeholder 7">
            <a:extLst>
              <a:ext uri="{FF2B5EF4-FFF2-40B4-BE49-F238E27FC236}">
                <a16:creationId xmlns:a16="http://schemas.microsoft.com/office/drawing/2014/main" id="{33D0146A-F546-71C2-2D13-1EAA189BC4CD}"/>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23" name="Content Placeholder 3">
            <a:extLst>
              <a:ext uri="{FF2B5EF4-FFF2-40B4-BE49-F238E27FC236}">
                <a16:creationId xmlns:a16="http://schemas.microsoft.com/office/drawing/2014/main" id="{A2CC8D7F-A5F2-7D9E-301A-EFB621690CA5}"/>
              </a:ext>
            </a:extLst>
          </p:cNvPr>
          <p:cNvSpPr txBox="1">
            <a:spLocks/>
          </p:cNvSpPr>
          <p:nvPr/>
        </p:nvSpPr>
        <p:spPr>
          <a:xfrm>
            <a:off x="9415165" y="1961148"/>
            <a:ext cx="2297577" cy="339378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Additional Sources:</a:t>
            </a:r>
          </a:p>
          <a:p>
            <a:r>
              <a:rPr lang="en-US" sz="1200" i="1" dirty="0"/>
              <a:t>1. Debt data from Census.gov Annual Survey of State and Local Government Finances</a:t>
            </a:r>
          </a:p>
          <a:p>
            <a:r>
              <a:rPr lang="en-US" sz="1200" i="1" dirty="0"/>
              <a:t>Note that DC is excluded due to lack of data.</a:t>
            </a:r>
          </a:p>
        </p:txBody>
      </p:sp>
      <p:pic>
        <p:nvPicPr>
          <p:cNvPr id="5" name="Picture 4">
            <a:extLst>
              <a:ext uri="{FF2B5EF4-FFF2-40B4-BE49-F238E27FC236}">
                <a16:creationId xmlns:a16="http://schemas.microsoft.com/office/drawing/2014/main" id="{1C0418A4-10AD-9C77-52D3-0703961BD74B}"/>
              </a:ext>
            </a:extLst>
          </p:cNvPr>
          <p:cNvPicPr>
            <a:picLocks noChangeAspect="1"/>
          </p:cNvPicPr>
          <p:nvPr/>
        </p:nvPicPr>
        <p:blipFill>
          <a:blip r:embed="rId2"/>
          <a:stretch>
            <a:fillRect/>
          </a:stretch>
        </p:blipFill>
        <p:spPr>
          <a:xfrm>
            <a:off x="4814871" y="228600"/>
            <a:ext cx="4600294" cy="6400800"/>
          </a:xfrm>
          <a:prstGeom prst="rect">
            <a:avLst/>
          </a:prstGeom>
        </p:spPr>
      </p:pic>
    </p:spTree>
    <p:extLst>
      <p:ext uri="{BB962C8B-B14F-4D97-AF65-F5344CB8AC3E}">
        <p14:creationId xmlns:p14="http://schemas.microsoft.com/office/powerpoint/2010/main" val="292159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82EC5-8FE7-28FB-A990-4606C72452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AB8EB-F1E0-F58C-585C-44573B184439}"/>
              </a:ext>
            </a:extLst>
          </p:cNvPr>
          <p:cNvSpPr>
            <a:spLocks noGrp="1"/>
          </p:cNvSpPr>
          <p:nvPr>
            <p:ph type="title"/>
          </p:nvPr>
        </p:nvSpPr>
        <p:spPr>
          <a:xfrm>
            <a:off x="1167493" y="381000"/>
            <a:ext cx="3609044" cy="1325563"/>
          </a:xfrm>
        </p:spPr>
        <p:txBody>
          <a:bodyPr/>
          <a:lstStyle/>
          <a:p>
            <a:r>
              <a:rPr lang="en-US" sz="3600" dirty="0"/>
              <a:t>Spending and Infrastructure Spending </a:t>
            </a:r>
          </a:p>
        </p:txBody>
      </p:sp>
      <p:sp>
        <p:nvSpPr>
          <p:cNvPr id="4" name="Content Placeholder 3">
            <a:extLst>
              <a:ext uri="{FF2B5EF4-FFF2-40B4-BE49-F238E27FC236}">
                <a16:creationId xmlns:a16="http://schemas.microsoft.com/office/drawing/2014/main" id="{51B2F6E3-A7B6-E560-B89F-6B334C29E797}"/>
              </a:ext>
            </a:extLst>
          </p:cNvPr>
          <p:cNvSpPr>
            <a:spLocks noGrp="1"/>
          </p:cNvSpPr>
          <p:nvPr>
            <p:ph idx="1"/>
          </p:nvPr>
        </p:nvSpPr>
        <p:spPr>
          <a:xfrm>
            <a:off x="1167491" y="1961148"/>
            <a:ext cx="3218688" cy="3393784"/>
          </a:xfrm>
        </p:spPr>
        <p:txBody>
          <a:bodyPr vert="horz" lIns="91440" tIns="45720" rIns="91440" bIns="45720" rtlCol="0" anchor="t">
            <a:noAutofit/>
          </a:bodyPr>
          <a:lstStyle/>
          <a:p>
            <a:r>
              <a:rPr lang="en-US" dirty="0"/>
              <a:t>If we normalize spending based on 2022 annual state spending on infrastructure, the distribution appears relatively more consistent. That is, perhaps the Administration attempted to divvy funds to states with lots of infrastructure needs.</a:t>
            </a:r>
          </a:p>
        </p:txBody>
      </p:sp>
      <p:sp>
        <p:nvSpPr>
          <p:cNvPr id="8" name="Slide Number Placeholder 7">
            <a:extLst>
              <a:ext uri="{FF2B5EF4-FFF2-40B4-BE49-F238E27FC236}">
                <a16:creationId xmlns:a16="http://schemas.microsoft.com/office/drawing/2014/main" id="{3C323FA7-4ABA-9414-0ADD-6B538D26B520}"/>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23" name="Content Placeholder 3">
            <a:extLst>
              <a:ext uri="{FF2B5EF4-FFF2-40B4-BE49-F238E27FC236}">
                <a16:creationId xmlns:a16="http://schemas.microsoft.com/office/drawing/2014/main" id="{39ABD053-3EAB-F984-B25C-FF6567B8DDAA}"/>
              </a:ext>
            </a:extLst>
          </p:cNvPr>
          <p:cNvSpPr txBox="1">
            <a:spLocks/>
          </p:cNvSpPr>
          <p:nvPr/>
        </p:nvSpPr>
        <p:spPr>
          <a:xfrm>
            <a:off x="9415165" y="1961148"/>
            <a:ext cx="2297577" cy="339378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Additional Sources:</a:t>
            </a:r>
          </a:p>
          <a:p>
            <a:r>
              <a:rPr lang="en-US" sz="1200" i="1" dirty="0"/>
              <a:t>1. Infrastructure spending data from the Census.gov Annual Survey of State and Local Government Finances, calculated as the sum of the following line items:</a:t>
            </a:r>
            <a:br>
              <a:rPr lang="en-US" sz="1200" i="1" dirty="0"/>
            </a:br>
            <a:r>
              <a:rPr lang="en-US" sz="1200" i="1" dirty="0"/>
              <a:t>Highways, Air transportation (airports), Parking facilities, Sea and inland port facilities, and Utility expenditure.</a:t>
            </a:r>
          </a:p>
          <a:p>
            <a:r>
              <a:rPr lang="en-US" sz="1200" i="1" dirty="0"/>
              <a:t>Note that DC is excluded due to lack of data.</a:t>
            </a:r>
          </a:p>
        </p:txBody>
      </p:sp>
      <p:pic>
        <p:nvPicPr>
          <p:cNvPr id="3" name="Picture 2">
            <a:extLst>
              <a:ext uri="{FF2B5EF4-FFF2-40B4-BE49-F238E27FC236}">
                <a16:creationId xmlns:a16="http://schemas.microsoft.com/office/drawing/2014/main" id="{70E3E9CF-D5A1-77A6-C155-83403D53D563}"/>
              </a:ext>
            </a:extLst>
          </p:cNvPr>
          <p:cNvPicPr>
            <a:picLocks noChangeAspect="1"/>
          </p:cNvPicPr>
          <p:nvPr/>
        </p:nvPicPr>
        <p:blipFill>
          <a:blip r:embed="rId2"/>
          <a:stretch>
            <a:fillRect/>
          </a:stretch>
        </p:blipFill>
        <p:spPr>
          <a:xfrm>
            <a:off x="4652826" y="228600"/>
            <a:ext cx="4762339" cy="6400800"/>
          </a:xfrm>
          <a:prstGeom prst="rect">
            <a:avLst/>
          </a:prstGeom>
        </p:spPr>
      </p:pic>
    </p:spTree>
    <p:extLst>
      <p:ext uri="{BB962C8B-B14F-4D97-AF65-F5344CB8AC3E}">
        <p14:creationId xmlns:p14="http://schemas.microsoft.com/office/powerpoint/2010/main" val="373448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63543-8454-0A02-AD15-C1D213457C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125CD-C8B0-8A26-1C40-FDD7F6440830}"/>
              </a:ext>
            </a:extLst>
          </p:cNvPr>
          <p:cNvSpPr>
            <a:spLocks noGrp="1"/>
          </p:cNvSpPr>
          <p:nvPr>
            <p:ph type="title"/>
          </p:nvPr>
        </p:nvSpPr>
        <p:spPr>
          <a:xfrm>
            <a:off x="1167493" y="381000"/>
            <a:ext cx="3609044" cy="1580148"/>
          </a:xfrm>
        </p:spPr>
        <p:txBody>
          <a:bodyPr/>
          <a:lstStyle/>
          <a:p>
            <a:r>
              <a:rPr lang="en-US" sz="3600" dirty="0"/>
              <a:t>Spending by Road Miles / Land Area</a:t>
            </a:r>
          </a:p>
        </p:txBody>
      </p:sp>
      <p:sp>
        <p:nvSpPr>
          <p:cNvPr id="4" name="Content Placeholder 3">
            <a:extLst>
              <a:ext uri="{FF2B5EF4-FFF2-40B4-BE49-F238E27FC236}">
                <a16:creationId xmlns:a16="http://schemas.microsoft.com/office/drawing/2014/main" id="{BF0F4E31-A692-4512-1365-4755B716BA94}"/>
              </a:ext>
            </a:extLst>
          </p:cNvPr>
          <p:cNvSpPr>
            <a:spLocks noGrp="1"/>
          </p:cNvSpPr>
          <p:nvPr>
            <p:ph idx="1"/>
          </p:nvPr>
        </p:nvSpPr>
        <p:spPr>
          <a:xfrm>
            <a:off x="1167491" y="1961148"/>
            <a:ext cx="3218688" cy="3393784"/>
          </a:xfrm>
        </p:spPr>
        <p:txBody>
          <a:bodyPr vert="horz" lIns="91440" tIns="45720" rIns="91440" bIns="45720" rtlCol="0" anchor="t">
            <a:noAutofit/>
          </a:bodyPr>
          <a:lstStyle/>
          <a:p>
            <a:r>
              <a:rPr lang="en-US" dirty="0"/>
              <a:t>Finally, we can compare spending as a function of geography. In both cases, we see different patterns emerge.</a:t>
            </a:r>
          </a:p>
        </p:txBody>
      </p:sp>
      <p:sp>
        <p:nvSpPr>
          <p:cNvPr id="8" name="Slide Number Placeholder 7">
            <a:extLst>
              <a:ext uri="{FF2B5EF4-FFF2-40B4-BE49-F238E27FC236}">
                <a16:creationId xmlns:a16="http://schemas.microsoft.com/office/drawing/2014/main" id="{DB2BD650-2802-5E53-18C5-EE8D74B4A3D9}"/>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23" name="Content Placeholder 3">
            <a:extLst>
              <a:ext uri="{FF2B5EF4-FFF2-40B4-BE49-F238E27FC236}">
                <a16:creationId xmlns:a16="http://schemas.microsoft.com/office/drawing/2014/main" id="{58FC1C8C-4CB0-57BD-6A8E-B867A8CB77E4}"/>
              </a:ext>
            </a:extLst>
          </p:cNvPr>
          <p:cNvSpPr txBox="1">
            <a:spLocks/>
          </p:cNvSpPr>
          <p:nvPr/>
        </p:nvSpPr>
        <p:spPr>
          <a:xfrm>
            <a:off x="9415165" y="1961148"/>
            <a:ext cx="2297577" cy="339378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Additional Sources:</a:t>
            </a:r>
          </a:p>
          <a:p>
            <a:r>
              <a:rPr lang="en-US" sz="1200" i="1" dirty="0"/>
              <a:t>1. Road Miles data from the US Department of Transportation </a:t>
            </a:r>
            <a:r>
              <a:rPr lang="en-US" sz="1200" i="1" dirty="0">
                <a:hlinkClick r:id="rId2"/>
              </a:rPr>
              <a:t>https://www.fhwa.dot.gov/policyinformation/statistics/2021/</a:t>
            </a:r>
            <a:r>
              <a:rPr lang="en-US" sz="1200" i="1" dirty="0"/>
              <a:t> </a:t>
            </a:r>
          </a:p>
          <a:p>
            <a:r>
              <a:rPr lang="en-US" sz="1200" i="1" dirty="0"/>
              <a:t>Note that DC is excluded due to lack of data.</a:t>
            </a:r>
          </a:p>
        </p:txBody>
      </p:sp>
      <p:pic>
        <p:nvPicPr>
          <p:cNvPr id="13" name="Picture 12">
            <a:extLst>
              <a:ext uri="{FF2B5EF4-FFF2-40B4-BE49-F238E27FC236}">
                <a16:creationId xmlns:a16="http://schemas.microsoft.com/office/drawing/2014/main" id="{618DB459-AB28-3E5E-53AC-BFC45D0A5677}"/>
              </a:ext>
            </a:extLst>
          </p:cNvPr>
          <p:cNvPicPr>
            <a:picLocks noChangeAspect="1"/>
          </p:cNvPicPr>
          <p:nvPr/>
        </p:nvPicPr>
        <p:blipFill>
          <a:blip r:embed="rId3"/>
          <a:stretch>
            <a:fillRect/>
          </a:stretch>
        </p:blipFill>
        <p:spPr>
          <a:xfrm>
            <a:off x="4857498" y="0"/>
            <a:ext cx="6772275" cy="3438525"/>
          </a:xfrm>
          <a:prstGeom prst="rect">
            <a:avLst/>
          </a:prstGeom>
        </p:spPr>
      </p:pic>
      <p:pic>
        <p:nvPicPr>
          <p:cNvPr id="15" name="Picture 14">
            <a:extLst>
              <a:ext uri="{FF2B5EF4-FFF2-40B4-BE49-F238E27FC236}">
                <a16:creationId xmlns:a16="http://schemas.microsoft.com/office/drawing/2014/main" id="{D57E7FB4-15A2-F122-0EAF-40FA04CECDE7}"/>
              </a:ext>
            </a:extLst>
          </p:cNvPr>
          <p:cNvPicPr>
            <a:picLocks noChangeAspect="1"/>
          </p:cNvPicPr>
          <p:nvPr/>
        </p:nvPicPr>
        <p:blipFill>
          <a:blip r:embed="rId4"/>
          <a:stretch>
            <a:fillRect/>
          </a:stretch>
        </p:blipFill>
        <p:spPr>
          <a:xfrm>
            <a:off x="4774529" y="3419475"/>
            <a:ext cx="6772275" cy="3438525"/>
          </a:xfrm>
          <a:prstGeom prst="rect">
            <a:avLst/>
          </a:prstGeom>
        </p:spPr>
      </p:pic>
      <p:sp>
        <p:nvSpPr>
          <p:cNvPr id="16" name="Content Placeholder 3">
            <a:extLst>
              <a:ext uri="{FF2B5EF4-FFF2-40B4-BE49-F238E27FC236}">
                <a16:creationId xmlns:a16="http://schemas.microsoft.com/office/drawing/2014/main" id="{A93D3DE9-78BC-3EF8-6167-2979F41FC4C1}"/>
              </a:ext>
            </a:extLst>
          </p:cNvPr>
          <p:cNvSpPr txBox="1">
            <a:spLocks/>
          </p:cNvSpPr>
          <p:nvPr/>
        </p:nvSpPr>
        <p:spPr>
          <a:xfrm>
            <a:off x="1167492" y="3531270"/>
            <a:ext cx="3218688" cy="197919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Additional Sources:</a:t>
            </a:r>
          </a:p>
          <a:p>
            <a:pPr marL="228600" indent="-228600">
              <a:buAutoNum type="arabicPeriod"/>
            </a:pPr>
            <a:r>
              <a:rPr lang="en-US" sz="1200" i="1" dirty="0"/>
              <a:t>Road Miles data from the US Department of Transportation </a:t>
            </a:r>
            <a:r>
              <a:rPr lang="en-US" sz="1200" i="1" dirty="0">
                <a:hlinkClick r:id="rId2"/>
              </a:rPr>
              <a:t>https://www.fhwa.dot.gov/policyinformation/statistics/2021/</a:t>
            </a:r>
            <a:r>
              <a:rPr lang="en-US" sz="1200" i="1" dirty="0"/>
              <a:t> </a:t>
            </a:r>
          </a:p>
          <a:p>
            <a:pPr marL="228600" indent="-228600">
              <a:buAutoNum type="arabicPeriod"/>
            </a:pPr>
            <a:r>
              <a:rPr lang="en-US" sz="1200" i="1" dirty="0"/>
              <a:t>Land Area data from the Census.gov State Area Measurements and Internal Point Coordinates</a:t>
            </a:r>
          </a:p>
          <a:p>
            <a:r>
              <a:rPr lang="en-US" sz="1200" i="1" dirty="0"/>
              <a:t>Note that DC is excluded due to lack of data.</a:t>
            </a:r>
          </a:p>
        </p:txBody>
      </p:sp>
    </p:spTree>
    <p:extLst>
      <p:ext uri="{BB962C8B-B14F-4D97-AF65-F5344CB8AC3E}">
        <p14:creationId xmlns:p14="http://schemas.microsoft.com/office/powerpoint/2010/main" val="287227669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{2D370B8B-D777-43CC-BB29-B8936692EB42}tf45331398_win32</Template>
  <TotalTime>53</TotalTime>
  <Words>759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Story 1:   Infrastructure Investment &amp; Jobs Act Funding Allocation</vt:lpstr>
      <vt:lpstr>Prompt</vt:lpstr>
      <vt:lpstr>Spending</vt:lpstr>
      <vt:lpstr>Spending per Capita </vt:lpstr>
      <vt:lpstr>Spending vs Population</vt:lpstr>
      <vt:lpstr>Spending and GDP </vt:lpstr>
      <vt:lpstr>Spending and Debt </vt:lpstr>
      <vt:lpstr>Spending and Infrastructure Spending </vt:lpstr>
      <vt:lpstr>Spending by Road Miles / Land Area</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1:   Infrastructure Investment &amp; Jobs Act Funding Allocation</dc:title>
  <dc:creator>Keith Colella</dc:creator>
  <cp:lastModifiedBy>Keith Colella</cp:lastModifiedBy>
  <cp:revision>23</cp:revision>
  <dcterms:created xsi:type="dcterms:W3CDTF">2024-02-05T03:37:59Z</dcterms:created>
  <dcterms:modified xsi:type="dcterms:W3CDTF">2024-02-05T04:31:48Z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