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72" r:id="rId13"/>
    <p:sldId id="267" r:id="rId14"/>
    <p:sldId id="268" r:id="rId15"/>
    <p:sldId id="273" r:id="rId16"/>
    <p:sldId id="269" r:id="rId17"/>
    <p:sldId id="279" r:id="rId18"/>
    <p:sldId id="280" r:id="rId19"/>
    <p:sldId id="270" r:id="rId20"/>
    <p:sldId id="271" r:id="rId21"/>
    <p:sldId id="274" r:id="rId22"/>
    <p:sldId id="275" r:id="rId23"/>
    <p:sldId id="276" r:id="rId24"/>
    <p:sldId id="277" r:id="rId25"/>
    <p:sldId id="278"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60CE225-CFDB-4023-97B8-9F83ECEB88E0}">
          <p14:sldIdLst>
            <p14:sldId id="256"/>
          </p14:sldIdLst>
        </p14:section>
        <p14:section name="Introduction" id="{3763450B-02A5-4C97-ADCB-80F4A310017C}">
          <p14:sldIdLst>
            <p14:sldId id="257"/>
            <p14:sldId id="258"/>
          </p14:sldIdLst>
        </p14:section>
        <p14:section name="Data" id="{976F5F89-E849-40FB-B7FC-028340CFC5EF}">
          <p14:sldIdLst>
            <p14:sldId id="259"/>
            <p14:sldId id="260"/>
            <p14:sldId id="261"/>
          </p14:sldIdLst>
        </p14:section>
        <p14:section name="EDA" id="{BE842600-B9FE-4886-8066-B2147511BFA5}">
          <p14:sldIdLst>
            <p14:sldId id="263"/>
            <p14:sldId id="262"/>
            <p14:sldId id="264"/>
            <p14:sldId id="265"/>
          </p14:sldIdLst>
        </p14:section>
        <p14:section name="Inference" id="{84428561-046E-47EA-BC6B-6DC222CFEA7C}">
          <p14:sldIdLst>
            <p14:sldId id="266"/>
            <p14:sldId id="272"/>
            <p14:sldId id="267"/>
            <p14:sldId id="268"/>
            <p14:sldId id="273"/>
            <p14:sldId id="269"/>
            <p14:sldId id="279"/>
            <p14:sldId id="280"/>
          </p14:sldIdLst>
        </p14:section>
        <p14:section name="Conclusions" id="{8C5EFC26-9AF4-4999-96B3-9B8B48C70C1B}">
          <p14:sldIdLst>
            <p14:sldId id="270"/>
          </p14:sldIdLst>
        </p14:section>
        <p14:section name="Appendix" id="{6F52A6D2-4E1F-4397-BAC8-CE24BDFC17DB}">
          <p14:sldIdLst>
            <p14:sldId id="271"/>
            <p14:sldId id="274"/>
            <p14:sldId id="275"/>
            <p14:sldId id="276"/>
            <p14:sldId id="277"/>
            <p14:sldId id="278"/>
            <p14:sldId id="2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57" autoAdjust="0"/>
    <p:restoredTop sz="94660"/>
  </p:normalViewPr>
  <p:slideViewPr>
    <p:cSldViewPr snapToGrid="0">
      <p:cViewPr varScale="1">
        <p:scale>
          <a:sx n="129" d="100"/>
          <a:sy n="129" d="100"/>
        </p:scale>
        <p:origin x="128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5/14/2023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5/14/2023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govtrack.us/about/analysis" TargetMode="External"/><Relationship Id="rId2" Type="http://schemas.openxmlformats.org/officeDocument/2006/relationships/hyperlink" Target="https://voteview.com/" TargetMode="External"/><Relationship Id="rId1" Type="http://schemas.openxmlformats.org/officeDocument/2006/relationships/slideLayout" Target="../slideLayouts/slideLayout2.xml"/><Relationship Id="rId6" Type="http://schemas.openxmlformats.org/officeDocument/2006/relationships/hyperlink" Target="https://github.com/kac624/cuny/tree/main/election_tweets" TargetMode="External"/><Relationship Id="rId5" Type="http://schemas.openxmlformats.org/officeDocument/2006/relationships/hyperlink" Target="https://www.cookpolitical.com/cook-pvi/2022-partisan-voting-index" TargetMode="External"/><Relationship Id="rId4" Type="http://schemas.openxmlformats.org/officeDocument/2006/relationships/hyperlink" Target="https://doi.org/10.7910/DVN/BQKU4M"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image" Target="../media/image27.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tmp"/><Relationship Id="rId2" Type="http://schemas.openxmlformats.org/officeDocument/2006/relationships/image" Target="../media/image29.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4F812-84C1-3B08-62EC-A1D7BFECA486}"/>
              </a:ext>
            </a:extLst>
          </p:cNvPr>
          <p:cNvSpPr>
            <a:spLocks noGrp="1"/>
          </p:cNvSpPr>
          <p:nvPr>
            <p:ph type="ctrTitle"/>
          </p:nvPr>
        </p:nvSpPr>
        <p:spPr/>
        <p:txBody>
          <a:bodyPr/>
          <a:lstStyle/>
          <a:p>
            <a:r>
              <a:rPr lang="en-US" dirty="0"/>
              <a:t>Partisanship and Competitive Elections</a:t>
            </a:r>
          </a:p>
        </p:txBody>
      </p:sp>
      <p:sp>
        <p:nvSpPr>
          <p:cNvPr id="3" name="Subtitle 2">
            <a:extLst>
              <a:ext uri="{FF2B5EF4-FFF2-40B4-BE49-F238E27FC236}">
                <a16:creationId xmlns:a16="http://schemas.microsoft.com/office/drawing/2014/main" id="{810D0A3B-399F-66B1-26A1-7A4982E44A8C}"/>
              </a:ext>
            </a:extLst>
          </p:cNvPr>
          <p:cNvSpPr>
            <a:spLocks noGrp="1"/>
          </p:cNvSpPr>
          <p:nvPr>
            <p:ph type="subTitle" idx="1"/>
          </p:nvPr>
        </p:nvSpPr>
        <p:spPr/>
        <p:txBody>
          <a:bodyPr/>
          <a:lstStyle/>
          <a:p>
            <a:r>
              <a:rPr lang="en-US" dirty="0"/>
              <a:t>Keith Colella</a:t>
            </a:r>
          </a:p>
          <a:p>
            <a:r>
              <a:rPr lang="en-US" dirty="0"/>
              <a:t>DATA606</a:t>
            </a:r>
          </a:p>
          <a:p>
            <a:r>
              <a:rPr lang="en-US" dirty="0"/>
              <a:t>May 2023</a:t>
            </a:r>
          </a:p>
        </p:txBody>
      </p:sp>
    </p:spTree>
    <p:extLst>
      <p:ext uri="{BB962C8B-B14F-4D97-AF65-F5344CB8AC3E}">
        <p14:creationId xmlns:p14="http://schemas.microsoft.com/office/powerpoint/2010/main" val="2638248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6B322-4ACB-A96D-47C2-FC6D4A931BED}"/>
              </a:ext>
            </a:extLst>
          </p:cNvPr>
          <p:cNvSpPr>
            <a:spLocks noGrp="1"/>
          </p:cNvSpPr>
          <p:nvPr>
            <p:ph type="title"/>
          </p:nvPr>
        </p:nvSpPr>
        <p:spPr>
          <a:xfrm>
            <a:off x="1484311" y="425605"/>
            <a:ext cx="10018713" cy="1752599"/>
          </a:xfrm>
        </p:spPr>
        <p:txBody>
          <a:bodyPr/>
          <a:lstStyle/>
          <a:p>
            <a:r>
              <a:rPr lang="en-US" b="1" dirty="0"/>
              <a:t>Exploratory Data Analysis</a:t>
            </a:r>
            <a:br>
              <a:rPr lang="en-US" dirty="0"/>
            </a:br>
            <a:r>
              <a:rPr lang="en-US" dirty="0"/>
              <a:t>Distributions: Independent Variable</a:t>
            </a:r>
          </a:p>
        </p:txBody>
      </p:sp>
      <p:pic>
        <p:nvPicPr>
          <p:cNvPr id="3" name="Picture 2">
            <a:extLst>
              <a:ext uri="{FF2B5EF4-FFF2-40B4-BE49-F238E27FC236}">
                <a16:creationId xmlns:a16="http://schemas.microsoft.com/office/drawing/2014/main" id="{03551CAE-F53A-E64A-DFFE-35BB8C673820}"/>
              </a:ext>
            </a:extLst>
          </p:cNvPr>
          <p:cNvPicPr>
            <a:picLocks noChangeAspect="1"/>
          </p:cNvPicPr>
          <p:nvPr/>
        </p:nvPicPr>
        <p:blipFill>
          <a:blip r:embed="rId2"/>
          <a:stretch>
            <a:fillRect/>
          </a:stretch>
        </p:blipFill>
        <p:spPr>
          <a:xfrm>
            <a:off x="3227830" y="2178204"/>
            <a:ext cx="6531674" cy="403250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9993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6B322-4ACB-A96D-47C2-FC6D4A931BED}"/>
              </a:ext>
            </a:extLst>
          </p:cNvPr>
          <p:cNvSpPr>
            <a:spLocks noGrp="1"/>
          </p:cNvSpPr>
          <p:nvPr>
            <p:ph type="title"/>
          </p:nvPr>
        </p:nvSpPr>
        <p:spPr>
          <a:xfrm>
            <a:off x="1484311" y="328961"/>
            <a:ext cx="10018713" cy="1752599"/>
          </a:xfrm>
        </p:spPr>
        <p:txBody>
          <a:bodyPr/>
          <a:lstStyle/>
          <a:p>
            <a:r>
              <a:rPr lang="en-US" b="1" dirty="0"/>
              <a:t>Testing and Inference</a:t>
            </a:r>
            <a:br>
              <a:rPr lang="en-US" dirty="0"/>
            </a:br>
            <a:r>
              <a:rPr lang="en-US" dirty="0"/>
              <a:t>Conditions for Inference &amp; Hypotheses</a:t>
            </a:r>
          </a:p>
        </p:txBody>
      </p:sp>
      <mc:AlternateContent xmlns:mc="http://schemas.openxmlformats.org/markup-compatibility/2006" xmlns:a14="http://schemas.microsoft.com/office/drawing/2010/main">
        <mc:Choice Requires="a14">
          <p:sp>
            <p:nvSpPr>
              <p:cNvPr id="3" name="Content Placeholder 9">
                <a:extLst>
                  <a:ext uri="{FF2B5EF4-FFF2-40B4-BE49-F238E27FC236}">
                    <a16:creationId xmlns:a16="http://schemas.microsoft.com/office/drawing/2014/main" id="{5B5427BA-224A-6C26-2BFE-C1A0A3993FCD}"/>
                  </a:ext>
                </a:extLst>
              </p:cNvPr>
              <p:cNvSpPr>
                <a:spLocks noGrp="1"/>
              </p:cNvSpPr>
              <p:nvPr>
                <p:ph idx="1"/>
              </p:nvPr>
            </p:nvSpPr>
            <p:spPr>
              <a:xfrm>
                <a:off x="1484310" y="2081560"/>
                <a:ext cx="10018713" cy="4289503"/>
              </a:xfrm>
            </p:spPr>
            <p:txBody>
              <a:bodyPr/>
              <a:lstStyle/>
              <a:p>
                <a:pPr marL="457200" indent="-457200">
                  <a:buFont typeface="+mj-lt"/>
                  <a:buAutoNum type="arabicPeriod"/>
                </a:pPr>
                <a:r>
                  <a:rPr lang="en-US" dirty="0"/>
                  <a:t>Independence</a:t>
                </a:r>
              </a:p>
              <a:p>
                <a:pPr lvl="1"/>
                <a:r>
                  <a:rPr lang="en-US" dirty="0"/>
                  <a:t>Candidate observations are distinct</a:t>
                </a:r>
              </a:p>
              <a:p>
                <a:pPr marL="457200" indent="-457200">
                  <a:buFont typeface="+mj-lt"/>
                  <a:buAutoNum type="arabicPeriod"/>
                </a:pPr>
                <a:r>
                  <a:rPr lang="en-US" dirty="0"/>
                  <a:t>Normal Sampling Distribution</a:t>
                </a:r>
              </a:p>
              <a:p>
                <a:pPr lvl="1"/>
                <a:r>
                  <a:rPr lang="en-US" dirty="0"/>
                  <a:t>Sample size exceeds 400 in the smallest case</a:t>
                </a:r>
              </a:p>
              <a:p>
                <a:pPr marL="457200" lvl="1" indent="0">
                  <a:buNone/>
                </a:pPr>
                <a:endParaRPr lang="en-US" dirty="0"/>
              </a:p>
              <a:p>
                <a:pPr marL="0" lvl="1" indent="0">
                  <a:buNone/>
                </a:pPr>
                <a:r>
                  <a:rPr lang="en-US" sz="2400" dirty="0"/>
                  <a:t>Hypotheses:</a:t>
                </a:r>
              </a:p>
              <a:p>
                <a:pPr marL="342900" lvl="1" indent="-342900"/>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𝐷𝑒𝑝</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𝐼𝑛𝑑</m:t>
                        </m:r>
                      </m:sub>
                    </m:sSub>
                  </m:oMath>
                </a14:m>
                <a:endParaRPr lang="en-US" dirty="0"/>
              </a:p>
              <a:p>
                <a:pPr marL="342900" lvl="1" indent="-342900"/>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𝐴</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𝐷𝑒𝑝</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𝐼𝑛𝑑</m:t>
                        </m:r>
                      </m:sub>
                    </m:sSub>
                  </m:oMath>
                </a14:m>
                <a:endParaRPr lang="en-US" dirty="0"/>
              </a:p>
              <a:p>
                <a:pPr marL="342900" lvl="1" indent="-342900"/>
                <a:endParaRPr lang="en-US" dirty="0"/>
              </a:p>
            </p:txBody>
          </p:sp>
        </mc:Choice>
        <mc:Fallback xmlns="">
          <p:sp>
            <p:nvSpPr>
              <p:cNvPr id="3" name="Content Placeholder 9">
                <a:extLst>
                  <a:ext uri="{FF2B5EF4-FFF2-40B4-BE49-F238E27FC236}">
                    <a16:creationId xmlns:a16="http://schemas.microsoft.com/office/drawing/2014/main" id="{5B5427BA-224A-6C26-2BFE-C1A0A3993FCD}"/>
                  </a:ext>
                </a:extLst>
              </p:cNvPr>
              <p:cNvSpPr>
                <a:spLocks noGrp="1" noRot="1" noChangeAspect="1" noMove="1" noResize="1" noEditPoints="1" noAdjustHandles="1" noChangeArrowheads="1" noChangeShapeType="1" noTextEdit="1"/>
              </p:cNvSpPr>
              <p:nvPr>
                <p:ph idx="1"/>
              </p:nvPr>
            </p:nvSpPr>
            <p:spPr>
              <a:xfrm>
                <a:off x="1484310" y="2081560"/>
                <a:ext cx="10018713" cy="4289503"/>
              </a:xfrm>
              <a:blipFill>
                <a:blip r:embed="rId2"/>
                <a:stretch>
                  <a:fillRect l="-1764" t="-4119"/>
                </a:stretch>
              </a:blipFill>
            </p:spPr>
            <p:txBody>
              <a:bodyPr/>
              <a:lstStyle/>
              <a:p>
                <a:r>
                  <a:rPr lang="en-US">
                    <a:noFill/>
                  </a:rPr>
                  <a:t> </a:t>
                </a:r>
              </a:p>
            </p:txBody>
          </p:sp>
        </mc:Fallback>
      </mc:AlternateContent>
    </p:spTree>
    <p:extLst>
      <p:ext uri="{BB962C8B-B14F-4D97-AF65-F5344CB8AC3E}">
        <p14:creationId xmlns:p14="http://schemas.microsoft.com/office/powerpoint/2010/main" val="1986238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6B322-4ACB-A96D-47C2-FC6D4A931BED}"/>
              </a:ext>
            </a:extLst>
          </p:cNvPr>
          <p:cNvSpPr>
            <a:spLocks noGrp="1"/>
          </p:cNvSpPr>
          <p:nvPr>
            <p:ph type="title"/>
          </p:nvPr>
        </p:nvSpPr>
        <p:spPr>
          <a:xfrm>
            <a:off x="1484311" y="299224"/>
            <a:ext cx="10018713" cy="1752599"/>
          </a:xfrm>
        </p:spPr>
        <p:txBody>
          <a:bodyPr/>
          <a:lstStyle/>
          <a:p>
            <a:r>
              <a:rPr lang="en-US" b="1" dirty="0"/>
              <a:t>Testing and Inference</a:t>
            </a:r>
            <a:br>
              <a:rPr lang="en-US" dirty="0"/>
            </a:br>
            <a:r>
              <a:rPr lang="en-US" dirty="0"/>
              <a:t>Null Hypothesis Testing: Box Plots</a:t>
            </a:r>
          </a:p>
        </p:txBody>
      </p:sp>
      <p:pic>
        <p:nvPicPr>
          <p:cNvPr id="4" name="Picture 3">
            <a:extLst>
              <a:ext uri="{FF2B5EF4-FFF2-40B4-BE49-F238E27FC236}">
                <a16:creationId xmlns:a16="http://schemas.microsoft.com/office/drawing/2014/main" id="{F0898A4F-DF6C-A824-8AAA-C195F837D2CF}"/>
              </a:ext>
            </a:extLst>
          </p:cNvPr>
          <p:cNvPicPr>
            <a:picLocks noChangeAspect="1"/>
          </p:cNvPicPr>
          <p:nvPr/>
        </p:nvPicPr>
        <p:blipFill>
          <a:blip r:embed="rId2"/>
          <a:stretch>
            <a:fillRect/>
          </a:stretch>
        </p:blipFill>
        <p:spPr>
          <a:xfrm>
            <a:off x="3235235" y="2051823"/>
            <a:ext cx="6516864" cy="402336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48030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6B322-4ACB-A96D-47C2-FC6D4A931BED}"/>
              </a:ext>
            </a:extLst>
          </p:cNvPr>
          <p:cNvSpPr>
            <a:spLocks noGrp="1"/>
          </p:cNvSpPr>
          <p:nvPr>
            <p:ph type="title"/>
          </p:nvPr>
        </p:nvSpPr>
        <p:spPr>
          <a:xfrm>
            <a:off x="1484311" y="284356"/>
            <a:ext cx="10018713" cy="1752599"/>
          </a:xfrm>
        </p:spPr>
        <p:txBody>
          <a:bodyPr/>
          <a:lstStyle/>
          <a:p>
            <a:r>
              <a:rPr lang="en-US" b="1" dirty="0"/>
              <a:t>Testing and Inference</a:t>
            </a:r>
            <a:br>
              <a:rPr lang="en-US" dirty="0"/>
            </a:br>
            <a:r>
              <a:rPr lang="en-US" dirty="0"/>
              <a:t>Null Hypothesis Testing: Results (α = 0.05)</a:t>
            </a:r>
          </a:p>
        </p:txBody>
      </p:sp>
      <p:pic>
        <p:nvPicPr>
          <p:cNvPr id="3" name="Picture 2">
            <a:extLst>
              <a:ext uri="{FF2B5EF4-FFF2-40B4-BE49-F238E27FC236}">
                <a16:creationId xmlns:a16="http://schemas.microsoft.com/office/drawing/2014/main" id="{5A782003-FA60-1D02-3242-11768E9027E9}"/>
              </a:ext>
            </a:extLst>
          </p:cNvPr>
          <p:cNvPicPr>
            <a:picLocks noChangeAspect="1"/>
          </p:cNvPicPr>
          <p:nvPr/>
        </p:nvPicPr>
        <p:blipFill>
          <a:blip r:embed="rId2"/>
          <a:stretch>
            <a:fillRect/>
          </a:stretch>
        </p:blipFill>
        <p:spPr>
          <a:xfrm>
            <a:off x="2541562" y="2036955"/>
            <a:ext cx="7108876" cy="438912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46095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6B322-4ACB-A96D-47C2-FC6D4A931BED}"/>
              </a:ext>
            </a:extLst>
          </p:cNvPr>
          <p:cNvSpPr>
            <a:spLocks noGrp="1"/>
          </p:cNvSpPr>
          <p:nvPr>
            <p:ph type="title"/>
          </p:nvPr>
        </p:nvSpPr>
        <p:spPr>
          <a:xfrm>
            <a:off x="1484311" y="157975"/>
            <a:ext cx="10018713" cy="2272991"/>
          </a:xfrm>
        </p:spPr>
        <p:txBody>
          <a:bodyPr>
            <a:normAutofit/>
          </a:bodyPr>
          <a:lstStyle/>
          <a:p>
            <a:r>
              <a:rPr lang="en-US" b="1" dirty="0"/>
              <a:t>Testing and Inference</a:t>
            </a:r>
            <a:br>
              <a:rPr lang="en-US" dirty="0"/>
            </a:br>
            <a:r>
              <a:rPr lang="en-US" dirty="0"/>
              <a:t>Null Hypothesis Testing: Results by Party</a:t>
            </a:r>
            <a:br>
              <a:rPr lang="en-US" dirty="0"/>
            </a:br>
            <a:r>
              <a:rPr lang="en-US" dirty="0"/>
              <a:t>(α = 0.05 / α* = 0.025)</a:t>
            </a:r>
          </a:p>
        </p:txBody>
      </p:sp>
      <p:pic>
        <p:nvPicPr>
          <p:cNvPr id="4" name="Picture 3">
            <a:extLst>
              <a:ext uri="{FF2B5EF4-FFF2-40B4-BE49-F238E27FC236}">
                <a16:creationId xmlns:a16="http://schemas.microsoft.com/office/drawing/2014/main" id="{8BF92404-C898-AF4B-1D06-3F9EE2DF7D41}"/>
              </a:ext>
            </a:extLst>
          </p:cNvPr>
          <p:cNvPicPr>
            <a:picLocks noChangeAspect="1"/>
          </p:cNvPicPr>
          <p:nvPr/>
        </p:nvPicPr>
        <p:blipFill>
          <a:blip r:embed="rId2"/>
          <a:stretch>
            <a:fillRect/>
          </a:stretch>
        </p:blipFill>
        <p:spPr>
          <a:xfrm>
            <a:off x="764021" y="2839842"/>
            <a:ext cx="5331979" cy="3291840"/>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73BA240E-076E-D2BC-FCD2-9E00A64C9F1E}"/>
              </a:ext>
            </a:extLst>
          </p:cNvPr>
          <p:cNvPicPr>
            <a:picLocks noChangeAspect="1"/>
          </p:cNvPicPr>
          <p:nvPr/>
        </p:nvPicPr>
        <p:blipFill>
          <a:blip r:embed="rId3"/>
          <a:stretch>
            <a:fillRect/>
          </a:stretch>
        </p:blipFill>
        <p:spPr>
          <a:xfrm>
            <a:off x="6493667" y="2839842"/>
            <a:ext cx="5331979" cy="329184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70348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6B322-4ACB-A96D-47C2-FC6D4A931BED}"/>
              </a:ext>
            </a:extLst>
          </p:cNvPr>
          <p:cNvSpPr>
            <a:spLocks noGrp="1"/>
          </p:cNvSpPr>
          <p:nvPr>
            <p:ph type="title"/>
          </p:nvPr>
        </p:nvSpPr>
        <p:spPr>
          <a:xfrm>
            <a:off x="1484311" y="224883"/>
            <a:ext cx="10018713" cy="1752599"/>
          </a:xfrm>
        </p:spPr>
        <p:txBody>
          <a:bodyPr/>
          <a:lstStyle/>
          <a:p>
            <a:r>
              <a:rPr lang="en-US" b="1" dirty="0"/>
              <a:t>Testing and Inference</a:t>
            </a:r>
            <a:br>
              <a:rPr lang="en-US" dirty="0"/>
            </a:br>
            <a:r>
              <a:rPr lang="en-US" dirty="0"/>
              <a:t>Linear Regression: Scatter Plots</a:t>
            </a:r>
          </a:p>
        </p:txBody>
      </p:sp>
      <p:pic>
        <p:nvPicPr>
          <p:cNvPr id="3" name="Picture 2">
            <a:extLst>
              <a:ext uri="{FF2B5EF4-FFF2-40B4-BE49-F238E27FC236}">
                <a16:creationId xmlns:a16="http://schemas.microsoft.com/office/drawing/2014/main" id="{C16D0C33-4FFE-B1DD-A996-D1C5433013B4}"/>
              </a:ext>
            </a:extLst>
          </p:cNvPr>
          <p:cNvPicPr>
            <a:picLocks noChangeAspect="1"/>
          </p:cNvPicPr>
          <p:nvPr/>
        </p:nvPicPr>
        <p:blipFill>
          <a:blip r:embed="rId2"/>
          <a:stretch>
            <a:fillRect/>
          </a:stretch>
        </p:blipFill>
        <p:spPr>
          <a:xfrm>
            <a:off x="2861949" y="1977482"/>
            <a:ext cx="7263436" cy="44842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4921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6B322-4ACB-A96D-47C2-FC6D4A931BED}"/>
              </a:ext>
            </a:extLst>
          </p:cNvPr>
          <p:cNvSpPr>
            <a:spLocks noGrp="1"/>
          </p:cNvSpPr>
          <p:nvPr>
            <p:ph type="title"/>
          </p:nvPr>
        </p:nvSpPr>
        <p:spPr>
          <a:xfrm>
            <a:off x="1484311" y="284176"/>
            <a:ext cx="10018713" cy="1752599"/>
          </a:xfrm>
        </p:spPr>
        <p:txBody>
          <a:bodyPr/>
          <a:lstStyle/>
          <a:p>
            <a:r>
              <a:rPr lang="en-US" b="1" dirty="0"/>
              <a:t>Testing and Inference</a:t>
            </a:r>
            <a:br>
              <a:rPr lang="en-US" dirty="0"/>
            </a:br>
            <a:r>
              <a:rPr lang="en-US" dirty="0"/>
              <a:t>Linear Regression: Results</a:t>
            </a:r>
          </a:p>
        </p:txBody>
      </p:sp>
      <p:pic>
        <p:nvPicPr>
          <p:cNvPr id="3" name="Picture 2">
            <a:extLst>
              <a:ext uri="{FF2B5EF4-FFF2-40B4-BE49-F238E27FC236}">
                <a16:creationId xmlns:a16="http://schemas.microsoft.com/office/drawing/2014/main" id="{E3EFE9F4-64A2-1972-1DB1-1DB8535738C9}"/>
              </a:ext>
            </a:extLst>
          </p:cNvPr>
          <p:cNvPicPr>
            <a:picLocks noChangeAspect="1"/>
          </p:cNvPicPr>
          <p:nvPr/>
        </p:nvPicPr>
        <p:blipFill>
          <a:blip r:embed="rId2"/>
          <a:stretch>
            <a:fillRect/>
          </a:stretch>
        </p:blipFill>
        <p:spPr>
          <a:xfrm>
            <a:off x="3001883" y="2036775"/>
            <a:ext cx="6983567" cy="431175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75879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6B322-4ACB-A96D-47C2-FC6D4A931BED}"/>
              </a:ext>
            </a:extLst>
          </p:cNvPr>
          <p:cNvSpPr>
            <a:spLocks noGrp="1"/>
          </p:cNvSpPr>
          <p:nvPr>
            <p:ph type="title"/>
          </p:nvPr>
        </p:nvSpPr>
        <p:spPr/>
        <p:txBody>
          <a:bodyPr/>
          <a:lstStyle/>
          <a:p>
            <a:r>
              <a:rPr lang="en-US" b="1" dirty="0"/>
              <a:t>Testing and Inference</a:t>
            </a:r>
            <a:br>
              <a:rPr lang="en-US" dirty="0"/>
            </a:br>
            <a:r>
              <a:rPr lang="en-US" dirty="0"/>
              <a:t>Linear Regression: Residual Plots (1/2)</a:t>
            </a:r>
          </a:p>
        </p:txBody>
      </p:sp>
      <p:pic>
        <p:nvPicPr>
          <p:cNvPr id="3" name="Picture 2">
            <a:extLst>
              <a:ext uri="{FF2B5EF4-FFF2-40B4-BE49-F238E27FC236}">
                <a16:creationId xmlns:a16="http://schemas.microsoft.com/office/drawing/2014/main" id="{BDAE186D-FDC9-1C04-4EFA-89DA1CC7A913}"/>
              </a:ext>
            </a:extLst>
          </p:cNvPr>
          <p:cNvPicPr>
            <a:picLocks noChangeAspect="1"/>
          </p:cNvPicPr>
          <p:nvPr/>
        </p:nvPicPr>
        <p:blipFill>
          <a:blip r:embed="rId2"/>
          <a:stretch>
            <a:fillRect/>
          </a:stretch>
        </p:blipFill>
        <p:spPr>
          <a:xfrm>
            <a:off x="298015" y="2438399"/>
            <a:ext cx="5797985" cy="3579541"/>
          </a:xfrm>
          <a:prstGeom prst="rect">
            <a:avLst/>
          </a:prstGeom>
          <a:ln>
            <a:noFill/>
          </a:ln>
          <a:effectLst>
            <a:outerShdw blurRad="292100" dist="139700" dir="2700000" algn="tl" rotWithShape="0">
              <a:srgbClr val="333333">
                <a:alpha val="65000"/>
              </a:srgbClr>
            </a:outerShdw>
          </a:effectLst>
        </p:spPr>
      </p:pic>
      <p:pic>
        <p:nvPicPr>
          <p:cNvPr id="4" name="Picture 3">
            <a:extLst>
              <a:ext uri="{FF2B5EF4-FFF2-40B4-BE49-F238E27FC236}">
                <a16:creationId xmlns:a16="http://schemas.microsoft.com/office/drawing/2014/main" id="{2EF5D65C-4A2F-CAFF-5C0D-E6FB806C2240}"/>
              </a:ext>
            </a:extLst>
          </p:cNvPr>
          <p:cNvPicPr>
            <a:picLocks noChangeAspect="1"/>
          </p:cNvPicPr>
          <p:nvPr/>
        </p:nvPicPr>
        <p:blipFill>
          <a:blip r:embed="rId3"/>
          <a:stretch>
            <a:fillRect/>
          </a:stretch>
        </p:blipFill>
        <p:spPr>
          <a:xfrm>
            <a:off x="6288451" y="2435946"/>
            <a:ext cx="5805933" cy="358444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59742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6B322-4ACB-A96D-47C2-FC6D4A931BED}"/>
              </a:ext>
            </a:extLst>
          </p:cNvPr>
          <p:cNvSpPr>
            <a:spLocks noGrp="1"/>
          </p:cNvSpPr>
          <p:nvPr>
            <p:ph type="title"/>
          </p:nvPr>
        </p:nvSpPr>
        <p:spPr/>
        <p:txBody>
          <a:bodyPr/>
          <a:lstStyle/>
          <a:p>
            <a:r>
              <a:rPr lang="en-US" b="1" dirty="0"/>
              <a:t>Testing and Inference</a:t>
            </a:r>
            <a:br>
              <a:rPr lang="en-US" dirty="0"/>
            </a:br>
            <a:r>
              <a:rPr lang="en-US" dirty="0"/>
              <a:t>Linear Regression: Residual Plots (2/2)</a:t>
            </a:r>
          </a:p>
        </p:txBody>
      </p:sp>
      <p:pic>
        <p:nvPicPr>
          <p:cNvPr id="5" name="Picture 4">
            <a:extLst>
              <a:ext uri="{FF2B5EF4-FFF2-40B4-BE49-F238E27FC236}">
                <a16:creationId xmlns:a16="http://schemas.microsoft.com/office/drawing/2014/main" id="{BB3AE7BB-16B6-F376-4B4F-604A5DD3B8A5}"/>
              </a:ext>
            </a:extLst>
          </p:cNvPr>
          <p:cNvPicPr>
            <a:picLocks noChangeAspect="1"/>
          </p:cNvPicPr>
          <p:nvPr/>
        </p:nvPicPr>
        <p:blipFill>
          <a:blip r:embed="rId2"/>
          <a:stretch>
            <a:fillRect/>
          </a:stretch>
        </p:blipFill>
        <p:spPr>
          <a:xfrm>
            <a:off x="290067" y="2435946"/>
            <a:ext cx="5805933" cy="3584448"/>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AF7DD8FD-C7BD-FA97-A761-D104087D2C4C}"/>
              </a:ext>
            </a:extLst>
          </p:cNvPr>
          <p:cNvPicPr>
            <a:picLocks noChangeAspect="1"/>
          </p:cNvPicPr>
          <p:nvPr/>
        </p:nvPicPr>
        <p:blipFill>
          <a:blip r:embed="rId3"/>
          <a:stretch>
            <a:fillRect/>
          </a:stretch>
        </p:blipFill>
        <p:spPr>
          <a:xfrm>
            <a:off x="6273582" y="2435946"/>
            <a:ext cx="5805933" cy="358444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006187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9028A-4927-F6B5-D356-866927E93BD8}"/>
              </a:ext>
            </a:extLst>
          </p:cNvPr>
          <p:cNvSpPr>
            <a:spLocks noGrp="1"/>
          </p:cNvSpPr>
          <p:nvPr>
            <p:ph type="title"/>
          </p:nvPr>
        </p:nvSpPr>
        <p:spPr/>
        <p:txBody>
          <a:bodyPr/>
          <a:lstStyle/>
          <a:p>
            <a:r>
              <a:rPr lang="en-US" b="1" dirty="0"/>
              <a:t>Conclusions</a:t>
            </a:r>
          </a:p>
        </p:txBody>
      </p:sp>
      <p:sp>
        <p:nvSpPr>
          <p:cNvPr id="5" name="Content Placeholder 9">
            <a:extLst>
              <a:ext uri="{FF2B5EF4-FFF2-40B4-BE49-F238E27FC236}">
                <a16:creationId xmlns:a16="http://schemas.microsoft.com/office/drawing/2014/main" id="{5F5C4CFF-B940-D58F-54CF-7944E4EFECD1}"/>
              </a:ext>
            </a:extLst>
          </p:cNvPr>
          <p:cNvSpPr>
            <a:spLocks noGrp="1"/>
          </p:cNvSpPr>
          <p:nvPr>
            <p:ph idx="1"/>
          </p:nvPr>
        </p:nvSpPr>
        <p:spPr>
          <a:xfrm>
            <a:off x="1484313" y="2438399"/>
            <a:ext cx="10018712" cy="3124200"/>
          </a:xfrm>
        </p:spPr>
        <p:txBody>
          <a:bodyPr/>
          <a:lstStyle/>
          <a:p>
            <a:pPr marL="457200" indent="-457200">
              <a:buFont typeface="+mj-lt"/>
              <a:buAutoNum type="arabicPeriod"/>
            </a:pPr>
            <a:r>
              <a:rPr lang="en-US" dirty="0"/>
              <a:t>Limited evidence of persistent relationship between competitive districts and partisan leanings.</a:t>
            </a:r>
          </a:p>
          <a:p>
            <a:pPr marL="457200" indent="-457200">
              <a:buFont typeface="+mj-lt"/>
              <a:buAutoNum type="arabicPeriod"/>
            </a:pPr>
            <a:r>
              <a:rPr lang="en-US" dirty="0"/>
              <a:t>Limitations:</a:t>
            </a:r>
          </a:p>
          <a:p>
            <a:pPr lvl="1"/>
            <a:r>
              <a:rPr lang="en-US" dirty="0"/>
              <a:t>Quality of proxy measures</a:t>
            </a:r>
          </a:p>
          <a:p>
            <a:pPr lvl="1"/>
            <a:r>
              <a:rPr lang="en-US" dirty="0"/>
              <a:t>Scope of data (2022 only) limits ability for broader inference</a:t>
            </a:r>
          </a:p>
          <a:p>
            <a:pPr lvl="1"/>
            <a:r>
              <a:rPr lang="en-US" dirty="0"/>
              <a:t>Additional variables not considered</a:t>
            </a:r>
          </a:p>
        </p:txBody>
      </p:sp>
    </p:spTree>
    <p:extLst>
      <p:ext uri="{BB962C8B-B14F-4D97-AF65-F5344CB8AC3E}">
        <p14:creationId xmlns:p14="http://schemas.microsoft.com/office/powerpoint/2010/main" val="2409312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CB39B68-3B80-C84F-5692-A31F58C72F92}"/>
              </a:ext>
            </a:extLst>
          </p:cNvPr>
          <p:cNvSpPr txBox="1"/>
          <p:nvPr/>
        </p:nvSpPr>
        <p:spPr>
          <a:xfrm>
            <a:off x="8153926" y="622737"/>
            <a:ext cx="3670212" cy="3416320"/>
          </a:xfrm>
          <a:prstGeom prst="rect">
            <a:avLst/>
          </a:prstGeom>
          <a:noFill/>
        </p:spPr>
        <p:txBody>
          <a:bodyPr wrap="square" rtlCol="0">
            <a:spAutoFit/>
          </a:bodyPr>
          <a:lstStyle/>
          <a:p>
            <a:r>
              <a:rPr lang="en-US" dirty="0"/>
              <a:t>“…residents who live in this progressive neighborhood are represented in the US House by a Republican congressman, thanks to gerrymandering after the 2010 census intended to dilute the power of the Democratic vote here…”</a:t>
            </a:r>
          </a:p>
          <a:p>
            <a:endParaRPr lang="en-US" dirty="0"/>
          </a:p>
          <a:p>
            <a:r>
              <a:rPr lang="en-US" dirty="0"/>
              <a:t>Dana Bash, Abbie Sharpe and </a:t>
            </a:r>
          </a:p>
          <a:p>
            <a:r>
              <a:rPr lang="en-US" dirty="0"/>
              <a:t>Ethan Cohen</a:t>
            </a:r>
          </a:p>
          <a:p>
            <a:r>
              <a:rPr lang="en-US" dirty="0"/>
              <a:t>CNN</a:t>
            </a:r>
          </a:p>
          <a:p>
            <a:r>
              <a:rPr lang="en-US" dirty="0"/>
              <a:t>January 2022</a:t>
            </a:r>
          </a:p>
        </p:txBody>
      </p:sp>
      <p:grpSp>
        <p:nvGrpSpPr>
          <p:cNvPr id="8" name="Group 7">
            <a:extLst>
              <a:ext uri="{FF2B5EF4-FFF2-40B4-BE49-F238E27FC236}">
                <a16:creationId xmlns:a16="http://schemas.microsoft.com/office/drawing/2014/main" id="{8D4B69E8-B911-9115-C623-34225FA61481}"/>
              </a:ext>
            </a:extLst>
          </p:cNvPr>
          <p:cNvGrpSpPr/>
          <p:nvPr/>
        </p:nvGrpSpPr>
        <p:grpSpPr>
          <a:xfrm>
            <a:off x="2098931" y="622738"/>
            <a:ext cx="5837414" cy="4603317"/>
            <a:chOff x="2098931" y="622738"/>
            <a:chExt cx="5837414" cy="4603317"/>
          </a:xfrm>
        </p:grpSpPr>
        <p:pic>
          <p:nvPicPr>
            <p:cNvPr id="5" name="Picture 4">
              <a:extLst>
                <a:ext uri="{FF2B5EF4-FFF2-40B4-BE49-F238E27FC236}">
                  <a16:creationId xmlns:a16="http://schemas.microsoft.com/office/drawing/2014/main" id="{A3F270E0-C372-AA90-A7F2-090F3E474945}"/>
                </a:ext>
              </a:extLst>
            </p:cNvPr>
            <p:cNvPicPr>
              <a:picLocks noChangeAspect="1"/>
            </p:cNvPicPr>
            <p:nvPr/>
          </p:nvPicPr>
          <p:blipFill rotWithShape="1">
            <a:blip r:embed="rId2"/>
            <a:srcRect b="80600"/>
            <a:stretch/>
          </p:blipFill>
          <p:spPr>
            <a:xfrm>
              <a:off x="2098931" y="622738"/>
              <a:ext cx="5837414" cy="1042102"/>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E8F3BF04-E784-BD7A-C7BA-1559CAFC4C24}"/>
                </a:ext>
              </a:extLst>
            </p:cNvPr>
            <p:cNvPicPr>
              <a:picLocks noChangeAspect="1"/>
            </p:cNvPicPr>
            <p:nvPr/>
          </p:nvPicPr>
          <p:blipFill rotWithShape="1">
            <a:blip r:embed="rId2"/>
            <a:srcRect t="33703"/>
            <a:stretch/>
          </p:blipFill>
          <p:spPr>
            <a:xfrm>
              <a:off x="2098931" y="1664840"/>
              <a:ext cx="5837414" cy="3561215"/>
            </a:xfrm>
            <a:prstGeom prst="rect">
              <a:avLst/>
            </a:prstGeom>
            <a:ln>
              <a:noFill/>
            </a:ln>
            <a:effectLst>
              <a:outerShdw blurRad="292100" dist="139700" dir="2700000" algn="tl" rotWithShape="0">
                <a:srgbClr val="333333">
                  <a:alpha val="65000"/>
                </a:srgbClr>
              </a:outerShdw>
            </a:effectLst>
          </p:spPr>
        </p:pic>
      </p:grpSp>
      <p:sp>
        <p:nvSpPr>
          <p:cNvPr id="9" name="TextBox 8">
            <a:extLst>
              <a:ext uri="{FF2B5EF4-FFF2-40B4-BE49-F238E27FC236}">
                <a16:creationId xmlns:a16="http://schemas.microsoft.com/office/drawing/2014/main" id="{A07B1883-1D47-9A57-FAAA-8521BC799762}"/>
              </a:ext>
            </a:extLst>
          </p:cNvPr>
          <p:cNvSpPr txBox="1"/>
          <p:nvPr/>
        </p:nvSpPr>
        <p:spPr>
          <a:xfrm>
            <a:off x="2098931" y="5417032"/>
            <a:ext cx="5837414" cy="246221"/>
          </a:xfrm>
          <a:prstGeom prst="rect">
            <a:avLst/>
          </a:prstGeom>
          <a:noFill/>
        </p:spPr>
        <p:txBody>
          <a:bodyPr wrap="square" rtlCol="0">
            <a:spAutoFit/>
          </a:bodyPr>
          <a:lstStyle/>
          <a:p>
            <a:r>
              <a:rPr lang="en-US" sz="1000" dirty="0"/>
              <a:t>https://www.cnn.com/2022/01/25/politics/gerrymandering-us-house-partisan/index.html</a:t>
            </a:r>
          </a:p>
        </p:txBody>
      </p:sp>
    </p:spTree>
    <p:extLst>
      <p:ext uri="{BB962C8B-B14F-4D97-AF65-F5344CB8AC3E}">
        <p14:creationId xmlns:p14="http://schemas.microsoft.com/office/powerpoint/2010/main" val="18582432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6C513-A5E9-6DCC-E9FA-2A7A8E3DE4DD}"/>
              </a:ext>
            </a:extLst>
          </p:cNvPr>
          <p:cNvSpPr>
            <a:spLocks noGrp="1"/>
          </p:cNvSpPr>
          <p:nvPr>
            <p:ph type="title"/>
          </p:nvPr>
        </p:nvSpPr>
        <p:spPr/>
        <p:txBody>
          <a:bodyPr/>
          <a:lstStyle/>
          <a:p>
            <a:r>
              <a:rPr lang="en-US" b="1" dirty="0"/>
              <a:t>Citations</a:t>
            </a:r>
          </a:p>
        </p:txBody>
      </p:sp>
      <p:sp>
        <p:nvSpPr>
          <p:cNvPr id="3" name="Content Placeholder 2">
            <a:extLst>
              <a:ext uri="{FF2B5EF4-FFF2-40B4-BE49-F238E27FC236}">
                <a16:creationId xmlns:a16="http://schemas.microsoft.com/office/drawing/2014/main" id="{F972D238-7CC0-0A0A-68BB-67A84B625CEE}"/>
              </a:ext>
            </a:extLst>
          </p:cNvPr>
          <p:cNvSpPr>
            <a:spLocks noGrp="1"/>
          </p:cNvSpPr>
          <p:nvPr>
            <p:ph idx="1"/>
          </p:nvPr>
        </p:nvSpPr>
        <p:spPr>
          <a:xfrm>
            <a:off x="1484310" y="2237679"/>
            <a:ext cx="10018713" cy="3553522"/>
          </a:xfrm>
        </p:spPr>
        <p:txBody>
          <a:bodyPr>
            <a:normAutofit fontScale="77500" lnSpcReduction="20000"/>
          </a:bodyPr>
          <a:lstStyle/>
          <a:p>
            <a:pPr marL="457200" indent="-457200" algn="l">
              <a:buFont typeface="+mj-lt"/>
              <a:buAutoNum type="arabicPeriod"/>
            </a:pPr>
            <a:r>
              <a:rPr lang="en-US" b="0" i="0" dirty="0">
                <a:effectLst/>
                <a:latin typeface="Söhne"/>
              </a:rPr>
              <a:t>Lewis, Jeffrey B., Keith Poole, Howard Rosenthal, Adam </a:t>
            </a:r>
            <a:r>
              <a:rPr lang="en-US" b="0" i="0" dirty="0" err="1">
                <a:effectLst/>
                <a:latin typeface="Söhne"/>
              </a:rPr>
              <a:t>Boche</a:t>
            </a:r>
            <a:r>
              <a:rPr lang="en-US" b="0" i="0" dirty="0">
                <a:effectLst/>
                <a:latin typeface="Söhne"/>
              </a:rPr>
              <a:t>, Aaron </a:t>
            </a:r>
            <a:r>
              <a:rPr lang="en-US" b="0" i="0" dirty="0" err="1">
                <a:effectLst/>
                <a:latin typeface="Söhne"/>
              </a:rPr>
              <a:t>Rudkin</a:t>
            </a:r>
            <a:r>
              <a:rPr lang="en-US" b="0" i="0" dirty="0">
                <a:effectLst/>
                <a:latin typeface="Söhne"/>
              </a:rPr>
              <a:t>, and Luke Sonnet. "</a:t>
            </a:r>
            <a:r>
              <a:rPr lang="en-US" b="0" i="0" dirty="0" err="1">
                <a:effectLst/>
                <a:latin typeface="Söhne"/>
              </a:rPr>
              <a:t>Voteview</a:t>
            </a:r>
            <a:r>
              <a:rPr lang="en-US" b="0" i="0" dirty="0">
                <a:effectLst/>
                <a:latin typeface="Söhne"/>
              </a:rPr>
              <a:t>: Congressional Roll-Call Votes Database." 2023. </a:t>
            </a:r>
            <a:r>
              <a:rPr lang="en-US" b="0" i="0" u="sng" dirty="0">
                <a:effectLst/>
                <a:latin typeface="Söhne"/>
                <a:hlinkClick r:id="rId2">
                  <a:extLst>
                    <a:ext uri="{A12FA001-AC4F-418D-AE19-62706E023703}">
                      <ahyp:hlinkClr xmlns:ahyp="http://schemas.microsoft.com/office/drawing/2018/hyperlinkcolor" val="tx"/>
                    </a:ext>
                  </a:extLst>
                </a:hlinkClick>
              </a:rPr>
              <a:t>https://voteview.com/</a:t>
            </a:r>
            <a:r>
              <a:rPr lang="en-US" b="0" i="0" dirty="0">
                <a:effectLst/>
                <a:latin typeface="Söhne"/>
              </a:rPr>
              <a:t>.</a:t>
            </a:r>
          </a:p>
          <a:p>
            <a:pPr marL="457200" indent="-457200" algn="l">
              <a:buFont typeface="+mj-lt"/>
              <a:buAutoNum type="arabicPeriod"/>
            </a:pPr>
            <a:r>
              <a:rPr lang="en-US" b="0" i="0" dirty="0">
                <a:effectLst/>
                <a:latin typeface="Söhne"/>
              </a:rPr>
              <a:t>GovTrack.us. "Ideology Analysis of Members of Congress." 2013. </a:t>
            </a:r>
            <a:r>
              <a:rPr lang="en-US" b="0" i="0" u="sng" dirty="0">
                <a:effectLst/>
                <a:latin typeface="Söhne"/>
                <a:hlinkClick r:id="rId3">
                  <a:extLst>
                    <a:ext uri="{A12FA001-AC4F-418D-AE19-62706E023703}">
                      <ahyp:hlinkClr xmlns:ahyp="http://schemas.microsoft.com/office/drawing/2018/hyperlinkcolor" val="tx"/>
                    </a:ext>
                  </a:extLst>
                </a:hlinkClick>
              </a:rPr>
              <a:t>https://www.govtrack.us/about/analysis</a:t>
            </a:r>
            <a:r>
              <a:rPr lang="en-US" b="0" i="0" dirty="0">
                <a:effectLst/>
                <a:latin typeface="Söhne"/>
              </a:rPr>
              <a:t>.</a:t>
            </a:r>
          </a:p>
          <a:p>
            <a:pPr marL="457200" indent="-457200" algn="l">
              <a:buFont typeface="+mj-lt"/>
              <a:buAutoNum type="arabicPeriod"/>
            </a:pPr>
            <a:r>
              <a:rPr lang="en-US" b="0" i="0" dirty="0" err="1">
                <a:effectLst/>
                <a:latin typeface="Söhne"/>
              </a:rPr>
              <a:t>Warshaw</a:t>
            </a:r>
            <a:r>
              <a:rPr lang="en-US" b="0" i="0" dirty="0">
                <a:effectLst/>
                <a:latin typeface="Söhne"/>
              </a:rPr>
              <a:t>, Christopher, and Chris </a:t>
            </a:r>
            <a:r>
              <a:rPr lang="en-US" b="0" i="0" dirty="0" err="1">
                <a:effectLst/>
                <a:latin typeface="Söhne"/>
              </a:rPr>
              <a:t>Tausanovitch</a:t>
            </a:r>
            <a:r>
              <a:rPr lang="en-US" b="0" i="0" dirty="0">
                <a:effectLst/>
                <a:latin typeface="Söhne"/>
              </a:rPr>
              <a:t>. "Subnational ideology and presidential vote estimates (v2022)." Harvard Dataverse, 2022. </a:t>
            </a:r>
            <a:r>
              <a:rPr lang="en-US" b="0" i="0" u="sng" dirty="0">
                <a:effectLst/>
                <a:latin typeface="Söhne"/>
                <a:hlinkClick r:id="rId4">
                  <a:extLst>
                    <a:ext uri="{A12FA001-AC4F-418D-AE19-62706E023703}">
                      <ahyp:hlinkClr xmlns:ahyp="http://schemas.microsoft.com/office/drawing/2018/hyperlinkcolor" val="tx"/>
                    </a:ext>
                  </a:extLst>
                </a:hlinkClick>
              </a:rPr>
              <a:t>https://doi.org/10.7910/DVN/BQKU4M</a:t>
            </a:r>
            <a:r>
              <a:rPr lang="en-US" b="0" i="0" dirty="0">
                <a:effectLst/>
                <a:latin typeface="Söhne"/>
              </a:rPr>
              <a:t>.</a:t>
            </a:r>
          </a:p>
          <a:p>
            <a:pPr marL="457200" indent="-457200" algn="l">
              <a:buFont typeface="+mj-lt"/>
              <a:buAutoNum type="arabicPeriod"/>
            </a:pPr>
            <a:r>
              <a:rPr lang="en-US" b="0" i="0" dirty="0">
                <a:effectLst/>
                <a:latin typeface="Söhne"/>
              </a:rPr>
              <a:t>The Cook Political Report. "The 2022 Cook Partisan Voting Index (Cook PVI) | Cook Political Report.“ 2022. </a:t>
            </a:r>
            <a:r>
              <a:rPr lang="en-US" b="0" i="0" dirty="0">
                <a:effectLst/>
                <a:latin typeface="Söhne"/>
                <a:hlinkClick r:id="rId5">
                  <a:extLst>
                    <a:ext uri="{A12FA001-AC4F-418D-AE19-62706E023703}">
                      <ahyp:hlinkClr xmlns:ahyp="http://schemas.microsoft.com/office/drawing/2018/hyperlinkcolor" val="tx"/>
                    </a:ext>
                  </a:extLst>
                </a:hlinkClick>
              </a:rPr>
              <a:t>https://www.cookpolitical.com/cook-pvi/2022-partisan-voting-index</a:t>
            </a:r>
            <a:r>
              <a:rPr lang="en-US" b="0" i="0" dirty="0">
                <a:effectLst/>
                <a:latin typeface="Söhne"/>
              </a:rPr>
              <a:t>. </a:t>
            </a:r>
          </a:p>
          <a:p>
            <a:pPr marL="457200" indent="-457200" algn="l">
              <a:buFont typeface="+mj-lt"/>
              <a:buAutoNum type="arabicPeriod"/>
            </a:pPr>
            <a:r>
              <a:rPr lang="en-US" b="0" i="0" dirty="0">
                <a:effectLst/>
                <a:latin typeface="Söhne"/>
              </a:rPr>
              <a:t>Stephanopoulos, Nicholas, and Eric McGhee. "Partisan Gerrymandering and the Efficiency Gap." University of Chicago Law Review 82 (2014): 831–900.</a:t>
            </a:r>
          </a:p>
          <a:p>
            <a:pPr marL="457200" indent="-457200" algn="l">
              <a:buFont typeface="+mj-lt"/>
              <a:buAutoNum type="arabicPeriod"/>
            </a:pPr>
            <a:r>
              <a:rPr lang="en-US" b="0" i="0" dirty="0">
                <a:effectLst/>
                <a:latin typeface="Söhne"/>
              </a:rPr>
              <a:t>Colella, Keith. “Political Party Prediction based on TF-IDF Analysis of Tweets.” May 2023. </a:t>
            </a:r>
            <a:r>
              <a:rPr lang="en-US" b="0" i="0" dirty="0">
                <a:effectLst/>
                <a:latin typeface="Söhne"/>
                <a:hlinkClick r:id="rId6">
                  <a:extLst>
                    <a:ext uri="{A12FA001-AC4F-418D-AE19-62706E023703}">
                      <ahyp:hlinkClr xmlns:ahyp="http://schemas.microsoft.com/office/drawing/2018/hyperlinkcolor" val="tx"/>
                    </a:ext>
                  </a:extLst>
                </a:hlinkClick>
              </a:rPr>
              <a:t>https://github.com/kac624/cuny/tree/main/election_tweets</a:t>
            </a:r>
            <a:r>
              <a:rPr lang="en-US" b="0" i="0" dirty="0">
                <a:effectLst/>
                <a:latin typeface="Söhne"/>
              </a:rPr>
              <a:t>. </a:t>
            </a:r>
          </a:p>
        </p:txBody>
      </p:sp>
    </p:spTree>
    <p:extLst>
      <p:ext uri="{BB962C8B-B14F-4D97-AF65-F5344CB8AC3E}">
        <p14:creationId xmlns:p14="http://schemas.microsoft.com/office/powerpoint/2010/main" val="24707361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6C513-A5E9-6DCC-E9FA-2A7A8E3DE4DD}"/>
              </a:ext>
            </a:extLst>
          </p:cNvPr>
          <p:cNvSpPr>
            <a:spLocks noGrp="1"/>
          </p:cNvSpPr>
          <p:nvPr>
            <p:ph type="title"/>
          </p:nvPr>
        </p:nvSpPr>
        <p:spPr>
          <a:xfrm>
            <a:off x="1484311" y="0"/>
            <a:ext cx="10018713" cy="1752599"/>
          </a:xfrm>
        </p:spPr>
        <p:txBody>
          <a:bodyPr>
            <a:normAutofit fontScale="90000"/>
          </a:bodyPr>
          <a:lstStyle/>
          <a:p>
            <a:r>
              <a:rPr lang="en-US" b="1" dirty="0"/>
              <a:t>Additional Plots</a:t>
            </a:r>
            <a:br>
              <a:rPr lang="en-US" b="1" dirty="0"/>
            </a:br>
            <a:r>
              <a:rPr lang="en-US" dirty="0"/>
              <a:t>Relationship among dependent variable proxies</a:t>
            </a:r>
            <a:endParaRPr lang="en-US" b="1" dirty="0"/>
          </a:p>
        </p:txBody>
      </p:sp>
      <p:pic>
        <p:nvPicPr>
          <p:cNvPr id="4" name="Picture 3">
            <a:extLst>
              <a:ext uri="{FF2B5EF4-FFF2-40B4-BE49-F238E27FC236}">
                <a16:creationId xmlns:a16="http://schemas.microsoft.com/office/drawing/2014/main" id="{C7D2575E-9EA0-F1FE-7796-5381B407F502}"/>
              </a:ext>
            </a:extLst>
          </p:cNvPr>
          <p:cNvPicPr>
            <a:picLocks noChangeAspect="1"/>
          </p:cNvPicPr>
          <p:nvPr/>
        </p:nvPicPr>
        <p:blipFill>
          <a:blip r:embed="rId2"/>
          <a:stretch>
            <a:fillRect/>
          </a:stretch>
        </p:blipFill>
        <p:spPr>
          <a:xfrm>
            <a:off x="2178219" y="1651309"/>
            <a:ext cx="3850874" cy="2377440"/>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C2B48C4C-6756-AD61-D57A-9CFD6A3DAA43}"/>
              </a:ext>
            </a:extLst>
          </p:cNvPr>
          <p:cNvPicPr>
            <a:picLocks noChangeAspect="1"/>
          </p:cNvPicPr>
          <p:nvPr/>
        </p:nvPicPr>
        <p:blipFill>
          <a:blip r:embed="rId3"/>
          <a:stretch>
            <a:fillRect/>
          </a:stretch>
        </p:blipFill>
        <p:spPr>
          <a:xfrm>
            <a:off x="6784237" y="1635511"/>
            <a:ext cx="3850874" cy="2377440"/>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A96FF4B9-2814-826A-6AA1-58EF6A3ED432}"/>
              </a:ext>
            </a:extLst>
          </p:cNvPr>
          <p:cNvPicPr>
            <a:picLocks noChangeAspect="1"/>
          </p:cNvPicPr>
          <p:nvPr/>
        </p:nvPicPr>
        <p:blipFill>
          <a:blip r:embed="rId4"/>
          <a:stretch>
            <a:fillRect/>
          </a:stretch>
        </p:blipFill>
        <p:spPr>
          <a:xfrm>
            <a:off x="4570013" y="4311804"/>
            <a:ext cx="3850874" cy="237744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103514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6C513-A5E9-6DCC-E9FA-2A7A8E3DE4DD}"/>
              </a:ext>
            </a:extLst>
          </p:cNvPr>
          <p:cNvSpPr>
            <a:spLocks noGrp="1"/>
          </p:cNvSpPr>
          <p:nvPr>
            <p:ph type="title"/>
          </p:nvPr>
        </p:nvSpPr>
        <p:spPr>
          <a:xfrm>
            <a:off x="1484311" y="0"/>
            <a:ext cx="10018713" cy="1752599"/>
          </a:xfrm>
        </p:spPr>
        <p:txBody>
          <a:bodyPr>
            <a:normAutofit fontScale="90000"/>
          </a:bodyPr>
          <a:lstStyle/>
          <a:p>
            <a:r>
              <a:rPr lang="en-US" b="1" dirty="0"/>
              <a:t>Additional Plots</a:t>
            </a:r>
            <a:br>
              <a:rPr lang="en-US" b="1" dirty="0"/>
            </a:br>
            <a:r>
              <a:rPr lang="en-US" dirty="0"/>
              <a:t>Relationship among independent variable proxies</a:t>
            </a:r>
            <a:endParaRPr lang="en-US" b="1" dirty="0"/>
          </a:p>
        </p:txBody>
      </p:sp>
      <p:pic>
        <p:nvPicPr>
          <p:cNvPr id="3" name="Picture 2">
            <a:extLst>
              <a:ext uri="{FF2B5EF4-FFF2-40B4-BE49-F238E27FC236}">
                <a16:creationId xmlns:a16="http://schemas.microsoft.com/office/drawing/2014/main" id="{62DF076B-DF13-3F13-D934-B6079562EBB8}"/>
              </a:ext>
            </a:extLst>
          </p:cNvPr>
          <p:cNvPicPr>
            <a:picLocks noChangeAspect="1"/>
          </p:cNvPicPr>
          <p:nvPr/>
        </p:nvPicPr>
        <p:blipFill>
          <a:blip r:embed="rId2"/>
          <a:stretch>
            <a:fillRect/>
          </a:stretch>
        </p:blipFill>
        <p:spPr>
          <a:xfrm>
            <a:off x="1969211" y="1558197"/>
            <a:ext cx="3850874" cy="2377440"/>
          </a:xfrm>
          <a:prstGeom prst="rect">
            <a:avLst/>
          </a:prstGeom>
          <a:ln>
            <a:noFill/>
          </a:ln>
          <a:effectLst>
            <a:outerShdw blurRad="292100" dist="139700" dir="2700000" algn="tl" rotWithShape="0">
              <a:srgbClr val="333333">
                <a:alpha val="65000"/>
              </a:srgbClr>
            </a:outerShdw>
          </a:effectLst>
        </p:spPr>
      </p:pic>
      <p:pic>
        <p:nvPicPr>
          <p:cNvPr id="4" name="Picture 3">
            <a:extLst>
              <a:ext uri="{FF2B5EF4-FFF2-40B4-BE49-F238E27FC236}">
                <a16:creationId xmlns:a16="http://schemas.microsoft.com/office/drawing/2014/main" id="{3BD72B89-3BA8-8577-63AB-DD5BE50DBCF3}"/>
              </a:ext>
            </a:extLst>
          </p:cNvPr>
          <p:cNvPicPr>
            <a:picLocks noChangeAspect="1"/>
          </p:cNvPicPr>
          <p:nvPr/>
        </p:nvPicPr>
        <p:blipFill>
          <a:blip r:embed="rId3"/>
          <a:stretch>
            <a:fillRect/>
          </a:stretch>
        </p:blipFill>
        <p:spPr>
          <a:xfrm>
            <a:off x="7046734" y="1558197"/>
            <a:ext cx="3850874" cy="2377440"/>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7270CDC4-3952-19C1-F89E-93915E103834}"/>
              </a:ext>
            </a:extLst>
          </p:cNvPr>
          <p:cNvPicPr>
            <a:picLocks noChangeAspect="1"/>
          </p:cNvPicPr>
          <p:nvPr/>
        </p:nvPicPr>
        <p:blipFill>
          <a:blip r:embed="rId4"/>
          <a:stretch>
            <a:fillRect/>
          </a:stretch>
        </p:blipFill>
        <p:spPr>
          <a:xfrm>
            <a:off x="4568230" y="4192858"/>
            <a:ext cx="3850874" cy="237744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068660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6C513-A5E9-6DCC-E9FA-2A7A8E3DE4DD}"/>
              </a:ext>
            </a:extLst>
          </p:cNvPr>
          <p:cNvSpPr>
            <a:spLocks noGrp="1"/>
          </p:cNvSpPr>
          <p:nvPr>
            <p:ph type="title"/>
          </p:nvPr>
        </p:nvSpPr>
        <p:spPr/>
        <p:txBody>
          <a:bodyPr>
            <a:normAutofit/>
          </a:bodyPr>
          <a:lstStyle/>
          <a:p>
            <a:r>
              <a:rPr lang="en-US" b="1" dirty="0"/>
              <a:t>Additional Plots</a:t>
            </a:r>
            <a:br>
              <a:rPr lang="en-US" b="1" dirty="0"/>
            </a:br>
            <a:r>
              <a:rPr lang="en-US" dirty="0"/>
              <a:t>Geographic Coverage: Cook PVI</a:t>
            </a:r>
            <a:endParaRPr lang="en-US" b="1" dirty="0"/>
          </a:p>
        </p:txBody>
      </p:sp>
      <p:pic>
        <p:nvPicPr>
          <p:cNvPr id="3" name="Picture 2">
            <a:extLst>
              <a:ext uri="{FF2B5EF4-FFF2-40B4-BE49-F238E27FC236}">
                <a16:creationId xmlns:a16="http://schemas.microsoft.com/office/drawing/2014/main" id="{27D4017B-35E0-8831-F438-C3A077021D69}"/>
              </a:ext>
            </a:extLst>
          </p:cNvPr>
          <p:cNvPicPr>
            <a:picLocks noChangeAspect="1"/>
          </p:cNvPicPr>
          <p:nvPr/>
        </p:nvPicPr>
        <p:blipFill>
          <a:blip r:embed="rId2"/>
          <a:stretch>
            <a:fillRect/>
          </a:stretch>
        </p:blipFill>
        <p:spPr>
          <a:xfrm>
            <a:off x="3239547" y="2438399"/>
            <a:ext cx="6508239" cy="402336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99916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6C513-A5E9-6DCC-E9FA-2A7A8E3DE4DD}"/>
              </a:ext>
            </a:extLst>
          </p:cNvPr>
          <p:cNvSpPr>
            <a:spLocks noGrp="1"/>
          </p:cNvSpPr>
          <p:nvPr>
            <p:ph type="title"/>
          </p:nvPr>
        </p:nvSpPr>
        <p:spPr/>
        <p:txBody>
          <a:bodyPr>
            <a:normAutofit/>
          </a:bodyPr>
          <a:lstStyle/>
          <a:p>
            <a:r>
              <a:rPr lang="en-US" b="1" dirty="0"/>
              <a:t>Additional Plots</a:t>
            </a:r>
            <a:br>
              <a:rPr lang="en-US" b="1" dirty="0"/>
            </a:br>
            <a:r>
              <a:rPr lang="en-US" dirty="0"/>
              <a:t>Geographic Coverage: Ideology</a:t>
            </a:r>
            <a:endParaRPr lang="en-US" b="1" dirty="0"/>
          </a:p>
        </p:txBody>
      </p:sp>
      <p:pic>
        <p:nvPicPr>
          <p:cNvPr id="4" name="Picture 3">
            <a:extLst>
              <a:ext uri="{FF2B5EF4-FFF2-40B4-BE49-F238E27FC236}">
                <a16:creationId xmlns:a16="http://schemas.microsoft.com/office/drawing/2014/main" id="{967CD9BB-4C68-F866-53CC-4CDB832FA668}"/>
              </a:ext>
            </a:extLst>
          </p:cNvPr>
          <p:cNvPicPr>
            <a:picLocks noChangeAspect="1"/>
          </p:cNvPicPr>
          <p:nvPr/>
        </p:nvPicPr>
        <p:blipFill>
          <a:blip r:embed="rId2"/>
          <a:stretch>
            <a:fillRect/>
          </a:stretch>
        </p:blipFill>
        <p:spPr>
          <a:xfrm>
            <a:off x="3239547" y="2438399"/>
            <a:ext cx="6508239" cy="402336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547221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2C18A-18B1-842A-35D2-1D634844237B}"/>
              </a:ext>
            </a:extLst>
          </p:cNvPr>
          <p:cNvSpPr>
            <a:spLocks noGrp="1"/>
          </p:cNvSpPr>
          <p:nvPr>
            <p:ph type="title"/>
          </p:nvPr>
        </p:nvSpPr>
        <p:spPr>
          <a:xfrm>
            <a:off x="1484311" y="440473"/>
            <a:ext cx="10018713" cy="1752599"/>
          </a:xfrm>
        </p:spPr>
        <p:txBody>
          <a:bodyPr/>
          <a:lstStyle/>
          <a:p>
            <a:r>
              <a:rPr lang="en-US" b="1" dirty="0"/>
              <a:t>Full Regression Results (1/2)</a:t>
            </a:r>
            <a:br>
              <a:rPr lang="en-US" b="1" dirty="0"/>
            </a:br>
            <a:r>
              <a:rPr lang="en-US" dirty="0"/>
              <a:t>Dependent Variable: Nominate Score</a:t>
            </a:r>
          </a:p>
        </p:txBody>
      </p:sp>
      <p:pic>
        <p:nvPicPr>
          <p:cNvPr id="7" name="Picture 6" descr="A picture containing text, screenshot, font&#10;&#10;Description automatically generated">
            <a:extLst>
              <a:ext uri="{FF2B5EF4-FFF2-40B4-BE49-F238E27FC236}">
                <a16:creationId xmlns:a16="http://schemas.microsoft.com/office/drawing/2014/main" id="{30C8B187-1851-77F1-BDFC-4571F1DF9E0C}"/>
              </a:ext>
            </a:extLst>
          </p:cNvPr>
          <p:cNvPicPr>
            <a:picLocks noChangeAspect="1"/>
          </p:cNvPicPr>
          <p:nvPr/>
        </p:nvPicPr>
        <p:blipFill>
          <a:blip r:embed="rId2"/>
          <a:stretch>
            <a:fillRect/>
          </a:stretch>
        </p:blipFill>
        <p:spPr>
          <a:xfrm>
            <a:off x="920298" y="2356624"/>
            <a:ext cx="5255283" cy="3108960"/>
          </a:xfrm>
          <a:prstGeom prst="rect">
            <a:avLst/>
          </a:prstGeom>
        </p:spPr>
      </p:pic>
      <p:pic>
        <p:nvPicPr>
          <p:cNvPr id="9" name="Picture 8" descr="A picture containing text, screenshot, font&#10;&#10;Description automatically generated">
            <a:extLst>
              <a:ext uri="{FF2B5EF4-FFF2-40B4-BE49-F238E27FC236}">
                <a16:creationId xmlns:a16="http://schemas.microsoft.com/office/drawing/2014/main" id="{E430393E-D5DD-12B3-C58B-7BF1A251601C}"/>
              </a:ext>
            </a:extLst>
          </p:cNvPr>
          <p:cNvPicPr>
            <a:picLocks noChangeAspect="1"/>
          </p:cNvPicPr>
          <p:nvPr/>
        </p:nvPicPr>
        <p:blipFill>
          <a:blip r:embed="rId3"/>
          <a:stretch>
            <a:fillRect/>
          </a:stretch>
        </p:blipFill>
        <p:spPr>
          <a:xfrm>
            <a:off x="6493667" y="2356624"/>
            <a:ext cx="5348281" cy="3108960"/>
          </a:xfrm>
          <a:prstGeom prst="rect">
            <a:avLst/>
          </a:prstGeom>
        </p:spPr>
      </p:pic>
    </p:spTree>
    <p:extLst>
      <p:ext uri="{BB962C8B-B14F-4D97-AF65-F5344CB8AC3E}">
        <p14:creationId xmlns:p14="http://schemas.microsoft.com/office/powerpoint/2010/main" val="31631713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2C18A-18B1-842A-35D2-1D634844237B}"/>
              </a:ext>
            </a:extLst>
          </p:cNvPr>
          <p:cNvSpPr>
            <a:spLocks noGrp="1"/>
          </p:cNvSpPr>
          <p:nvPr>
            <p:ph type="title"/>
          </p:nvPr>
        </p:nvSpPr>
        <p:spPr/>
        <p:txBody>
          <a:bodyPr>
            <a:normAutofit/>
          </a:bodyPr>
          <a:lstStyle/>
          <a:p>
            <a:r>
              <a:rPr lang="en-US" b="1" dirty="0"/>
              <a:t>Full Regression Results (2/2)</a:t>
            </a:r>
            <a:br>
              <a:rPr lang="en-US" b="1" dirty="0"/>
            </a:br>
            <a:r>
              <a:rPr lang="en-US" dirty="0"/>
              <a:t>Dependent Variable: </a:t>
            </a:r>
            <a:r>
              <a:rPr lang="en-US" dirty="0" err="1"/>
              <a:t>GovTrack</a:t>
            </a:r>
            <a:r>
              <a:rPr lang="en-US" dirty="0"/>
              <a:t> Score</a:t>
            </a:r>
            <a:endParaRPr lang="en-US" b="1" dirty="0"/>
          </a:p>
        </p:txBody>
      </p:sp>
      <p:pic>
        <p:nvPicPr>
          <p:cNvPr id="4" name="Picture 3" descr="A picture containing text, screenshot, font&#10;&#10;Description automatically generated">
            <a:extLst>
              <a:ext uri="{FF2B5EF4-FFF2-40B4-BE49-F238E27FC236}">
                <a16:creationId xmlns:a16="http://schemas.microsoft.com/office/drawing/2014/main" id="{C9841C49-24AE-EF85-5B63-307360874DB9}"/>
              </a:ext>
            </a:extLst>
          </p:cNvPr>
          <p:cNvPicPr>
            <a:picLocks noChangeAspect="1"/>
          </p:cNvPicPr>
          <p:nvPr/>
        </p:nvPicPr>
        <p:blipFill>
          <a:blip r:embed="rId2"/>
          <a:stretch>
            <a:fillRect/>
          </a:stretch>
        </p:blipFill>
        <p:spPr>
          <a:xfrm>
            <a:off x="1019720" y="2356624"/>
            <a:ext cx="5135023" cy="3108960"/>
          </a:xfrm>
          <a:prstGeom prst="rect">
            <a:avLst/>
          </a:prstGeom>
        </p:spPr>
      </p:pic>
      <p:pic>
        <p:nvPicPr>
          <p:cNvPr id="6" name="Picture 5" descr="A picture containing text, screenshot, font&#10;&#10;Description automatically generated">
            <a:extLst>
              <a:ext uri="{FF2B5EF4-FFF2-40B4-BE49-F238E27FC236}">
                <a16:creationId xmlns:a16="http://schemas.microsoft.com/office/drawing/2014/main" id="{E82522DF-F674-2868-635B-61BD1F83156A}"/>
              </a:ext>
            </a:extLst>
          </p:cNvPr>
          <p:cNvPicPr>
            <a:picLocks noChangeAspect="1"/>
          </p:cNvPicPr>
          <p:nvPr/>
        </p:nvPicPr>
        <p:blipFill>
          <a:blip r:embed="rId3"/>
          <a:stretch>
            <a:fillRect/>
          </a:stretch>
        </p:blipFill>
        <p:spPr>
          <a:xfrm>
            <a:off x="6493667" y="2356624"/>
            <a:ext cx="5226147" cy="3108960"/>
          </a:xfrm>
          <a:prstGeom prst="rect">
            <a:avLst/>
          </a:prstGeom>
        </p:spPr>
      </p:pic>
    </p:spTree>
    <p:extLst>
      <p:ext uri="{BB962C8B-B14F-4D97-AF65-F5344CB8AC3E}">
        <p14:creationId xmlns:p14="http://schemas.microsoft.com/office/powerpoint/2010/main" val="4036547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4F841-4172-7BFB-FD7E-4DFF666E813E}"/>
              </a:ext>
            </a:extLst>
          </p:cNvPr>
          <p:cNvSpPr>
            <a:spLocks noGrp="1"/>
          </p:cNvSpPr>
          <p:nvPr>
            <p:ph type="title"/>
          </p:nvPr>
        </p:nvSpPr>
        <p:spPr/>
        <p:txBody>
          <a:bodyPr>
            <a:normAutofit fontScale="90000"/>
          </a:bodyPr>
          <a:lstStyle/>
          <a:p>
            <a:r>
              <a:rPr lang="en-US" dirty="0"/>
              <a:t>Is there empirical evidence of a significant relationship between competitive elections and ideological moderation?</a:t>
            </a:r>
          </a:p>
        </p:txBody>
      </p:sp>
      <p:sp>
        <p:nvSpPr>
          <p:cNvPr id="3" name="Content Placeholder 2">
            <a:extLst>
              <a:ext uri="{FF2B5EF4-FFF2-40B4-BE49-F238E27FC236}">
                <a16:creationId xmlns:a16="http://schemas.microsoft.com/office/drawing/2014/main" id="{C57DCB58-402C-B4B9-A41B-A0FDCEBF9167}"/>
              </a:ext>
            </a:extLst>
          </p:cNvPr>
          <p:cNvSpPr>
            <a:spLocks noGrp="1"/>
          </p:cNvSpPr>
          <p:nvPr>
            <p:ph idx="1"/>
          </p:nvPr>
        </p:nvSpPr>
        <p:spPr/>
        <p:txBody>
          <a:bodyPr>
            <a:normAutofit fontScale="77500" lnSpcReduction="20000"/>
          </a:bodyPr>
          <a:lstStyle/>
          <a:p>
            <a:pPr marL="0" indent="0">
              <a:buNone/>
            </a:pPr>
            <a:r>
              <a:rPr lang="en-US" dirty="0"/>
              <a:t>Abstract</a:t>
            </a:r>
          </a:p>
          <a:p>
            <a:pPr marL="0" indent="0">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 this paper, I investigate the relationship between the competitiveness of electoral districts and the partisan leanings of candidates elected in those districts, focusing on candidates in House races in the 2022 midterm elections. Because these phenomena are not directly observable — referred to as "latent" variables — I consider six different proxy variables that attempt to quantify competitiveness and partisanship. To represent competitiveness, I consider three variables: survey results measuring voter policy preferences, the Cook Partisan Voting Index, and the "efficiency gap,” which measures “wasted” votes. To represent partisanship, I consider another three variables: the Poole-Rosenthal NOMINATE measure of ideological leanings in Congressional voting,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GovTrack's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measure of partisan cooperation in Congress, and a measure of partisan rhetoric based on a corpus of candidate tweets. Because of the latent nature of these variables, it is difficult to assign a high degree of confidence to any one test. So, testing is performed on all nine pairs of the above six variables. I first conduct null hypothesis tests to compare the mean partisanship score of candidates from highly partisan districts (i.e., less competitive) versus those from less partisan districts (i.e., more competitive). Results appear mixed, but tend to indicate only a weak relationship, if any, with three of the nine pairs of variables showing a statistically significant relationship. To follow up on this finding, I fit a series of linear regression models. Of the nine models, only three had statistically significant predictors, corresponding to the same three significant pairs from the first round of tests. Moreover, those three models offered only limited explanation of the variance in the dependent variable, as evidenced by low R-squared (all under 15%). In conclusion, the data provide little evidence of a persistent relationship between districts’ competitiveness and </a:t>
            </a:r>
            <a:r>
              <a:rPr lang="en-US" sz="1800" kern="100">
                <a:effectLst/>
                <a:latin typeface="Calibri" panose="020F0502020204030204" pitchFamily="34" charset="0"/>
                <a:ea typeface="Calibri" panose="020F0502020204030204" pitchFamily="34" charset="0"/>
                <a:cs typeface="Times New Roman" panose="02020603050405020304" pitchFamily="18" charset="0"/>
              </a:rPr>
              <a:t>the extent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of partisan leanings of their candidates.</a:t>
            </a:r>
            <a:endParaRPr lang="en-US" dirty="0"/>
          </a:p>
        </p:txBody>
      </p:sp>
    </p:spTree>
    <p:extLst>
      <p:ext uri="{BB962C8B-B14F-4D97-AF65-F5344CB8AC3E}">
        <p14:creationId xmlns:p14="http://schemas.microsoft.com/office/powerpoint/2010/main" val="1255177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6B322-4ACB-A96D-47C2-FC6D4A931BED}"/>
              </a:ext>
            </a:extLst>
          </p:cNvPr>
          <p:cNvSpPr>
            <a:spLocks noGrp="1"/>
          </p:cNvSpPr>
          <p:nvPr>
            <p:ph type="title"/>
          </p:nvPr>
        </p:nvSpPr>
        <p:spPr/>
        <p:txBody>
          <a:bodyPr/>
          <a:lstStyle/>
          <a:p>
            <a:r>
              <a:rPr lang="en-US" b="1" dirty="0"/>
              <a:t>Data</a:t>
            </a:r>
            <a:br>
              <a:rPr lang="en-US" dirty="0"/>
            </a:br>
            <a:r>
              <a:rPr lang="en-US" dirty="0"/>
              <a:t>Variables</a:t>
            </a:r>
          </a:p>
        </p:txBody>
      </p:sp>
      <p:sp>
        <p:nvSpPr>
          <p:cNvPr id="3" name="Content Placeholder 2">
            <a:extLst>
              <a:ext uri="{FF2B5EF4-FFF2-40B4-BE49-F238E27FC236}">
                <a16:creationId xmlns:a16="http://schemas.microsoft.com/office/drawing/2014/main" id="{32E4593E-BA93-F640-4832-DFB9B00D9B76}"/>
              </a:ext>
            </a:extLst>
          </p:cNvPr>
          <p:cNvSpPr>
            <a:spLocks noGrp="1"/>
          </p:cNvSpPr>
          <p:nvPr>
            <p:ph idx="1"/>
          </p:nvPr>
        </p:nvSpPr>
        <p:spPr>
          <a:xfrm>
            <a:off x="2196912" y="2667000"/>
            <a:ext cx="3676650" cy="1160868"/>
          </a:xfrm>
        </p:spPr>
        <p:txBody>
          <a:bodyPr anchor="t"/>
          <a:lstStyle/>
          <a:p>
            <a:pPr marL="0" indent="0" algn="ctr">
              <a:buNone/>
            </a:pPr>
            <a:r>
              <a:rPr lang="en-US" u="sng" dirty="0"/>
              <a:t>Dependent Variable</a:t>
            </a:r>
            <a:endParaRPr lang="en-US" dirty="0"/>
          </a:p>
          <a:p>
            <a:pPr marL="0" indent="0" algn="ctr">
              <a:buNone/>
            </a:pPr>
            <a:r>
              <a:rPr lang="en-US" dirty="0"/>
              <a:t>Candidate Partisanship</a:t>
            </a:r>
          </a:p>
        </p:txBody>
      </p:sp>
      <p:sp>
        <p:nvSpPr>
          <p:cNvPr id="4" name="Content Placeholder 2">
            <a:extLst>
              <a:ext uri="{FF2B5EF4-FFF2-40B4-BE49-F238E27FC236}">
                <a16:creationId xmlns:a16="http://schemas.microsoft.com/office/drawing/2014/main" id="{905B4ACD-1D16-5E5F-DFDC-F44FB239B4B4}"/>
              </a:ext>
            </a:extLst>
          </p:cNvPr>
          <p:cNvSpPr txBox="1">
            <a:spLocks/>
          </p:cNvSpPr>
          <p:nvPr/>
        </p:nvSpPr>
        <p:spPr>
          <a:xfrm>
            <a:off x="7204543" y="2667000"/>
            <a:ext cx="3676650" cy="1160868"/>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ctr">
              <a:buFont typeface="Arial"/>
              <a:buNone/>
            </a:pPr>
            <a:r>
              <a:rPr lang="en-US" u="sng" dirty="0"/>
              <a:t>Independent Variable</a:t>
            </a:r>
            <a:endParaRPr lang="en-US" dirty="0"/>
          </a:p>
          <a:p>
            <a:pPr marL="0" indent="0" algn="ctr">
              <a:buFont typeface="Arial"/>
              <a:buNone/>
            </a:pPr>
            <a:r>
              <a:rPr lang="en-US" dirty="0"/>
              <a:t>Electoral Competitiveness</a:t>
            </a:r>
          </a:p>
        </p:txBody>
      </p:sp>
      <p:pic>
        <p:nvPicPr>
          <p:cNvPr id="6" name="Picture 5">
            <a:extLst>
              <a:ext uri="{FF2B5EF4-FFF2-40B4-BE49-F238E27FC236}">
                <a16:creationId xmlns:a16="http://schemas.microsoft.com/office/drawing/2014/main" id="{7FEDF88C-4502-0318-86E1-8D5E5CE2E056}"/>
              </a:ext>
            </a:extLst>
          </p:cNvPr>
          <p:cNvPicPr>
            <a:picLocks noChangeAspect="1"/>
          </p:cNvPicPr>
          <p:nvPr/>
        </p:nvPicPr>
        <p:blipFill>
          <a:blip r:embed="rId2"/>
          <a:stretch>
            <a:fillRect/>
          </a:stretch>
        </p:blipFill>
        <p:spPr>
          <a:xfrm>
            <a:off x="2196911" y="4563296"/>
            <a:ext cx="3676650" cy="695325"/>
          </a:xfrm>
          <a:prstGeom prst="rect">
            <a:avLst/>
          </a:prstGeom>
          <a:ln>
            <a:solidFill>
              <a:schemeClr val="tx1"/>
            </a:solidFill>
          </a:ln>
        </p:spPr>
      </p:pic>
      <p:pic>
        <p:nvPicPr>
          <p:cNvPr id="7" name="Picture 6">
            <a:extLst>
              <a:ext uri="{FF2B5EF4-FFF2-40B4-BE49-F238E27FC236}">
                <a16:creationId xmlns:a16="http://schemas.microsoft.com/office/drawing/2014/main" id="{179D0850-EF55-7A33-0F6C-4285C0688EFF}"/>
              </a:ext>
            </a:extLst>
          </p:cNvPr>
          <p:cNvPicPr>
            <a:picLocks noChangeAspect="1"/>
          </p:cNvPicPr>
          <p:nvPr/>
        </p:nvPicPr>
        <p:blipFill>
          <a:blip r:embed="rId2"/>
          <a:stretch>
            <a:fillRect/>
          </a:stretch>
        </p:blipFill>
        <p:spPr>
          <a:xfrm>
            <a:off x="7204542" y="4563296"/>
            <a:ext cx="3676650" cy="695325"/>
          </a:xfrm>
          <a:prstGeom prst="rect">
            <a:avLst/>
          </a:prstGeom>
          <a:ln>
            <a:solidFill>
              <a:schemeClr val="tx1"/>
            </a:solidFill>
          </a:ln>
        </p:spPr>
      </p:pic>
      <p:sp>
        <p:nvSpPr>
          <p:cNvPr id="8" name="TextBox 7">
            <a:extLst>
              <a:ext uri="{FF2B5EF4-FFF2-40B4-BE49-F238E27FC236}">
                <a16:creationId xmlns:a16="http://schemas.microsoft.com/office/drawing/2014/main" id="{EE320A6B-87D7-16E2-6555-BC396A0F240D}"/>
              </a:ext>
            </a:extLst>
          </p:cNvPr>
          <p:cNvSpPr txBox="1"/>
          <p:nvPr/>
        </p:nvSpPr>
        <p:spPr>
          <a:xfrm>
            <a:off x="2196911" y="4030717"/>
            <a:ext cx="836374" cy="523220"/>
          </a:xfrm>
          <a:prstGeom prst="rect">
            <a:avLst/>
          </a:prstGeom>
          <a:noFill/>
        </p:spPr>
        <p:txBody>
          <a:bodyPr wrap="square" rtlCol="0">
            <a:spAutoFit/>
          </a:bodyPr>
          <a:lstStyle/>
          <a:p>
            <a:r>
              <a:rPr lang="en-US" sz="1400" dirty="0"/>
              <a:t>Less</a:t>
            </a:r>
          </a:p>
          <a:p>
            <a:r>
              <a:rPr lang="en-US" sz="1400" dirty="0"/>
              <a:t>Partisan</a:t>
            </a:r>
          </a:p>
        </p:txBody>
      </p:sp>
      <p:sp>
        <p:nvSpPr>
          <p:cNvPr id="9" name="TextBox 8">
            <a:extLst>
              <a:ext uri="{FF2B5EF4-FFF2-40B4-BE49-F238E27FC236}">
                <a16:creationId xmlns:a16="http://schemas.microsoft.com/office/drawing/2014/main" id="{FC9F3D3E-3532-AEBE-6BB4-F96F47047603}"/>
              </a:ext>
            </a:extLst>
          </p:cNvPr>
          <p:cNvSpPr txBox="1"/>
          <p:nvPr/>
        </p:nvSpPr>
        <p:spPr>
          <a:xfrm>
            <a:off x="5037187" y="4030717"/>
            <a:ext cx="836374" cy="523220"/>
          </a:xfrm>
          <a:prstGeom prst="rect">
            <a:avLst/>
          </a:prstGeom>
          <a:noFill/>
        </p:spPr>
        <p:txBody>
          <a:bodyPr wrap="square" rtlCol="0">
            <a:spAutoFit/>
          </a:bodyPr>
          <a:lstStyle/>
          <a:p>
            <a:pPr algn="r"/>
            <a:r>
              <a:rPr lang="en-US" sz="1400" dirty="0"/>
              <a:t>More</a:t>
            </a:r>
          </a:p>
          <a:p>
            <a:pPr algn="r"/>
            <a:r>
              <a:rPr lang="en-US" sz="1400" dirty="0"/>
              <a:t>Partisan</a:t>
            </a:r>
          </a:p>
        </p:txBody>
      </p:sp>
      <p:cxnSp>
        <p:nvCxnSpPr>
          <p:cNvPr id="11" name="Straight Arrow Connector 10">
            <a:extLst>
              <a:ext uri="{FF2B5EF4-FFF2-40B4-BE49-F238E27FC236}">
                <a16:creationId xmlns:a16="http://schemas.microsoft.com/office/drawing/2014/main" id="{1242B597-1499-5D71-A1E0-4B9A52F6837B}"/>
              </a:ext>
            </a:extLst>
          </p:cNvPr>
          <p:cNvCxnSpPr>
            <a:stCxn id="8" idx="3"/>
            <a:endCxn id="9" idx="1"/>
          </p:cNvCxnSpPr>
          <p:nvPr/>
        </p:nvCxnSpPr>
        <p:spPr>
          <a:xfrm>
            <a:off x="3033285" y="4292327"/>
            <a:ext cx="200390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5D2BD4D-4660-5925-1460-B7558212358C}"/>
              </a:ext>
            </a:extLst>
          </p:cNvPr>
          <p:cNvSpPr txBox="1"/>
          <p:nvPr/>
        </p:nvSpPr>
        <p:spPr>
          <a:xfrm>
            <a:off x="7204542" y="4030717"/>
            <a:ext cx="1157488" cy="523220"/>
          </a:xfrm>
          <a:prstGeom prst="rect">
            <a:avLst/>
          </a:prstGeom>
          <a:noFill/>
        </p:spPr>
        <p:txBody>
          <a:bodyPr wrap="square" rtlCol="0">
            <a:spAutoFit/>
          </a:bodyPr>
          <a:lstStyle/>
          <a:p>
            <a:r>
              <a:rPr lang="en-US" sz="1400" dirty="0"/>
              <a:t>More</a:t>
            </a:r>
          </a:p>
          <a:p>
            <a:r>
              <a:rPr lang="en-US" sz="1400" dirty="0"/>
              <a:t>Competitive</a:t>
            </a:r>
          </a:p>
        </p:txBody>
      </p:sp>
      <p:sp>
        <p:nvSpPr>
          <p:cNvPr id="16" name="TextBox 15">
            <a:extLst>
              <a:ext uri="{FF2B5EF4-FFF2-40B4-BE49-F238E27FC236}">
                <a16:creationId xmlns:a16="http://schemas.microsoft.com/office/drawing/2014/main" id="{2C3E4A62-122B-C8C9-4E4C-020CCF705C0E}"/>
              </a:ext>
            </a:extLst>
          </p:cNvPr>
          <p:cNvSpPr txBox="1"/>
          <p:nvPr/>
        </p:nvSpPr>
        <p:spPr>
          <a:xfrm>
            <a:off x="9723704" y="4030717"/>
            <a:ext cx="1157488" cy="523220"/>
          </a:xfrm>
          <a:prstGeom prst="rect">
            <a:avLst/>
          </a:prstGeom>
          <a:noFill/>
        </p:spPr>
        <p:txBody>
          <a:bodyPr wrap="square" rtlCol="0">
            <a:spAutoFit/>
          </a:bodyPr>
          <a:lstStyle/>
          <a:p>
            <a:pPr algn="r"/>
            <a:r>
              <a:rPr lang="en-US" sz="1400" dirty="0"/>
              <a:t>Less</a:t>
            </a:r>
          </a:p>
          <a:p>
            <a:pPr algn="r"/>
            <a:r>
              <a:rPr lang="en-US" sz="1400" dirty="0"/>
              <a:t>Competitive</a:t>
            </a:r>
          </a:p>
        </p:txBody>
      </p:sp>
      <p:cxnSp>
        <p:nvCxnSpPr>
          <p:cNvPr id="17" name="Straight Arrow Connector 16">
            <a:extLst>
              <a:ext uri="{FF2B5EF4-FFF2-40B4-BE49-F238E27FC236}">
                <a16:creationId xmlns:a16="http://schemas.microsoft.com/office/drawing/2014/main" id="{F74170AE-DF29-F500-3927-F0C85C4046E8}"/>
              </a:ext>
            </a:extLst>
          </p:cNvPr>
          <p:cNvCxnSpPr>
            <a:cxnSpLocks/>
            <a:stCxn id="15" idx="3"/>
            <a:endCxn id="16" idx="1"/>
          </p:cNvCxnSpPr>
          <p:nvPr/>
        </p:nvCxnSpPr>
        <p:spPr>
          <a:xfrm>
            <a:off x="8362030" y="4292327"/>
            <a:ext cx="136167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BC6C81E-0D0B-422A-0250-298E42552D59}"/>
              </a:ext>
            </a:extLst>
          </p:cNvPr>
          <p:cNvSpPr txBox="1"/>
          <p:nvPr/>
        </p:nvSpPr>
        <p:spPr>
          <a:xfrm>
            <a:off x="4688077" y="5776923"/>
            <a:ext cx="4023061" cy="369332"/>
          </a:xfrm>
          <a:prstGeom prst="rect">
            <a:avLst/>
          </a:prstGeom>
          <a:noFill/>
        </p:spPr>
        <p:txBody>
          <a:bodyPr wrap="square" rtlCol="0">
            <a:spAutoFit/>
          </a:bodyPr>
          <a:lstStyle/>
          <a:p>
            <a:pPr algn="ctr"/>
            <a:r>
              <a:rPr lang="en-US" i="1" dirty="0"/>
              <a:t>*Lower does not mean more Liberal*</a:t>
            </a:r>
          </a:p>
        </p:txBody>
      </p:sp>
    </p:spTree>
    <p:extLst>
      <p:ext uri="{BB962C8B-B14F-4D97-AF65-F5344CB8AC3E}">
        <p14:creationId xmlns:p14="http://schemas.microsoft.com/office/powerpoint/2010/main" val="942530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6B322-4ACB-A96D-47C2-FC6D4A931BED}"/>
              </a:ext>
            </a:extLst>
          </p:cNvPr>
          <p:cNvSpPr>
            <a:spLocks noGrp="1"/>
          </p:cNvSpPr>
          <p:nvPr>
            <p:ph type="title"/>
          </p:nvPr>
        </p:nvSpPr>
        <p:spPr/>
        <p:txBody>
          <a:bodyPr/>
          <a:lstStyle/>
          <a:p>
            <a:r>
              <a:rPr lang="en-US" b="1" dirty="0"/>
              <a:t>Data</a:t>
            </a:r>
            <a:br>
              <a:rPr lang="en-US" dirty="0"/>
            </a:br>
            <a:r>
              <a:rPr lang="en-US" dirty="0"/>
              <a:t>Proxies: Partisanship</a:t>
            </a:r>
          </a:p>
        </p:txBody>
      </p:sp>
      <p:sp>
        <p:nvSpPr>
          <p:cNvPr id="10" name="Content Placeholder 9">
            <a:extLst>
              <a:ext uri="{FF2B5EF4-FFF2-40B4-BE49-F238E27FC236}">
                <a16:creationId xmlns:a16="http://schemas.microsoft.com/office/drawing/2014/main" id="{4CACCAA4-B470-E31F-73A6-6DC7D58D26B0}"/>
              </a:ext>
            </a:extLst>
          </p:cNvPr>
          <p:cNvSpPr>
            <a:spLocks noGrp="1"/>
          </p:cNvSpPr>
          <p:nvPr>
            <p:ph idx="1"/>
          </p:nvPr>
        </p:nvSpPr>
        <p:spPr/>
        <p:txBody>
          <a:bodyPr/>
          <a:lstStyle/>
          <a:p>
            <a:pPr marL="457200" indent="-457200">
              <a:buFont typeface="+mj-lt"/>
              <a:buAutoNum type="arabicPeriod"/>
            </a:pPr>
            <a:r>
              <a:rPr lang="en-US" dirty="0"/>
              <a:t>Poole-Rosenthal NOMINATE Score* (“nominate”)</a:t>
            </a:r>
          </a:p>
          <a:p>
            <a:pPr lvl="1"/>
            <a:r>
              <a:rPr lang="en-US" dirty="0"/>
              <a:t>Based on ideological similarity of voting records in Congress</a:t>
            </a:r>
          </a:p>
          <a:p>
            <a:pPr marL="457200" indent="-457200">
              <a:buFont typeface="+mj-lt"/>
              <a:buAutoNum type="arabicPeriod"/>
            </a:pPr>
            <a:r>
              <a:rPr lang="en-US" dirty="0" err="1"/>
              <a:t>GovTrack</a:t>
            </a:r>
            <a:r>
              <a:rPr lang="en-US" dirty="0"/>
              <a:t> Score* (“</a:t>
            </a:r>
            <a:r>
              <a:rPr lang="en-US" dirty="0" err="1"/>
              <a:t>govtrack</a:t>
            </a:r>
            <a:r>
              <a:rPr lang="en-US" dirty="0"/>
              <a:t>”)</a:t>
            </a:r>
          </a:p>
          <a:p>
            <a:pPr lvl="1"/>
            <a:r>
              <a:rPr lang="en-US" dirty="0"/>
              <a:t>Based on legislative co-sponsorship patterns in Congress</a:t>
            </a:r>
          </a:p>
          <a:p>
            <a:pPr marL="457200" indent="-457200">
              <a:buFont typeface="+mj-lt"/>
              <a:buAutoNum type="arabicPeriod"/>
            </a:pPr>
            <a:r>
              <a:rPr lang="en-US" dirty="0"/>
              <a:t>Twitter Score (“twitter”)</a:t>
            </a:r>
          </a:p>
          <a:p>
            <a:pPr lvl="1"/>
            <a:r>
              <a:rPr lang="en-US" dirty="0"/>
              <a:t>Based on corpus of &gt;1mm tweets from &gt;1000 candidates</a:t>
            </a:r>
          </a:p>
        </p:txBody>
      </p:sp>
      <p:sp>
        <p:nvSpPr>
          <p:cNvPr id="12" name="TextBox 11">
            <a:extLst>
              <a:ext uri="{FF2B5EF4-FFF2-40B4-BE49-F238E27FC236}">
                <a16:creationId xmlns:a16="http://schemas.microsoft.com/office/drawing/2014/main" id="{3864ADDD-5A6F-2880-D3CA-92676907A46D}"/>
              </a:ext>
            </a:extLst>
          </p:cNvPr>
          <p:cNvSpPr txBox="1"/>
          <p:nvPr/>
        </p:nvSpPr>
        <p:spPr>
          <a:xfrm>
            <a:off x="1942312" y="5940884"/>
            <a:ext cx="3640948" cy="369332"/>
          </a:xfrm>
          <a:prstGeom prst="rect">
            <a:avLst/>
          </a:prstGeom>
          <a:noFill/>
        </p:spPr>
        <p:txBody>
          <a:bodyPr wrap="square" rtlCol="0">
            <a:spAutoFit/>
          </a:bodyPr>
          <a:lstStyle/>
          <a:p>
            <a:r>
              <a:rPr lang="en-US" i="1" dirty="0"/>
              <a:t>*Limited to Members of Congress</a:t>
            </a:r>
          </a:p>
        </p:txBody>
      </p:sp>
    </p:spTree>
    <p:extLst>
      <p:ext uri="{BB962C8B-B14F-4D97-AF65-F5344CB8AC3E}">
        <p14:creationId xmlns:p14="http://schemas.microsoft.com/office/powerpoint/2010/main" val="844650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6B322-4ACB-A96D-47C2-FC6D4A931BED}"/>
              </a:ext>
            </a:extLst>
          </p:cNvPr>
          <p:cNvSpPr>
            <a:spLocks noGrp="1"/>
          </p:cNvSpPr>
          <p:nvPr>
            <p:ph type="title"/>
          </p:nvPr>
        </p:nvSpPr>
        <p:spPr/>
        <p:txBody>
          <a:bodyPr/>
          <a:lstStyle/>
          <a:p>
            <a:r>
              <a:rPr lang="en-US" b="1" dirty="0"/>
              <a:t>Data</a:t>
            </a:r>
            <a:br>
              <a:rPr lang="en-US" dirty="0"/>
            </a:br>
            <a:r>
              <a:rPr lang="en-US" dirty="0"/>
              <a:t>Proxies: Competitiveness</a:t>
            </a:r>
          </a:p>
        </p:txBody>
      </p:sp>
      <p:sp>
        <p:nvSpPr>
          <p:cNvPr id="10" name="Content Placeholder 9">
            <a:extLst>
              <a:ext uri="{FF2B5EF4-FFF2-40B4-BE49-F238E27FC236}">
                <a16:creationId xmlns:a16="http://schemas.microsoft.com/office/drawing/2014/main" id="{DC5E8ACC-E22D-CD52-5410-5641EECDD9F7}"/>
              </a:ext>
            </a:extLst>
          </p:cNvPr>
          <p:cNvSpPr>
            <a:spLocks noGrp="1"/>
          </p:cNvSpPr>
          <p:nvPr>
            <p:ph idx="1"/>
          </p:nvPr>
        </p:nvSpPr>
        <p:spPr>
          <a:xfrm>
            <a:off x="1484310" y="2666999"/>
            <a:ext cx="10018713" cy="3124201"/>
          </a:xfrm>
        </p:spPr>
        <p:txBody>
          <a:bodyPr/>
          <a:lstStyle/>
          <a:p>
            <a:pPr marL="457200" indent="-457200">
              <a:buFont typeface="+mj-lt"/>
              <a:buAutoNum type="arabicPeriod"/>
            </a:pPr>
            <a:r>
              <a:rPr lang="en-US" dirty="0"/>
              <a:t>Popular Ideological Preference (“ideology”)</a:t>
            </a:r>
          </a:p>
          <a:p>
            <a:pPr lvl="1"/>
            <a:r>
              <a:rPr lang="en-US" dirty="0"/>
              <a:t>Modeling of district-level ideology using 18 surveys from 2006 - 2021</a:t>
            </a:r>
          </a:p>
          <a:p>
            <a:pPr marL="457200" indent="-457200">
              <a:buFont typeface="+mj-lt"/>
              <a:buAutoNum type="arabicPeriod"/>
            </a:pPr>
            <a:r>
              <a:rPr lang="en-US" dirty="0"/>
              <a:t>Cook Political Voting Index (“</a:t>
            </a:r>
            <a:r>
              <a:rPr lang="en-US" dirty="0" err="1"/>
              <a:t>cookpvi</a:t>
            </a:r>
            <a:r>
              <a:rPr lang="en-US" dirty="0"/>
              <a:t>”)</a:t>
            </a:r>
          </a:p>
          <a:p>
            <a:pPr lvl="1"/>
            <a:r>
              <a:rPr lang="en-US" dirty="0"/>
              <a:t>Measurement of ideological leaning of districts based on recent voting</a:t>
            </a:r>
          </a:p>
          <a:p>
            <a:pPr marL="457200" indent="-457200">
              <a:buFont typeface="+mj-lt"/>
              <a:buAutoNum type="arabicPeriod"/>
            </a:pPr>
            <a:r>
              <a:rPr lang="en-US" dirty="0"/>
              <a:t>Efficiency Gap (“</a:t>
            </a:r>
            <a:r>
              <a:rPr lang="en-US" dirty="0" err="1"/>
              <a:t>eff_gap</a:t>
            </a:r>
            <a:r>
              <a:rPr lang="en-US" dirty="0"/>
              <a:t>”)</a:t>
            </a:r>
          </a:p>
          <a:p>
            <a:pPr lvl="1"/>
            <a:r>
              <a:rPr lang="en-US" dirty="0"/>
              <a:t>Estimate of “wasted votes” as an indication of gerrymandering</a:t>
            </a:r>
          </a:p>
        </p:txBody>
      </p:sp>
    </p:spTree>
    <p:extLst>
      <p:ext uri="{BB962C8B-B14F-4D97-AF65-F5344CB8AC3E}">
        <p14:creationId xmlns:p14="http://schemas.microsoft.com/office/powerpoint/2010/main" val="1889381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6B322-4ACB-A96D-47C2-FC6D4A931BED}"/>
              </a:ext>
            </a:extLst>
          </p:cNvPr>
          <p:cNvSpPr>
            <a:spLocks noGrp="1"/>
          </p:cNvSpPr>
          <p:nvPr>
            <p:ph type="title"/>
          </p:nvPr>
        </p:nvSpPr>
        <p:spPr>
          <a:xfrm>
            <a:off x="1484311" y="418170"/>
            <a:ext cx="10018713" cy="1752599"/>
          </a:xfrm>
        </p:spPr>
        <p:txBody>
          <a:bodyPr/>
          <a:lstStyle/>
          <a:p>
            <a:r>
              <a:rPr lang="en-US" b="1" dirty="0"/>
              <a:t>Exploratory Data Analysis</a:t>
            </a:r>
            <a:br>
              <a:rPr lang="en-US" dirty="0"/>
            </a:br>
            <a:r>
              <a:rPr lang="en-US" dirty="0"/>
              <a:t>Party Coverage</a:t>
            </a:r>
          </a:p>
        </p:txBody>
      </p:sp>
      <p:pic>
        <p:nvPicPr>
          <p:cNvPr id="3" name="Picture 2">
            <a:extLst>
              <a:ext uri="{FF2B5EF4-FFF2-40B4-BE49-F238E27FC236}">
                <a16:creationId xmlns:a16="http://schemas.microsoft.com/office/drawing/2014/main" id="{FF723A7F-2F10-0453-A4CB-AFBB01DA0551}"/>
              </a:ext>
            </a:extLst>
          </p:cNvPr>
          <p:cNvPicPr>
            <a:picLocks noChangeAspect="1"/>
          </p:cNvPicPr>
          <p:nvPr/>
        </p:nvPicPr>
        <p:blipFill>
          <a:blip r:embed="rId2"/>
          <a:stretch>
            <a:fillRect/>
          </a:stretch>
        </p:blipFill>
        <p:spPr>
          <a:xfrm>
            <a:off x="3235235" y="2170769"/>
            <a:ext cx="6516863" cy="402336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26568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6B322-4ACB-A96D-47C2-FC6D4A931BED}"/>
              </a:ext>
            </a:extLst>
          </p:cNvPr>
          <p:cNvSpPr>
            <a:spLocks noGrp="1"/>
          </p:cNvSpPr>
          <p:nvPr>
            <p:ph type="title"/>
          </p:nvPr>
        </p:nvSpPr>
        <p:spPr>
          <a:xfrm>
            <a:off x="1484311" y="433039"/>
            <a:ext cx="10018713" cy="1752599"/>
          </a:xfrm>
        </p:spPr>
        <p:txBody>
          <a:bodyPr/>
          <a:lstStyle/>
          <a:p>
            <a:r>
              <a:rPr lang="en-US" b="1" dirty="0"/>
              <a:t>Exploratory Data Analysis</a:t>
            </a:r>
            <a:br>
              <a:rPr lang="en-US" dirty="0"/>
            </a:br>
            <a:r>
              <a:rPr lang="en-US" dirty="0"/>
              <a:t>Geographic Coverage</a:t>
            </a:r>
          </a:p>
        </p:txBody>
      </p:sp>
      <p:pic>
        <p:nvPicPr>
          <p:cNvPr id="7" name="Picture 6">
            <a:extLst>
              <a:ext uri="{FF2B5EF4-FFF2-40B4-BE49-F238E27FC236}">
                <a16:creationId xmlns:a16="http://schemas.microsoft.com/office/drawing/2014/main" id="{C65C807D-28D7-BB62-36FF-DAF8137308B3}"/>
              </a:ext>
            </a:extLst>
          </p:cNvPr>
          <p:cNvPicPr>
            <a:picLocks noChangeAspect="1"/>
          </p:cNvPicPr>
          <p:nvPr/>
        </p:nvPicPr>
        <p:blipFill>
          <a:blip r:embed="rId2"/>
          <a:stretch>
            <a:fillRect/>
          </a:stretch>
        </p:blipFill>
        <p:spPr>
          <a:xfrm>
            <a:off x="3239547" y="2185638"/>
            <a:ext cx="6508240" cy="402336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19989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6B322-4ACB-A96D-47C2-FC6D4A931BED}"/>
              </a:ext>
            </a:extLst>
          </p:cNvPr>
          <p:cNvSpPr>
            <a:spLocks noGrp="1"/>
          </p:cNvSpPr>
          <p:nvPr>
            <p:ph type="title"/>
          </p:nvPr>
        </p:nvSpPr>
        <p:spPr>
          <a:xfrm>
            <a:off x="1484311" y="373566"/>
            <a:ext cx="10018713" cy="1752599"/>
          </a:xfrm>
        </p:spPr>
        <p:txBody>
          <a:bodyPr/>
          <a:lstStyle/>
          <a:p>
            <a:r>
              <a:rPr lang="en-US" b="1" dirty="0"/>
              <a:t>Exploratory Data Analysis</a:t>
            </a:r>
            <a:br>
              <a:rPr lang="en-US" dirty="0"/>
            </a:br>
            <a:r>
              <a:rPr lang="en-US" dirty="0"/>
              <a:t>Distributions: Dependent Variable</a:t>
            </a:r>
          </a:p>
        </p:txBody>
      </p:sp>
      <p:pic>
        <p:nvPicPr>
          <p:cNvPr id="4" name="Picture 3">
            <a:extLst>
              <a:ext uri="{FF2B5EF4-FFF2-40B4-BE49-F238E27FC236}">
                <a16:creationId xmlns:a16="http://schemas.microsoft.com/office/drawing/2014/main" id="{37820BE4-D8E3-2A18-4D17-DA3BC1965996}"/>
              </a:ext>
            </a:extLst>
          </p:cNvPr>
          <p:cNvPicPr>
            <a:picLocks noChangeAspect="1"/>
          </p:cNvPicPr>
          <p:nvPr/>
        </p:nvPicPr>
        <p:blipFill>
          <a:blip r:embed="rId2"/>
          <a:stretch>
            <a:fillRect/>
          </a:stretch>
        </p:blipFill>
        <p:spPr>
          <a:xfrm>
            <a:off x="3227574" y="2126165"/>
            <a:ext cx="6532185" cy="40328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01943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876</TotalTime>
  <Words>1018</Words>
  <Application>Microsoft Office PowerPoint</Application>
  <PresentationFormat>Widescreen</PresentationFormat>
  <Paragraphs>82</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Cambria Math</vt:lpstr>
      <vt:lpstr>Corbel</vt:lpstr>
      <vt:lpstr>Söhne</vt:lpstr>
      <vt:lpstr>Parallax</vt:lpstr>
      <vt:lpstr>Partisanship and Competitive Elections</vt:lpstr>
      <vt:lpstr>PowerPoint Presentation</vt:lpstr>
      <vt:lpstr>Is there empirical evidence of a significant relationship between competitive elections and ideological moderation?</vt:lpstr>
      <vt:lpstr>Data Variables</vt:lpstr>
      <vt:lpstr>Data Proxies: Partisanship</vt:lpstr>
      <vt:lpstr>Data Proxies: Competitiveness</vt:lpstr>
      <vt:lpstr>Exploratory Data Analysis Party Coverage</vt:lpstr>
      <vt:lpstr>Exploratory Data Analysis Geographic Coverage</vt:lpstr>
      <vt:lpstr>Exploratory Data Analysis Distributions: Dependent Variable</vt:lpstr>
      <vt:lpstr>Exploratory Data Analysis Distributions: Independent Variable</vt:lpstr>
      <vt:lpstr>Testing and Inference Conditions for Inference &amp; Hypotheses</vt:lpstr>
      <vt:lpstr>Testing and Inference Null Hypothesis Testing: Box Plots</vt:lpstr>
      <vt:lpstr>Testing and Inference Null Hypothesis Testing: Results (α = 0.05)</vt:lpstr>
      <vt:lpstr>Testing and Inference Null Hypothesis Testing: Results by Party (α = 0.05 / α* = 0.025)</vt:lpstr>
      <vt:lpstr>Testing and Inference Linear Regression: Scatter Plots</vt:lpstr>
      <vt:lpstr>Testing and Inference Linear Regression: Results</vt:lpstr>
      <vt:lpstr>Testing and Inference Linear Regression: Residual Plots (1/2)</vt:lpstr>
      <vt:lpstr>Testing and Inference Linear Regression: Residual Plots (2/2)</vt:lpstr>
      <vt:lpstr>Conclusions</vt:lpstr>
      <vt:lpstr>Citations</vt:lpstr>
      <vt:lpstr>Additional Plots Relationship among dependent variable proxies</vt:lpstr>
      <vt:lpstr>Additional Plots Relationship among independent variable proxies</vt:lpstr>
      <vt:lpstr>Additional Plots Geographic Coverage: Cook PVI</vt:lpstr>
      <vt:lpstr>Additional Plots Geographic Coverage: Ideology</vt:lpstr>
      <vt:lpstr>Full Regression Results (1/2) Dependent Variable: Nominate Score</vt:lpstr>
      <vt:lpstr>Full Regression Results (2/2) Dependent Variable: GovTrack Score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Partisanship and Competitive Elections</dc:title>
  <dc:creator>Keith Colella</dc:creator>
  <cp:lastModifiedBy>Keith Colella</cp:lastModifiedBy>
  <cp:revision>60</cp:revision>
  <dcterms:created xsi:type="dcterms:W3CDTF">2023-05-11T02:06:33Z</dcterms:created>
  <dcterms:modified xsi:type="dcterms:W3CDTF">2023-05-14T23:25:36Z</dcterms:modified>
</cp:coreProperties>
</file>