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1" r:id="rId6"/>
    <p:sldId id="264" r:id="rId7"/>
    <p:sldId id="265" r:id="rId8"/>
    <p:sldId id="262" r:id="rId9"/>
    <p:sldId id="263"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59" d="100"/>
          <a:sy n="159" d="100"/>
        </p:scale>
        <p:origin x="206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9097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525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1522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586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209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139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870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956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6219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02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9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152979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4DA0B4-D28E-F891-6FD4-60A703363937}"/>
              </a:ext>
            </a:extLst>
          </p:cNvPr>
          <p:cNvSpPr>
            <a:spLocks noGrp="1"/>
          </p:cNvSpPr>
          <p:nvPr>
            <p:ph type="ctrTitle"/>
          </p:nvPr>
        </p:nvSpPr>
        <p:spPr>
          <a:xfrm>
            <a:off x="5297762" y="640080"/>
            <a:ext cx="6251110" cy="3566160"/>
          </a:xfrm>
        </p:spPr>
        <p:txBody>
          <a:bodyPr anchor="b">
            <a:normAutofit/>
          </a:bodyPr>
          <a:lstStyle/>
          <a:p>
            <a:r>
              <a:rPr lang="en-US" dirty="0"/>
              <a:t>Liar </a:t>
            </a:r>
            <a:r>
              <a:rPr lang="en-US" dirty="0" err="1"/>
              <a:t>Liar</a:t>
            </a:r>
            <a:br>
              <a:rPr lang="en-US" dirty="0"/>
            </a:br>
            <a:r>
              <a:rPr lang="en-US" dirty="0"/>
              <a:t>Pants on Fire</a:t>
            </a:r>
          </a:p>
        </p:txBody>
      </p:sp>
      <p:sp>
        <p:nvSpPr>
          <p:cNvPr id="3" name="Subtitle 2">
            <a:extLst>
              <a:ext uri="{FF2B5EF4-FFF2-40B4-BE49-F238E27FC236}">
                <a16:creationId xmlns:a16="http://schemas.microsoft.com/office/drawing/2014/main" id="{B5834C44-9254-D3D7-E306-C30D2B2932A5}"/>
              </a:ext>
            </a:extLst>
          </p:cNvPr>
          <p:cNvSpPr>
            <a:spLocks noGrp="1"/>
          </p:cNvSpPr>
          <p:nvPr>
            <p:ph type="subTitle" idx="1"/>
          </p:nvPr>
        </p:nvSpPr>
        <p:spPr>
          <a:xfrm>
            <a:off x="5297760" y="4636008"/>
            <a:ext cx="6251111" cy="1572768"/>
          </a:xfrm>
        </p:spPr>
        <p:txBody>
          <a:bodyPr>
            <a:normAutofit/>
          </a:bodyPr>
          <a:lstStyle/>
          <a:p>
            <a:r>
              <a:rPr lang="en-US" dirty="0"/>
              <a:t>False Statement Classification with scikit-learn and </a:t>
            </a:r>
            <a:r>
              <a:rPr lang="en-US" dirty="0" err="1"/>
              <a:t>PyTorch</a:t>
            </a:r>
            <a:endParaRPr lang="en-US" dirty="0"/>
          </a:p>
          <a:p>
            <a:r>
              <a:rPr lang="en-US" dirty="0"/>
              <a:t>Keith Colella - CUNY SPS MSDS – DATA602</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94B1"/>
          </a:solidFill>
          <a:ln w="38100" cap="rnd">
            <a:solidFill>
              <a:srgbClr val="3B94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9AD0CAB-BEC1-F4A5-A698-6FC2C085BF45}"/>
              </a:ext>
            </a:extLst>
          </p:cNvPr>
          <p:cNvPicPr>
            <a:picLocks noChangeAspect="1"/>
          </p:cNvPicPr>
          <p:nvPr/>
        </p:nvPicPr>
        <p:blipFill rotWithShape="1">
          <a:blip r:embed="rId2"/>
          <a:srcRect l="29408" r="1796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9029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Initial Evaluation – Binary Classification</a:t>
            </a:r>
          </a:p>
        </p:txBody>
      </p:sp>
      <p:pic>
        <p:nvPicPr>
          <p:cNvPr id="5" name="Picture 4">
            <a:extLst>
              <a:ext uri="{FF2B5EF4-FFF2-40B4-BE49-F238E27FC236}">
                <a16:creationId xmlns:a16="http://schemas.microsoft.com/office/drawing/2014/main" id="{16BAD324-72D2-766E-2BDA-90394D44676B}"/>
              </a:ext>
            </a:extLst>
          </p:cNvPr>
          <p:cNvPicPr>
            <a:picLocks noChangeAspect="1"/>
          </p:cNvPicPr>
          <p:nvPr/>
        </p:nvPicPr>
        <p:blipFill>
          <a:blip r:embed="rId2"/>
          <a:stretch>
            <a:fillRect/>
          </a:stretch>
        </p:blipFill>
        <p:spPr>
          <a:xfrm>
            <a:off x="1632166" y="1859135"/>
            <a:ext cx="8927667" cy="4789764"/>
          </a:xfrm>
          <a:prstGeom prst="rect">
            <a:avLst/>
          </a:prstGeom>
        </p:spPr>
      </p:pic>
      <p:sp>
        <p:nvSpPr>
          <p:cNvPr id="6" name="Rectangle: Rounded Corners 5">
            <a:extLst>
              <a:ext uri="{FF2B5EF4-FFF2-40B4-BE49-F238E27FC236}">
                <a16:creationId xmlns:a16="http://schemas.microsoft.com/office/drawing/2014/main" id="{2AA4A99B-5745-1B44-F046-5797A302EC8B}"/>
              </a:ext>
            </a:extLst>
          </p:cNvPr>
          <p:cNvSpPr/>
          <p:nvPr/>
        </p:nvSpPr>
        <p:spPr>
          <a:xfrm>
            <a:off x="1755322" y="2724694"/>
            <a:ext cx="8711294" cy="348343"/>
          </a:xfrm>
          <a:prstGeom prst="roundRect">
            <a:avLst/>
          </a:prstGeom>
          <a:solidFill>
            <a:srgbClr val="FFFF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89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Hyperparameter tuning</a:t>
            </a:r>
          </a:p>
        </p:txBody>
      </p:sp>
      <p:pic>
        <p:nvPicPr>
          <p:cNvPr id="8" name="Picture 7">
            <a:extLst>
              <a:ext uri="{FF2B5EF4-FFF2-40B4-BE49-F238E27FC236}">
                <a16:creationId xmlns:a16="http://schemas.microsoft.com/office/drawing/2014/main" id="{89847AF5-E4A6-A122-5BB0-31DD50C1DFCF}"/>
              </a:ext>
            </a:extLst>
          </p:cNvPr>
          <p:cNvPicPr>
            <a:picLocks noChangeAspect="1"/>
          </p:cNvPicPr>
          <p:nvPr/>
        </p:nvPicPr>
        <p:blipFill>
          <a:blip r:embed="rId2"/>
          <a:stretch>
            <a:fillRect/>
          </a:stretch>
        </p:blipFill>
        <p:spPr>
          <a:xfrm>
            <a:off x="2516508" y="1820845"/>
            <a:ext cx="7158983" cy="4932843"/>
          </a:xfrm>
          <a:prstGeom prst="rect">
            <a:avLst/>
          </a:prstGeom>
        </p:spPr>
      </p:pic>
      <p:pic>
        <p:nvPicPr>
          <p:cNvPr id="10" name="Picture 9">
            <a:extLst>
              <a:ext uri="{FF2B5EF4-FFF2-40B4-BE49-F238E27FC236}">
                <a16:creationId xmlns:a16="http://schemas.microsoft.com/office/drawing/2014/main" id="{C14F8BAD-A730-3B27-7578-B48AB7CD2D03}"/>
              </a:ext>
            </a:extLst>
          </p:cNvPr>
          <p:cNvPicPr>
            <a:picLocks noChangeAspect="1"/>
          </p:cNvPicPr>
          <p:nvPr/>
        </p:nvPicPr>
        <p:blipFill>
          <a:blip r:embed="rId3"/>
          <a:stretch>
            <a:fillRect/>
          </a:stretch>
        </p:blipFill>
        <p:spPr>
          <a:xfrm>
            <a:off x="2814999" y="1820845"/>
            <a:ext cx="6562000" cy="4096078"/>
          </a:xfrm>
          <a:prstGeom prst="rect">
            <a:avLst/>
          </a:prstGeom>
        </p:spPr>
      </p:pic>
      <p:pic>
        <p:nvPicPr>
          <p:cNvPr id="12" name="Picture 11">
            <a:extLst>
              <a:ext uri="{FF2B5EF4-FFF2-40B4-BE49-F238E27FC236}">
                <a16:creationId xmlns:a16="http://schemas.microsoft.com/office/drawing/2014/main" id="{31889280-86A0-3C3D-28BF-937B3C3D9EEB}"/>
              </a:ext>
            </a:extLst>
          </p:cNvPr>
          <p:cNvPicPr>
            <a:picLocks noChangeAspect="1"/>
          </p:cNvPicPr>
          <p:nvPr/>
        </p:nvPicPr>
        <p:blipFill>
          <a:blip r:embed="rId4"/>
          <a:stretch>
            <a:fillRect/>
          </a:stretch>
        </p:blipFill>
        <p:spPr>
          <a:xfrm>
            <a:off x="2847568" y="1816100"/>
            <a:ext cx="6496864" cy="4900093"/>
          </a:xfrm>
          <a:prstGeom prst="rect">
            <a:avLst/>
          </a:prstGeom>
        </p:spPr>
      </p:pic>
      <p:pic>
        <p:nvPicPr>
          <p:cNvPr id="18" name="Picture 17">
            <a:extLst>
              <a:ext uri="{FF2B5EF4-FFF2-40B4-BE49-F238E27FC236}">
                <a16:creationId xmlns:a16="http://schemas.microsoft.com/office/drawing/2014/main" id="{7B4D93A3-FD0E-3AC9-41B2-A6528162017A}"/>
              </a:ext>
            </a:extLst>
          </p:cNvPr>
          <p:cNvPicPr>
            <a:picLocks noChangeAspect="1"/>
          </p:cNvPicPr>
          <p:nvPr/>
        </p:nvPicPr>
        <p:blipFill>
          <a:blip r:embed="rId5"/>
          <a:stretch>
            <a:fillRect/>
          </a:stretch>
        </p:blipFill>
        <p:spPr>
          <a:xfrm>
            <a:off x="689882" y="2012152"/>
            <a:ext cx="10812236" cy="3786700"/>
          </a:xfrm>
          <a:prstGeom prst="rect">
            <a:avLst/>
          </a:prstGeom>
        </p:spPr>
      </p:pic>
      <p:pic>
        <p:nvPicPr>
          <p:cNvPr id="4" name="Picture 3">
            <a:extLst>
              <a:ext uri="{FF2B5EF4-FFF2-40B4-BE49-F238E27FC236}">
                <a16:creationId xmlns:a16="http://schemas.microsoft.com/office/drawing/2014/main" id="{4F80A931-1E1B-D0F5-E857-C133A67A4E87}"/>
              </a:ext>
            </a:extLst>
          </p:cNvPr>
          <p:cNvPicPr>
            <a:picLocks noChangeAspect="1"/>
          </p:cNvPicPr>
          <p:nvPr/>
        </p:nvPicPr>
        <p:blipFill>
          <a:blip r:embed="rId6"/>
          <a:stretch>
            <a:fillRect/>
          </a:stretch>
        </p:blipFill>
        <p:spPr>
          <a:xfrm>
            <a:off x="3363556" y="2142309"/>
            <a:ext cx="5464888" cy="4106091"/>
          </a:xfrm>
          <a:prstGeom prst="rect">
            <a:avLst/>
          </a:prstGeom>
        </p:spPr>
      </p:pic>
    </p:spTree>
    <p:extLst>
      <p:ext uri="{BB962C8B-B14F-4D97-AF65-F5344CB8AC3E}">
        <p14:creationId xmlns:p14="http://schemas.microsoft.com/office/powerpoint/2010/main" val="145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Final Model</a:t>
            </a:r>
          </a:p>
        </p:txBody>
      </p:sp>
      <p:pic>
        <p:nvPicPr>
          <p:cNvPr id="5" name="Picture 4">
            <a:extLst>
              <a:ext uri="{FF2B5EF4-FFF2-40B4-BE49-F238E27FC236}">
                <a16:creationId xmlns:a16="http://schemas.microsoft.com/office/drawing/2014/main" id="{82F5F163-7502-8AA6-0F68-EE3A60186E6D}"/>
              </a:ext>
            </a:extLst>
          </p:cNvPr>
          <p:cNvPicPr>
            <a:picLocks noChangeAspect="1"/>
          </p:cNvPicPr>
          <p:nvPr/>
        </p:nvPicPr>
        <p:blipFill>
          <a:blip r:embed="rId2"/>
          <a:stretch>
            <a:fillRect/>
          </a:stretch>
        </p:blipFill>
        <p:spPr>
          <a:xfrm>
            <a:off x="2185442" y="2366766"/>
            <a:ext cx="7821116" cy="2810267"/>
          </a:xfrm>
          <a:prstGeom prst="rect">
            <a:avLst/>
          </a:prstGeom>
        </p:spPr>
      </p:pic>
      <p:pic>
        <p:nvPicPr>
          <p:cNvPr id="7" name="Picture 6">
            <a:extLst>
              <a:ext uri="{FF2B5EF4-FFF2-40B4-BE49-F238E27FC236}">
                <a16:creationId xmlns:a16="http://schemas.microsoft.com/office/drawing/2014/main" id="{3DCA842B-02DD-8486-4F9B-622B537571F0}"/>
              </a:ext>
            </a:extLst>
          </p:cNvPr>
          <p:cNvPicPr>
            <a:picLocks noChangeAspect="1"/>
          </p:cNvPicPr>
          <p:nvPr/>
        </p:nvPicPr>
        <p:blipFill>
          <a:blip r:embed="rId3"/>
          <a:stretch>
            <a:fillRect/>
          </a:stretch>
        </p:blipFill>
        <p:spPr>
          <a:xfrm>
            <a:off x="4333629" y="2433498"/>
            <a:ext cx="3524742" cy="1991003"/>
          </a:xfrm>
          <a:prstGeom prst="rect">
            <a:avLst/>
          </a:prstGeom>
        </p:spPr>
      </p:pic>
    </p:spTree>
    <p:extLst>
      <p:ext uri="{BB962C8B-B14F-4D97-AF65-F5344CB8AC3E}">
        <p14:creationId xmlns:p14="http://schemas.microsoft.com/office/powerpoint/2010/main" val="317746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98C297CD-7156-C99B-7E98-017DD79EA664}"/>
              </a:ext>
            </a:extLst>
          </p:cNvPr>
          <p:cNvSpPr>
            <a:spLocks noGrp="1"/>
          </p:cNvSpPr>
          <p:nvPr>
            <p:ph idx="1"/>
          </p:nvPr>
        </p:nvSpPr>
        <p:spPr/>
        <p:txBody>
          <a:bodyPr>
            <a:noAutofit/>
          </a:bodyPr>
          <a:lstStyle/>
          <a:p>
            <a:pPr>
              <a:spcAft>
                <a:spcPts val="2400"/>
              </a:spcAft>
            </a:pPr>
            <a:r>
              <a:rPr lang="en-US" dirty="0">
                <a:latin typeface="Yu Gothic UI Light" panose="020B0300000000000000" pitchFamily="34" charset="-128"/>
                <a:ea typeface="Yu Gothic UI Light" panose="020B0300000000000000" pitchFamily="34" charset="-128"/>
              </a:rPr>
              <a:t>Assessing truth requires more context</a:t>
            </a:r>
          </a:p>
          <a:p>
            <a:pPr>
              <a:spcAft>
                <a:spcPts val="2400"/>
              </a:spcAft>
            </a:pPr>
            <a:r>
              <a:rPr lang="en-US" dirty="0">
                <a:latin typeface="Yu Gothic UI Light" panose="020B0300000000000000" pitchFamily="34" charset="-128"/>
                <a:ea typeface="Yu Gothic UI Light" panose="020B0300000000000000" pitchFamily="34" charset="-128"/>
              </a:rPr>
              <a:t>Identifying false statements is more than just a </a:t>
            </a:r>
            <a:r>
              <a:rPr lang="en-US" dirty="0" err="1">
                <a:latin typeface="Yu Gothic UI Light" panose="020B0300000000000000" pitchFamily="34" charset="-128"/>
                <a:ea typeface="Yu Gothic UI Light" panose="020B0300000000000000" pitchFamily="34" charset="-128"/>
              </a:rPr>
              <a:t>semantix</a:t>
            </a:r>
            <a:r>
              <a:rPr lang="en-US" dirty="0">
                <a:latin typeface="Yu Gothic UI Light" panose="020B0300000000000000" pitchFamily="34" charset="-128"/>
                <a:ea typeface="Yu Gothic UI Light" panose="020B0300000000000000" pitchFamily="34" charset="-128"/>
              </a:rPr>
              <a:t> exercise</a:t>
            </a:r>
          </a:p>
        </p:txBody>
      </p:sp>
    </p:spTree>
    <p:extLst>
      <p:ext uri="{BB962C8B-B14F-4D97-AF65-F5344CB8AC3E}">
        <p14:creationId xmlns:p14="http://schemas.microsoft.com/office/powerpoint/2010/main" val="350685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8C297CD-7156-C99B-7E98-017DD79EA664}"/>
              </a:ext>
            </a:extLst>
          </p:cNvPr>
          <p:cNvSpPr>
            <a:spLocks noGrp="1"/>
          </p:cNvSpPr>
          <p:nvPr>
            <p:ph idx="1"/>
          </p:nvPr>
        </p:nvSpPr>
        <p:spPr/>
        <p:txBody>
          <a:bodyPr>
            <a:noAutofit/>
          </a:bodyPr>
          <a:lstStyle/>
          <a:p>
            <a:pPr marL="0" indent="0">
              <a:buNone/>
            </a:pPr>
            <a:r>
              <a:rPr lang="en-US" sz="1550" dirty="0">
                <a:latin typeface="Yu Gothic UI Light" panose="020B0300000000000000" pitchFamily="34" charset="-128"/>
                <a:ea typeface="Yu Gothic UI Light" panose="020B0300000000000000" pitchFamily="34" charset="-128"/>
              </a:rPr>
              <a:t>This project aims to survey various Natural Language Processing (NLP) and Machine Learning (ML) techniques for their ability to detect false public statements (sometimes referred to as "fake news"). The project leverages a dataset of statements evaluated by POLITIFACT, a website focused on fact checking statements from public figures. The data contains more than 10,000 statements from a variety of public figures from a variety of contexts. Each statement is rated for its veracity on the following scale, ranging from totally bogus to totally true: "pants-fire", "false", "barely-true", "half-true", "mostly-true", and "true".</a:t>
            </a:r>
          </a:p>
          <a:p>
            <a:pPr marL="0" indent="0">
              <a:buNone/>
            </a:pPr>
            <a:r>
              <a:rPr lang="en-US" sz="1550" dirty="0">
                <a:latin typeface="Yu Gothic UI Light" panose="020B0300000000000000" pitchFamily="34" charset="-128"/>
                <a:ea typeface="Yu Gothic UI Light" panose="020B0300000000000000" pitchFamily="34" charset="-128"/>
              </a:rPr>
              <a:t>The project considers four different vectorization techniques (TF-IDF, Word2Vec, BERT and GPT embeddings) and four different modeling techniques (Logistic Regression, Random Forest, Support Vector Machines, and Recurrent Neural Networks) for 16 total models. Key packages leveraged include scikit-learn, </a:t>
            </a:r>
            <a:r>
              <a:rPr lang="en-US" sz="1550" dirty="0" err="1">
                <a:latin typeface="Yu Gothic UI Light" panose="020B0300000000000000" pitchFamily="34" charset="-128"/>
                <a:ea typeface="Yu Gothic UI Light" panose="020B0300000000000000" pitchFamily="34" charset="-128"/>
              </a:rPr>
              <a:t>pytorch</a:t>
            </a:r>
            <a:r>
              <a:rPr lang="en-US" sz="1550" dirty="0">
                <a:latin typeface="Yu Gothic UI Light" panose="020B0300000000000000" pitchFamily="34" charset="-128"/>
                <a:ea typeface="Yu Gothic UI Light" panose="020B0300000000000000" pitchFamily="34" charset="-128"/>
              </a:rPr>
              <a:t>, transformers, and spacy.</a:t>
            </a:r>
          </a:p>
          <a:p>
            <a:pPr marL="0" indent="0">
              <a:buNone/>
            </a:pPr>
            <a:r>
              <a:rPr lang="en-US" sz="1550" dirty="0">
                <a:latin typeface="Yu Gothic UI Light" panose="020B0300000000000000" pitchFamily="34" charset="-128"/>
                <a:ea typeface="Yu Gothic UI Light" panose="020B0300000000000000" pitchFamily="34" charset="-128"/>
              </a:rPr>
              <a:t>Initial performance on the 16 baseline models with multi-label classification was poor, so I binarized the labels. Performance improved overall, but the RNN-BERT combination showed the most promise. I proceeded to hyperparameter tuning with that model, which drove marginal improvements. The final tuned model ultimately predicted false statements with ~59% accuracy on the validation set, barely outperforming random guessing. I conclude that meaningful identification of false statements requires consideration of more than just semantic aspects of language. Instead, it likely requires consideration of context and facts. As such, large language models that have access to such facts in their training data may be better suited to the task.</a:t>
            </a:r>
          </a:p>
        </p:txBody>
      </p:sp>
    </p:spTree>
    <p:extLst>
      <p:ext uri="{BB962C8B-B14F-4D97-AF65-F5344CB8AC3E}">
        <p14:creationId xmlns:p14="http://schemas.microsoft.com/office/powerpoint/2010/main" val="53959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8C297CD-7156-C99B-7E98-017DD79EA664}"/>
              </a:ext>
            </a:extLst>
          </p:cNvPr>
          <p:cNvSpPr>
            <a:spLocks noGrp="1"/>
          </p:cNvSpPr>
          <p:nvPr>
            <p:ph idx="1"/>
          </p:nvPr>
        </p:nvSpPr>
        <p:spPr/>
        <p:txBody>
          <a:bodyPr/>
          <a:lstStyle/>
          <a:p>
            <a:pPr marL="0" indent="0">
              <a:spcAft>
                <a:spcPts val="2400"/>
              </a:spcAft>
              <a:buNone/>
            </a:pPr>
            <a:r>
              <a:rPr lang="en-US" b="1" u="sng" dirty="0">
                <a:latin typeface="Yu Gothic UI Light" panose="020B0300000000000000" pitchFamily="34" charset="-128"/>
                <a:ea typeface="Yu Gothic UI Light" panose="020B0300000000000000" pitchFamily="34" charset="-128"/>
              </a:rPr>
              <a:t>Goal:</a:t>
            </a:r>
            <a:r>
              <a:rPr lang="en-US" dirty="0">
                <a:latin typeface="Yu Gothic UI Light" panose="020B0300000000000000" pitchFamily="34" charset="-128"/>
                <a:ea typeface="Yu Gothic UI Light" panose="020B0300000000000000" pitchFamily="34" charset="-128"/>
              </a:rPr>
              <a:t> Train a model to identify false statements</a:t>
            </a:r>
            <a:endParaRPr lang="en-US" b="1" u="sng" dirty="0">
              <a:latin typeface="Yu Gothic UI Light" panose="020B0300000000000000" pitchFamily="34" charset="-128"/>
              <a:ea typeface="Yu Gothic UI Light" panose="020B0300000000000000" pitchFamily="34" charset="-128"/>
            </a:endParaRPr>
          </a:p>
          <a:p>
            <a:pPr marL="0" indent="0">
              <a:spcAft>
                <a:spcPts val="2400"/>
              </a:spcAft>
              <a:buNone/>
            </a:pPr>
            <a:r>
              <a:rPr lang="en-US" b="1" u="sng" dirty="0">
                <a:latin typeface="Yu Gothic UI Light" panose="020B0300000000000000" pitchFamily="34" charset="-128"/>
                <a:ea typeface="Yu Gothic UI Light" panose="020B0300000000000000" pitchFamily="34" charset="-128"/>
              </a:rPr>
              <a:t>Data</a:t>
            </a:r>
            <a:r>
              <a:rPr lang="en-US" b="1" dirty="0">
                <a:latin typeface="Yu Gothic UI Light" panose="020B0300000000000000" pitchFamily="34" charset="-128"/>
                <a:ea typeface="Yu Gothic UI Light" panose="020B0300000000000000" pitchFamily="34" charset="-128"/>
              </a:rPr>
              <a:t>:</a:t>
            </a:r>
            <a:r>
              <a:rPr lang="en-US" dirty="0">
                <a:latin typeface="Yu Gothic UI Light" panose="020B0300000000000000" pitchFamily="34" charset="-128"/>
                <a:ea typeface="Yu Gothic UI Light" panose="020B0300000000000000" pitchFamily="34" charset="-128"/>
              </a:rPr>
              <a:t> Liar dataset, with &gt;10k statements evaluated by PolitiFact. Labelled from totally bogus to totally true</a:t>
            </a:r>
            <a:br>
              <a:rPr lang="en-US" dirty="0">
                <a:latin typeface="Yu Gothic UI Light" panose="020B0300000000000000" pitchFamily="34" charset="-128"/>
                <a:ea typeface="Yu Gothic UI Light" panose="020B0300000000000000" pitchFamily="34" charset="-128"/>
              </a:rPr>
            </a:br>
            <a:r>
              <a:rPr lang="en-US" dirty="0">
                <a:latin typeface="Yu Gothic UI Light" panose="020B0300000000000000" pitchFamily="34" charset="-128"/>
                <a:ea typeface="Yu Gothic UI Light" panose="020B0300000000000000" pitchFamily="34" charset="-128"/>
              </a:rPr>
              <a:t>"pants-fire“&gt;"false“&gt;"barely-true“&gt;"half-true“&gt;"mostly-true“&gt;"true“</a:t>
            </a:r>
            <a:endParaRPr lang="en-US" b="1" u="sng" dirty="0">
              <a:latin typeface="Yu Gothic UI Light" panose="020B0300000000000000" pitchFamily="34" charset="-128"/>
              <a:ea typeface="Yu Gothic UI Light" panose="020B0300000000000000" pitchFamily="34" charset="-128"/>
            </a:endParaRPr>
          </a:p>
          <a:p>
            <a:pPr marL="0" indent="0">
              <a:spcAft>
                <a:spcPts val="2400"/>
              </a:spcAft>
              <a:buNone/>
            </a:pPr>
            <a:r>
              <a:rPr lang="en-US" b="1" u="sng" dirty="0">
                <a:latin typeface="Yu Gothic UI Light" panose="020B0300000000000000" pitchFamily="34" charset="-128"/>
                <a:ea typeface="Yu Gothic UI Light" panose="020B0300000000000000" pitchFamily="34" charset="-128"/>
              </a:rPr>
              <a:t>Approach</a:t>
            </a:r>
            <a:r>
              <a:rPr lang="en-US" dirty="0">
                <a:latin typeface="Yu Gothic UI Light" panose="020B0300000000000000" pitchFamily="34" charset="-128"/>
                <a:ea typeface="Yu Gothic UI Light" panose="020B0300000000000000" pitchFamily="34" charset="-128"/>
              </a:rPr>
              <a:t>: Text Vectorization and Classification Models</a:t>
            </a:r>
          </a:p>
          <a:p>
            <a:pPr marL="0" indent="0">
              <a:spcAft>
                <a:spcPts val="2400"/>
              </a:spcAft>
              <a:buNone/>
            </a:pPr>
            <a:r>
              <a:rPr lang="en-US" b="1" u="sng" dirty="0">
                <a:latin typeface="Yu Gothic UI Light" panose="020B0300000000000000" pitchFamily="34" charset="-128"/>
                <a:ea typeface="Yu Gothic UI Light" panose="020B0300000000000000" pitchFamily="34" charset="-128"/>
              </a:rPr>
              <a:t>Use Case</a:t>
            </a:r>
            <a:r>
              <a:rPr lang="en-US" dirty="0">
                <a:latin typeface="Yu Gothic UI Light" panose="020B0300000000000000" pitchFamily="34" charset="-128"/>
                <a:ea typeface="Yu Gothic UI Light" panose="020B0300000000000000" pitchFamily="34" charset="-128"/>
              </a:rPr>
              <a:t>: Content Moderation</a:t>
            </a:r>
          </a:p>
        </p:txBody>
      </p:sp>
    </p:spTree>
    <p:extLst>
      <p:ext uri="{BB962C8B-B14F-4D97-AF65-F5344CB8AC3E}">
        <p14:creationId xmlns:p14="http://schemas.microsoft.com/office/powerpoint/2010/main" val="311596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96AA2A4-764B-9481-0EB6-22ECC65A5739}"/>
              </a:ext>
            </a:extLst>
          </p:cNvPr>
          <p:cNvPicPr>
            <a:picLocks noChangeAspect="1"/>
          </p:cNvPicPr>
          <p:nvPr/>
        </p:nvPicPr>
        <p:blipFill>
          <a:blip r:embed="rId2"/>
          <a:stretch>
            <a:fillRect/>
          </a:stretch>
        </p:blipFill>
        <p:spPr>
          <a:xfrm>
            <a:off x="328612" y="1844448"/>
            <a:ext cx="11534775" cy="4867275"/>
          </a:xfrm>
          <a:prstGeom prst="rect">
            <a:avLst/>
          </a:prstGeom>
        </p:spPr>
      </p:pic>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Data</a:t>
            </a:r>
          </a:p>
        </p:txBody>
      </p:sp>
      <p:pic>
        <p:nvPicPr>
          <p:cNvPr id="5" name="Picture 4">
            <a:extLst>
              <a:ext uri="{FF2B5EF4-FFF2-40B4-BE49-F238E27FC236}">
                <a16:creationId xmlns:a16="http://schemas.microsoft.com/office/drawing/2014/main" id="{8876F810-BAF8-5FC0-0A20-9A90CEA6D361}"/>
              </a:ext>
            </a:extLst>
          </p:cNvPr>
          <p:cNvPicPr>
            <a:picLocks noChangeAspect="1"/>
          </p:cNvPicPr>
          <p:nvPr/>
        </p:nvPicPr>
        <p:blipFill>
          <a:blip r:embed="rId3"/>
          <a:stretch>
            <a:fillRect/>
          </a:stretch>
        </p:blipFill>
        <p:spPr>
          <a:xfrm>
            <a:off x="2709862" y="1844448"/>
            <a:ext cx="6772275" cy="4867275"/>
          </a:xfrm>
          <a:prstGeom prst="rect">
            <a:avLst/>
          </a:prstGeom>
        </p:spPr>
      </p:pic>
      <p:pic>
        <p:nvPicPr>
          <p:cNvPr id="7" name="Picture 6">
            <a:extLst>
              <a:ext uri="{FF2B5EF4-FFF2-40B4-BE49-F238E27FC236}">
                <a16:creationId xmlns:a16="http://schemas.microsoft.com/office/drawing/2014/main" id="{769B5E00-1D6A-97CE-211C-96F689E09998}"/>
              </a:ext>
            </a:extLst>
          </p:cNvPr>
          <p:cNvPicPr>
            <a:picLocks noChangeAspect="1"/>
          </p:cNvPicPr>
          <p:nvPr/>
        </p:nvPicPr>
        <p:blipFill>
          <a:blip r:embed="rId4"/>
          <a:stretch>
            <a:fillRect/>
          </a:stretch>
        </p:blipFill>
        <p:spPr>
          <a:xfrm>
            <a:off x="2617235" y="1846808"/>
            <a:ext cx="6864901" cy="5011192"/>
          </a:xfrm>
          <a:prstGeom prst="rect">
            <a:avLst/>
          </a:prstGeom>
        </p:spPr>
      </p:pic>
    </p:spTree>
    <p:extLst>
      <p:ext uri="{BB962C8B-B14F-4D97-AF65-F5344CB8AC3E}">
        <p14:creationId xmlns:p14="http://schemas.microsoft.com/office/powerpoint/2010/main" val="5432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4D15AB4-7C8F-1390-0CD1-9DF9E1FF5B4E}"/>
              </a:ext>
            </a:extLst>
          </p:cNvPr>
          <p:cNvSpPr>
            <a:spLocks noGrp="1"/>
          </p:cNvSpPr>
          <p:nvPr>
            <p:ph idx="1"/>
          </p:nvPr>
        </p:nvSpPr>
        <p:spPr>
          <a:xfrm>
            <a:off x="838200" y="1929384"/>
            <a:ext cx="10515600" cy="4251960"/>
          </a:xfrm>
        </p:spPr>
        <p:txBody>
          <a:bodyPr/>
          <a:lstStyle/>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Train-Test-Validation Split</a:t>
            </a:r>
          </a:p>
          <a:p>
            <a:pPr marL="514350" indent="-514350">
              <a:buFont typeface="+mj-lt"/>
              <a:buAutoNum type="arabicPeriod"/>
            </a:pPr>
            <a:endParaRPr lang="en-US" dirty="0">
              <a:latin typeface="Yu Gothic UI Light" panose="020B0300000000000000" pitchFamily="34" charset="-128"/>
              <a:ea typeface="Yu Gothic UI Light" panose="020B0300000000000000" pitchFamily="34" charset="-128"/>
            </a:endParaRPr>
          </a:p>
          <a:p>
            <a:pPr marL="0" indent="0">
              <a:buNone/>
            </a:pPr>
            <a:endParaRPr lang="en-US" dirty="0">
              <a:latin typeface="Yu Gothic UI Light" panose="020B0300000000000000" pitchFamily="34" charset="-128"/>
              <a:ea typeface="Yu Gothic UI Light" panose="020B0300000000000000" pitchFamily="34" charset="-128"/>
            </a:endParaRPr>
          </a:p>
          <a:p>
            <a:pPr marL="514350" indent="-514350">
              <a:buFont typeface="+mj-lt"/>
              <a:buAutoNum type="arabicPeriod" startAt="2"/>
            </a:pPr>
            <a:r>
              <a:rPr lang="en-US" dirty="0">
                <a:latin typeface="Yu Gothic UI Light" panose="020B0300000000000000" pitchFamily="34" charset="-128"/>
                <a:ea typeface="Yu Gothic UI Light" panose="020B0300000000000000" pitchFamily="34" charset="-128"/>
              </a:rPr>
              <a:t>Lemmatization</a:t>
            </a:r>
          </a:p>
          <a:p>
            <a:pPr marL="0" indent="0">
              <a:buNone/>
            </a:pPr>
            <a:endParaRPr lang="en-US" dirty="0">
              <a:latin typeface="Yu Gothic UI Light" panose="020B0300000000000000" pitchFamily="34" charset="-128"/>
              <a:ea typeface="Yu Gothic UI Light" panose="020B0300000000000000" pitchFamily="34" charset="-128"/>
            </a:endParaRPr>
          </a:p>
        </p:txBody>
      </p:sp>
      <p:pic>
        <p:nvPicPr>
          <p:cNvPr id="9" name="Picture 8">
            <a:extLst>
              <a:ext uri="{FF2B5EF4-FFF2-40B4-BE49-F238E27FC236}">
                <a16:creationId xmlns:a16="http://schemas.microsoft.com/office/drawing/2014/main" id="{BCE4F76C-C38B-75FB-00DA-085135525E8A}"/>
              </a:ext>
            </a:extLst>
          </p:cNvPr>
          <p:cNvPicPr>
            <a:picLocks noChangeAspect="1"/>
          </p:cNvPicPr>
          <p:nvPr/>
        </p:nvPicPr>
        <p:blipFill rotWithShape="1">
          <a:blip r:embed="rId2"/>
          <a:srcRect b="20508"/>
          <a:stretch/>
        </p:blipFill>
        <p:spPr>
          <a:xfrm>
            <a:off x="838200" y="2467269"/>
            <a:ext cx="5058481" cy="961731"/>
          </a:xfrm>
          <a:prstGeom prst="rect">
            <a:avLst/>
          </a:prstGeom>
        </p:spPr>
      </p:pic>
      <p:pic>
        <p:nvPicPr>
          <p:cNvPr id="11" name="Picture 10">
            <a:extLst>
              <a:ext uri="{FF2B5EF4-FFF2-40B4-BE49-F238E27FC236}">
                <a16:creationId xmlns:a16="http://schemas.microsoft.com/office/drawing/2014/main" id="{3C64E776-662A-812A-60CB-38275F86ED18}"/>
              </a:ext>
            </a:extLst>
          </p:cNvPr>
          <p:cNvPicPr>
            <a:picLocks noChangeAspect="1"/>
          </p:cNvPicPr>
          <p:nvPr/>
        </p:nvPicPr>
        <p:blipFill>
          <a:blip r:embed="rId3"/>
          <a:stretch>
            <a:fillRect/>
          </a:stretch>
        </p:blipFill>
        <p:spPr>
          <a:xfrm>
            <a:off x="838200" y="4403149"/>
            <a:ext cx="11098174" cy="676369"/>
          </a:xfrm>
          <a:prstGeom prst="rect">
            <a:avLst/>
          </a:prstGeom>
        </p:spPr>
      </p:pic>
    </p:spTree>
    <p:extLst>
      <p:ext uri="{BB962C8B-B14F-4D97-AF65-F5344CB8AC3E}">
        <p14:creationId xmlns:p14="http://schemas.microsoft.com/office/powerpoint/2010/main" val="283405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Vectorization</a:t>
            </a:r>
          </a:p>
        </p:txBody>
      </p:sp>
      <p:sp>
        <p:nvSpPr>
          <p:cNvPr id="6" name="Content Placeholder 4">
            <a:extLst>
              <a:ext uri="{FF2B5EF4-FFF2-40B4-BE49-F238E27FC236}">
                <a16:creationId xmlns:a16="http://schemas.microsoft.com/office/drawing/2014/main" id="{447B7E61-8183-1BA3-F2F9-6B96AF21DBF9}"/>
              </a:ext>
            </a:extLst>
          </p:cNvPr>
          <p:cNvSpPr>
            <a:spLocks noGrp="1"/>
          </p:cNvSpPr>
          <p:nvPr>
            <p:ph idx="1"/>
          </p:nvPr>
        </p:nvSpPr>
        <p:spPr>
          <a:xfrm>
            <a:off x="838200" y="1929384"/>
            <a:ext cx="5257800" cy="4251960"/>
          </a:xfrm>
        </p:spPr>
        <p:txBody>
          <a:bodyPr/>
          <a:lstStyle/>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TF-IDF</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Word2Vec</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BERT Embeddings</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GPT Embeddings</a:t>
            </a:r>
          </a:p>
        </p:txBody>
      </p:sp>
      <p:pic>
        <p:nvPicPr>
          <p:cNvPr id="7" name="Picture 6">
            <a:extLst>
              <a:ext uri="{FF2B5EF4-FFF2-40B4-BE49-F238E27FC236}">
                <a16:creationId xmlns:a16="http://schemas.microsoft.com/office/drawing/2014/main" id="{8D849364-A070-ADDF-D0B2-B85B85CF9640}"/>
              </a:ext>
            </a:extLst>
          </p:cNvPr>
          <p:cNvPicPr>
            <a:picLocks noChangeAspect="1"/>
          </p:cNvPicPr>
          <p:nvPr/>
        </p:nvPicPr>
        <p:blipFill>
          <a:blip r:embed="rId2"/>
          <a:stretch>
            <a:fillRect/>
          </a:stretch>
        </p:blipFill>
        <p:spPr>
          <a:xfrm>
            <a:off x="6096000" y="2017798"/>
            <a:ext cx="5257800" cy="1614367"/>
          </a:xfrm>
          <a:prstGeom prst="rect">
            <a:avLst/>
          </a:prstGeom>
        </p:spPr>
      </p:pic>
      <p:pic>
        <p:nvPicPr>
          <p:cNvPr id="10" name="Picture 9">
            <a:extLst>
              <a:ext uri="{FF2B5EF4-FFF2-40B4-BE49-F238E27FC236}">
                <a16:creationId xmlns:a16="http://schemas.microsoft.com/office/drawing/2014/main" id="{5BACC99A-067A-218A-A0CF-F4E50A50F705}"/>
              </a:ext>
            </a:extLst>
          </p:cNvPr>
          <p:cNvPicPr>
            <a:picLocks noChangeAspect="1"/>
          </p:cNvPicPr>
          <p:nvPr/>
        </p:nvPicPr>
        <p:blipFill>
          <a:blip r:embed="rId3"/>
          <a:stretch>
            <a:fillRect/>
          </a:stretch>
        </p:blipFill>
        <p:spPr>
          <a:xfrm>
            <a:off x="4255524" y="1952016"/>
            <a:ext cx="7827250" cy="4328519"/>
          </a:xfrm>
          <a:prstGeom prst="rect">
            <a:avLst/>
          </a:prstGeom>
        </p:spPr>
      </p:pic>
      <p:pic>
        <p:nvPicPr>
          <p:cNvPr id="13" name="Picture 12">
            <a:extLst>
              <a:ext uri="{FF2B5EF4-FFF2-40B4-BE49-F238E27FC236}">
                <a16:creationId xmlns:a16="http://schemas.microsoft.com/office/drawing/2014/main" id="{90690D42-D654-99DB-BA32-9F491D0F390A}"/>
              </a:ext>
            </a:extLst>
          </p:cNvPr>
          <p:cNvPicPr>
            <a:picLocks noChangeAspect="1"/>
          </p:cNvPicPr>
          <p:nvPr/>
        </p:nvPicPr>
        <p:blipFill>
          <a:blip r:embed="rId4"/>
          <a:stretch>
            <a:fillRect/>
          </a:stretch>
        </p:blipFill>
        <p:spPr>
          <a:xfrm>
            <a:off x="4255522" y="1959337"/>
            <a:ext cx="7827251" cy="842815"/>
          </a:xfrm>
          <a:prstGeom prst="rect">
            <a:avLst/>
          </a:prstGeom>
        </p:spPr>
      </p:pic>
      <p:pic>
        <p:nvPicPr>
          <p:cNvPr id="15" name="Picture 14">
            <a:extLst>
              <a:ext uri="{FF2B5EF4-FFF2-40B4-BE49-F238E27FC236}">
                <a16:creationId xmlns:a16="http://schemas.microsoft.com/office/drawing/2014/main" id="{5D46B020-FD3F-9204-4B9C-10B70CB27BA5}"/>
              </a:ext>
            </a:extLst>
          </p:cNvPr>
          <p:cNvPicPr>
            <a:picLocks noChangeAspect="1"/>
          </p:cNvPicPr>
          <p:nvPr/>
        </p:nvPicPr>
        <p:blipFill rotWithShape="1">
          <a:blip r:embed="rId5"/>
          <a:srcRect b="29756"/>
          <a:stretch/>
        </p:blipFill>
        <p:spPr>
          <a:xfrm>
            <a:off x="4259446" y="2845045"/>
            <a:ext cx="7823327" cy="3336299"/>
          </a:xfrm>
          <a:prstGeom prst="rect">
            <a:avLst/>
          </a:prstGeom>
        </p:spPr>
      </p:pic>
    </p:spTree>
    <p:extLst>
      <p:ext uri="{BB962C8B-B14F-4D97-AF65-F5344CB8AC3E}">
        <p14:creationId xmlns:p14="http://schemas.microsoft.com/office/powerpoint/2010/main" val="144277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Modeling</a:t>
            </a:r>
          </a:p>
        </p:txBody>
      </p:sp>
      <p:sp>
        <p:nvSpPr>
          <p:cNvPr id="5" name="Content Placeholder 4">
            <a:extLst>
              <a:ext uri="{FF2B5EF4-FFF2-40B4-BE49-F238E27FC236}">
                <a16:creationId xmlns:a16="http://schemas.microsoft.com/office/drawing/2014/main" id="{C6AA0A3A-9B73-3F06-6422-2A8E24A1769B}"/>
              </a:ext>
            </a:extLst>
          </p:cNvPr>
          <p:cNvSpPr>
            <a:spLocks noGrp="1"/>
          </p:cNvSpPr>
          <p:nvPr>
            <p:ph idx="1"/>
          </p:nvPr>
        </p:nvSpPr>
        <p:spPr/>
        <p:txBody>
          <a:bodyPr/>
          <a:lstStyle/>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Logistic Regression</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Support Vector Machines</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Random Forest</a:t>
            </a:r>
          </a:p>
          <a:p>
            <a:pPr marL="514350" indent="-514350">
              <a:buFont typeface="+mj-lt"/>
              <a:buAutoNum type="arabicPeriod"/>
            </a:pPr>
            <a:r>
              <a:rPr lang="en-US" dirty="0">
                <a:latin typeface="Yu Gothic UI Light" panose="020B0300000000000000" pitchFamily="34" charset="-128"/>
                <a:ea typeface="Yu Gothic UI Light" panose="020B0300000000000000" pitchFamily="34" charset="-128"/>
              </a:rPr>
              <a:t>Recurrent Neural Network</a:t>
            </a:r>
          </a:p>
        </p:txBody>
      </p:sp>
      <p:pic>
        <p:nvPicPr>
          <p:cNvPr id="7" name="Picture 6">
            <a:extLst>
              <a:ext uri="{FF2B5EF4-FFF2-40B4-BE49-F238E27FC236}">
                <a16:creationId xmlns:a16="http://schemas.microsoft.com/office/drawing/2014/main" id="{DAD00B95-31FB-6A19-2674-E119A7F0F457}"/>
              </a:ext>
            </a:extLst>
          </p:cNvPr>
          <p:cNvPicPr>
            <a:picLocks noChangeAspect="1"/>
          </p:cNvPicPr>
          <p:nvPr/>
        </p:nvPicPr>
        <p:blipFill>
          <a:blip r:embed="rId2"/>
          <a:stretch>
            <a:fillRect/>
          </a:stretch>
        </p:blipFill>
        <p:spPr>
          <a:xfrm>
            <a:off x="5576891" y="1929384"/>
            <a:ext cx="6468741" cy="2920805"/>
          </a:xfrm>
          <a:prstGeom prst="rect">
            <a:avLst/>
          </a:prstGeom>
        </p:spPr>
      </p:pic>
      <p:pic>
        <p:nvPicPr>
          <p:cNvPr id="10" name="Picture 9">
            <a:extLst>
              <a:ext uri="{FF2B5EF4-FFF2-40B4-BE49-F238E27FC236}">
                <a16:creationId xmlns:a16="http://schemas.microsoft.com/office/drawing/2014/main" id="{F6F988A0-E7A2-23B9-F9CB-413E7755853E}"/>
              </a:ext>
            </a:extLst>
          </p:cNvPr>
          <p:cNvPicPr>
            <a:picLocks noChangeAspect="1"/>
          </p:cNvPicPr>
          <p:nvPr/>
        </p:nvPicPr>
        <p:blipFill>
          <a:blip r:embed="rId3"/>
          <a:stretch>
            <a:fillRect/>
          </a:stretch>
        </p:blipFill>
        <p:spPr>
          <a:xfrm>
            <a:off x="5576891" y="1311836"/>
            <a:ext cx="6468742" cy="5181039"/>
          </a:xfrm>
          <a:prstGeom prst="rect">
            <a:avLst/>
          </a:prstGeom>
        </p:spPr>
      </p:pic>
      <p:pic>
        <p:nvPicPr>
          <p:cNvPr id="13" name="Picture 12">
            <a:extLst>
              <a:ext uri="{FF2B5EF4-FFF2-40B4-BE49-F238E27FC236}">
                <a16:creationId xmlns:a16="http://schemas.microsoft.com/office/drawing/2014/main" id="{96881A89-141A-8914-4F04-EFFF13DA3DC9}"/>
              </a:ext>
            </a:extLst>
          </p:cNvPr>
          <p:cNvPicPr>
            <a:picLocks noChangeAspect="1"/>
          </p:cNvPicPr>
          <p:nvPr/>
        </p:nvPicPr>
        <p:blipFill>
          <a:blip r:embed="rId4"/>
          <a:stretch>
            <a:fillRect/>
          </a:stretch>
        </p:blipFill>
        <p:spPr>
          <a:xfrm>
            <a:off x="5590437" y="2096855"/>
            <a:ext cx="6455196" cy="2068745"/>
          </a:xfrm>
          <a:prstGeom prst="rect">
            <a:avLst/>
          </a:prstGeom>
        </p:spPr>
      </p:pic>
    </p:spTree>
    <p:extLst>
      <p:ext uri="{BB962C8B-B14F-4D97-AF65-F5344CB8AC3E}">
        <p14:creationId xmlns:p14="http://schemas.microsoft.com/office/powerpoint/2010/main" val="83583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Initial Evaluation – Multilabel Classification</a:t>
            </a:r>
          </a:p>
        </p:txBody>
      </p:sp>
      <p:pic>
        <p:nvPicPr>
          <p:cNvPr id="7" name="Picture 6">
            <a:extLst>
              <a:ext uri="{FF2B5EF4-FFF2-40B4-BE49-F238E27FC236}">
                <a16:creationId xmlns:a16="http://schemas.microsoft.com/office/drawing/2014/main" id="{0F8E89B0-A32C-24BC-7D81-8B001934B6B5}"/>
              </a:ext>
            </a:extLst>
          </p:cNvPr>
          <p:cNvPicPr>
            <a:picLocks noChangeAspect="1"/>
          </p:cNvPicPr>
          <p:nvPr/>
        </p:nvPicPr>
        <p:blipFill rotWithShape="1">
          <a:blip r:embed="rId2"/>
          <a:srcRect b="24814"/>
          <a:stretch/>
        </p:blipFill>
        <p:spPr>
          <a:xfrm>
            <a:off x="2188375" y="1498600"/>
            <a:ext cx="7815249" cy="5156200"/>
          </a:xfrm>
          <a:prstGeom prst="rect">
            <a:avLst/>
          </a:prstGeom>
        </p:spPr>
      </p:pic>
      <p:pic>
        <p:nvPicPr>
          <p:cNvPr id="10" name="Picture 9">
            <a:extLst>
              <a:ext uri="{FF2B5EF4-FFF2-40B4-BE49-F238E27FC236}">
                <a16:creationId xmlns:a16="http://schemas.microsoft.com/office/drawing/2014/main" id="{2D797E5B-BF02-5DEE-0A31-4570F1B93E3C}"/>
              </a:ext>
            </a:extLst>
          </p:cNvPr>
          <p:cNvPicPr>
            <a:picLocks noChangeAspect="1"/>
          </p:cNvPicPr>
          <p:nvPr/>
        </p:nvPicPr>
        <p:blipFill>
          <a:blip r:embed="rId3"/>
          <a:stretch>
            <a:fillRect/>
          </a:stretch>
        </p:blipFill>
        <p:spPr>
          <a:xfrm>
            <a:off x="1450039" y="1500165"/>
            <a:ext cx="9291920" cy="5163023"/>
          </a:xfrm>
          <a:prstGeom prst="rect">
            <a:avLst/>
          </a:prstGeom>
        </p:spPr>
      </p:pic>
      <p:sp>
        <p:nvSpPr>
          <p:cNvPr id="13" name="Rectangle: Rounded Corners 12">
            <a:extLst>
              <a:ext uri="{FF2B5EF4-FFF2-40B4-BE49-F238E27FC236}">
                <a16:creationId xmlns:a16="http://schemas.microsoft.com/office/drawing/2014/main" id="{92FFC130-CD7A-7E08-ADBE-EE8B3DD29705}"/>
              </a:ext>
            </a:extLst>
          </p:cNvPr>
          <p:cNvSpPr/>
          <p:nvPr/>
        </p:nvSpPr>
        <p:spPr>
          <a:xfrm>
            <a:off x="5740401" y="1574800"/>
            <a:ext cx="2119086" cy="50800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9305-62ED-6EC0-104C-805A82DA366E}"/>
              </a:ext>
            </a:extLst>
          </p:cNvPr>
          <p:cNvSpPr>
            <a:spLocks noGrp="1"/>
          </p:cNvSpPr>
          <p:nvPr>
            <p:ph type="title"/>
          </p:nvPr>
        </p:nvSpPr>
        <p:spPr/>
        <p:txBody>
          <a:bodyPr/>
          <a:lstStyle/>
          <a:p>
            <a:r>
              <a:rPr lang="en-US" dirty="0"/>
              <a:t>Binarizing Labels</a:t>
            </a:r>
          </a:p>
        </p:txBody>
      </p:sp>
      <p:pic>
        <p:nvPicPr>
          <p:cNvPr id="4" name="Picture 3">
            <a:extLst>
              <a:ext uri="{FF2B5EF4-FFF2-40B4-BE49-F238E27FC236}">
                <a16:creationId xmlns:a16="http://schemas.microsoft.com/office/drawing/2014/main" id="{66932B49-AAF8-9690-84E7-7C2CC036B0DD}"/>
              </a:ext>
            </a:extLst>
          </p:cNvPr>
          <p:cNvPicPr>
            <a:picLocks noChangeAspect="1"/>
          </p:cNvPicPr>
          <p:nvPr/>
        </p:nvPicPr>
        <p:blipFill>
          <a:blip r:embed="rId2"/>
          <a:stretch>
            <a:fillRect/>
          </a:stretch>
        </p:blipFill>
        <p:spPr>
          <a:xfrm>
            <a:off x="2028013" y="2333005"/>
            <a:ext cx="8135974" cy="3475128"/>
          </a:xfrm>
          <a:prstGeom prst="rect">
            <a:avLst/>
          </a:prstGeom>
        </p:spPr>
      </p:pic>
    </p:spTree>
    <p:extLst>
      <p:ext uri="{BB962C8B-B14F-4D97-AF65-F5344CB8AC3E}">
        <p14:creationId xmlns:p14="http://schemas.microsoft.com/office/powerpoint/2010/main" val="3218918342"/>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451</TotalTime>
  <Words>428</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Yu Gothic UI Light</vt:lpstr>
      <vt:lpstr>Arial</vt:lpstr>
      <vt:lpstr>The Hand Bold</vt:lpstr>
      <vt:lpstr>The Serif Hand Black</vt:lpstr>
      <vt:lpstr>SketchyVTI</vt:lpstr>
      <vt:lpstr>Liar Liar Pants on Fire</vt:lpstr>
      <vt:lpstr>Abstract</vt:lpstr>
      <vt:lpstr>Overview</vt:lpstr>
      <vt:lpstr>Data</vt:lpstr>
      <vt:lpstr>Preprocessing</vt:lpstr>
      <vt:lpstr>Vectorization</vt:lpstr>
      <vt:lpstr>Modeling</vt:lpstr>
      <vt:lpstr>Initial Evaluation – Multilabel Classification</vt:lpstr>
      <vt:lpstr>Binarizing Labels</vt:lpstr>
      <vt:lpstr>Initial Evaluation – Binary Classification</vt:lpstr>
      <vt:lpstr>Hyperparameter tuning</vt:lpstr>
      <vt:lpstr>Final Model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Liar Liar Pants on Fire</dc:title>
  <dc:creator>Keith</dc:creator>
  <cp:lastModifiedBy>Keith Colella</cp:lastModifiedBy>
  <cp:revision>26</cp:revision>
  <dcterms:created xsi:type="dcterms:W3CDTF">2023-12-15T00:29:34Z</dcterms:created>
  <dcterms:modified xsi:type="dcterms:W3CDTF">2023-12-19T03:11:20Z</dcterms:modified>
</cp:coreProperties>
</file>