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72" r:id="rId7"/>
    <p:sldId id="283" r:id="rId8"/>
    <p:sldId id="273" r:id="rId9"/>
    <p:sldId id="284" r:id="rId10"/>
    <p:sldId id="286" r:id="rId11"/>
    <p:sldId id="285" r:id="rId12"/>
    <p:sldId id="287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10/29/2025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10/29/2025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10/29/2025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330" y="896351"/>
            <a:ext cx="9601199" cy="200025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Big Data Systems</a:t>
            </a:r>
            <a:endParaRPr lang="en-US" dirty="0">
              <a:solidFill>
                <a:schemeClr val="bg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9353" y="4757735"/>
            <a:ext cx="9587548" cy="1752600"/>
          </a:xfrm>
        </p:spPr>
        <p:txBody>
          <a:bodyPr/>
          <a:lstStyle/>
          <a:p>
            <a:pPr algn="ctr"/>
            <a:r>
              <a:rPr lang="en-US" dirty="0"/>
              <a:t>student: Katarina </a:t>
            </a:r>
            <a:r>
              <a:rPr lang="en-US" dirty="0" err="1"/>
              <a:t>marinovi</a:t>
            </a:r>
            <a:r>
              <a:rPr lang="sr-Latn-RS" dirty="0"/>
              <a:t>ć</a:t>
            </a:r>
          </a:p>
          <a:p>
            <a:pPr algn="ctr"/>
            <a:r>
              <a:rPr lang="sr-Latn-RS" dirty="0"/>
              <a:t>Broj indeksa: 1633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CF375-BE85-4EA4-8C5F-D52D11F5F582}"/>
              </a:ext>
            </a:extLst>
          </p:cNvPr>
          <p:cNvSpPr txBox="1"/>
          <p:nvPr/>
        </p:nvSpPr>
        <p:spPr>
          <a:xfrm>
            <a:off x="1287331" y="3165449"/>
            <a:ext cx="98825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sr-Latn-RS" sz="4000" b="0" i="0" u="none" strike="noStrike" kern="1200" cap="none" spc="0" normalizeH="0" baseline="0" noProof="0" dirty="0">
                <a:ln>
                  <a:noFill/>
                </a:ln>
                <a:solidFill>
                  <a:srgbClr val="192A52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Project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92A52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3</a:t>
            </a:r>
            <a:r>
              <a:rPr kumimoji="0" lang="sr-Latn-RS" sz="4000" b="0" i="0" u="none" strike="noStrike" kern="1200" cap="none" spc="0" normalizeH="0" baseline="0" noProof="0" dirty="0">
                <a:ln>
                  <a:noFill/>
                </a:ln>
                <a:solidFill>
                  <a:srgbClr val="192A52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– Big Mobility &amp; IoT Data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92A52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Stream</a:t>
            </a:r>
            <a:r>
              <a:rPr kumimoji="0" lang="sr-Latn-RS" sz="4000" b="0" i="0" u="none" strike="noStrike" kern="1200" cap="none" spc="0" normalizeH="0" baseline="0" noProof="0" dirty="0">
                <a:ln>
                  <a:noFill/>
                </a:ln>
                <a:solidFill>
                  <a:srgbClr val="192A52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Analytics 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FCBFA-7886-44C3-A457-5C4E07C9F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42" y="563743"/>
            <a:ext cx="1572904" cy="1585097"/>
          </a:xfrm>
          <a:prstGeom prst="rect">
            <a:avLst/>
          </a:prstGeom>
        </p:spPr>
      </p:pic>
      <p:pic>
        <p:nvPicPr>
          <p:cNvPr id="7" name="image1.png">
            <a:extLst>
              <a:ext uri="{FF2B5EF4-FFF2-40B4-BE49-F238E27FC236}">
                <a16:creationId xmlns:a16="http://schemas.microsoft.com/office/drawing/2014/main" id="{E628B70A-DD92-4669-B883-AC68CE0CDB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4013" y="546953"/>
            <a:ext cx="1585870" cy="161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Tehnologije korišćene u projektu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Apache Spark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Hadoop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Docker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Kafka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A5BF35-00E1-4836-B657-0F325FE8E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83" t="13553" r="21562" b="12038"/>
          <a:stretch/>
        </p:blipFill>
        <p:spPr>
          <a:xfrm>
            <a:off x="7706390" y="4117225"/>
            <a:ext cx="3124279" cy="20122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2D481E-7AC4-480E-BCED-1CF2BE895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292095"/>
            <a:ext cx="2057400" cy="17282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BF5657-7AB0-4F04-82B4-35F3B4A69B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02" b="28996"/>
          <a:stretch/>
        </p:blipFill>
        <p:spPr>
          <a:xfrm>
            <a:off x="8096392" y="1476928"/>
            <a:ext cx="3482992" cy="1688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9135A8-52F6-4E10-A7F4-7A8D94393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875" y="2775371"/>
            <a:ext cx="2614515" cy="130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C265-BCA4-49AE-B0B5-136274C3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0"/>
            <a:ext cx="10360501" cy="1223963"/>
          </a:xfrm>
        </p:spPr>
        <p:txBody>
          <a:bodyPr/>
          <a:lstStyle/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Korišćeni skup podataka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37E8C-092D-4520-B228-88E353A64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869" y="1371600"/>
            <a:ext cx="10360501" cy="446227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projektu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je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kori</a:t>
            </a:r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šćen skup podataka </a:t>
            </a:r>
            <a:r>
              <a:rPr lang="sr-Latn-RS" i="1" dirty="0">
                <a:solidFill>
                  <a:schemeClr val="bg2">
                    <a:lumMod val="75000"/>
                  </a:schemeClr>
                </a:solidFill>
              </a:rPr>
              <a:t>emission1.csv</a:t>
            </a:r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, koji sadrži podatke o izduvnim gasovima automobila u Beču, kreiran uz pomoć SUMO simulatora podataka.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A85D9-0202-48DF-8BD6-06C60B30FE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t="14435" r="-4" b="6656"/>
          <a:stretch/>
        </p:blipFill>
        <p:spPr>
          <a:xfrm>
            <a:off x="1974247" y="2819400"/>
            <a:ext cx="824033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434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21CC-A4F9-465A-ADEF-A7B87401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330531"/>
            <a:ext cx="3922951" cy="1223963"/>
          </a:xfrm>
        </p:spPr>
        <p:txBody>
          <a:bodyPr/>
          <a:lstStyle/>
          <a:p>
            <a:r>
              <a:rPr lang="sr-Latn-RS" dirty="0">
                <a:solidFill>
                  <a:schemeClr val="bg2">
                    <a:lumMod val="75000"/>
                  </a:schemeClr>
                </a:solidFill>
              </a:rPr>
              <a:t>Organizacija Docker kontejnera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A6117-CBFE-4FD1-AE1F-431269B3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612" y="145922"/>
            <a:ext cx="6551613" cy="2232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36CCDE-49B0-461C-9E4F-7F207E461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12" y="2403111"/>
            <a:ext cx="6493019" cy="409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090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F9C45-9979-48F7-B4EF-FE12B2069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747" y="381000"/>
            <a:ext cx="9486265" cy="990600"/>
          </a:xfrm>
        </p:spPr>
        <p:txBody>
          <a:bodyPr>
            <a:normAutofit/>
          </a:bodyPr>
          <a:lstStyle/>
          <a:p>
            <a:r>
              <a:rPr lang="sr-Latn-RS" sz="2000" dirty="0">
                <a:solidFill>
                  <a:schemeClr val="bg2">
                    <a:lumMod val="75000"/>
                  </a:schemeClr>
                </a:solidFill>
              </a:rPr>
              <a:t>Na slajdu je prikazan model mašinskog učenja za predikciju emisije ugljen-dioksida na osnovu tipa, brzine i potrošnje goriva vozila. Model koristi algoritam </a:t>
            </a:r>
            <a:r>
              <a:rPr lang="sr-Latn-RS" sz="2000" i="1" dirty="0">
                <a:solidFill>
                  <a:schemeClr val="bg2">
                    <a:lumMod val="75000"/>
                  </a:schemeClr>
                </a:solidFill>
              </a:rPr>
              <a:t>Gradient Boosted Trees</a:t>
            </a:r>
            <a:r>
              <a:rPr lang="sr-Latn-RS" sz="2000" dirty="0">
                <a:solidFill>
                  <a:schemeClr val="bg2">
                    <a:lumMod val="75000"/>
                  </a:schemeClr>
                </a:solidFill>
              </a:rPr>
              <a:t> i realizovan je u okviru </a:t>
            </a:r>
            <a:r>
              <a:rPr lang="sr-Latn-RS" sz="2000" i="1" dirty="0">
                <a:solidFill>
                  <a:schemeClr val="bg2">
                    <a:lumMod val="75000"/>
                  </a:schemeClr>
                </a:solidFill>
              </a:rPr>
              <a:t>PySpark</a:t>
            </a:r>
            <a:r>
              <a:rPr lang="sr-Latn-RS" sz="2000" dirty="0">
                <a:solidFill>
                  <a:schemeClr val="bg2">
                    <a:lumMod val="75000"/>
                  </a:schemeClr>
                </a:solidFill>
              </a:rPr>
              <a:t> biblioteke.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EAE283-E7A9-4075-9D68-9C3155CB7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947" y="1524000"/>
            <a:ext cx="846292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277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1E49F-B318-441B-A3A9-A53CB3F5A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471545"/>
            <a:ext cx="10360501" cy="508003"/>
          </a:xfrm>
        </p:spPr>
        <p:txBody>
          <a:bodyPr>
            <a:normAutofit/>
          </a:bodyPr>
          <a:lstStyle/>
          <a:p>
            <a:r>
              <a:rPr lang="sr-Latn-RS" sz="2400" dirty="0">
                <a:solidFill>
                  <a:schemeClr val="bg2">
                    <a:lumMod val="75000"/>
                  </a:schemeClr>
                </a:solidFill>
              </a:rPr>
              <a:t>Model se čuva na HDFS-u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956E7-D87A-4D9D-82FC-5EDA136DD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40" t="5648" r="17492"/>
          <a:stretch/>
        </p:blipFill>
        <p:spPr>
          <a:xfrm>
            <a:off x="1065212" y="1204676"/>
            <a:ext cx="8763000" cy="38186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97E9252-4C30-406B-941B-6B85E558FB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5212" y="5166073"/>
                <a:ext cx="5943599" cy="966380"/>
              </a:xfrm>
              <a:prstGeom prst="rect">
                <a:avLst/>
              </a:prstGeom>
            </p:spPr>
            <p:txBody>
              <a:bodyPr vert="horz" lIns="121899" tIns="60949" rIns="121899" bIns="60949" rtlCol="0">
                <a:normAutofit fontScale="85000" lnSpcReduction="20000"/>
              </a:bodyPr>
              <a:lstStyle>
                <a:lvl1pPr marL="304747" indent="-304747" algn="l" defTabSz="1218987" rtl="0" eaLnBrk="1" latinLnBrk="0" hangingPunct="1">
                  <a:lnSpc>
                    <a:spcPct val="90000"/>
                  </a:lnSpc>
                  <a:spcBef>
                    <a:spcPts val="1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40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8987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23733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28480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3227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37973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2720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sr-Latn-RS" sz="2400" dirty="0">
                    <a:solidFill>
                      <a:schemeClr val="bg2">
                        <a:lumMod val="75000"/>
                      </a:schemeClr>
                    </a:solidFill>
                  </a:rPr>
                  <a:t>Evaluacija modela</a:t>
                </a:r>
              </a:p>
              <a:p>
                <a:pPr lvl="1"/>
                <a:r>
                  <a:rPr lang="sr-Latn-RS" sz="2000" dirty="0">
                    <a:solidFill>
                      <a:schemeClr val="bg2">
                        <a:lumMod val="75000"/>
                      </a:schemeClr>
                    </a:solidFill>
                  </a:rPr>
                  <a:t>Test RMSE (Root Mean Squared Error) </a:t>
                </a:r>
              </a:p>
              <a:p>
                <a:pPr lvl="1"/>
                <a:r>
                  <a:rPr lang="sr-Latn-RS" sz="2000" dirty="0">
                    <a:solidFill>
                      <a:schemeClr val="bg2">
                        <a:lumMod val="75000"/>
                      </a:schemeClr>
                    </a:solidFill>
                  </a:rPr>
                  <a:t>Test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r-Latn-R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r-Latn-R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sr-Latn-R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r-Latn-RS" sz="2000" dirty="0">
                    <a:solidFill>
                      <a:schemeClr val="bg2">
                        <a:lumMod val="75000"/>
                      </a:schemeClr>
                    </a:solidFill>
                  </a:rPr>
                  <a:t> (koeficijent determinacije)</a:t>
                </a:r>
                <a:endParaRPr lang="en-US" sz="24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97E9252-4C30-406B-941B-6B85E558F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12" y="5166073"/>
                <a:ext cx="5943599" cy="966380"/>
              </a:xfrm>
              <a:prstGeom prst="rect">
                <a:avLst/>
              </a:prstGeom>
              <a:blipFill>
                <a:blip r:embed="rId3"/>
                <a:stretch>
                  <a:fillRect l="-410" t="-10063" b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375CF22-86F5-48E3-9A24-2CB6CE69C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2" y="5296976"/>
            <a:ext cx="2425047" cy="70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7981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DBF3-FAAF-46EC-B0A4-1A4477C17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8600"/>
            <a:ext cx="10360501" cy="609600"/>
          </a:xfrm>
        </p:spPr>
        <p:txBody>
          <a:bodyPr>
            <a:normAutofit/>
          </a:bodyPr>
          <a:lstStyle/>
          <a:p>
            <a:r>
              <a:rPr lang="sr-Latn-RS" sz="2400" dirty="0">
                <a:solidFill>
                  <a:schemeClr val="bg2">
                    <a:lumMod val="75000"/>
                  </a:schemeClr>
                </a:solidFill>
              </a:rPr>
              <a:t>Slanje podataka na Kafka topic 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23292-18AF-4243-A7F8-CC2DA9D8C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685800"/>
            <a:ext cx="9372600" cy="58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554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A5AEBE-BE34-4E20-816F-E5EE7C63E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2" y="533400"/>
            <a:ext cx="9906000" cy="1117603"/>
          </a:xfrm>
        </p:spPr>
        <p:txBody>
          <a:bodyPr>
            <a:normAutofit/>
          </a:bodyPr>
          <a:lstStyle/>
          <a:p>
            <a:r>
              <a:rPr lang="sr-Latn-RS" sz="2400" dirty="0">
                <a:solidFill>
                  <a:schemeClr val="bg2">
                    <a:lumMod val="75000"/>
                  </a:schemeClr>
                </a:solidFill>
              </a:rPr>
              <a:t>Skripta spark_streaming.py učitava podatke sa kafka topic-a i nad njima primenjuje model učitan sa HDFS-a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B1D0974-5987-4CEF-9F2F-D96D97EC2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1371600"/>
            <a:ext cx="8520318" cy="522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448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42B08-429D-4910-994D-7871C6B7A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2400"/>
            <a:ext cx="10360501" cy="457200"/>
          </a:xfrm>
        </p:spPr>
        <p:txBody>
          <a:bodyPr>
            <a:normAutofit/>
          </a:bodyPr>
          <a:lstStyle/>
          <a:p>
            <a:r>
              <a:rPr lang="sr-Latn-RS" sz="2400" dirty="0">
                <a:solidFill>
                  <a:schemeClr val="bg2">
                    <a:lumMod val="75000"/>
                  </a:schemeClr>
                </a:solidFill>
              </a:rPr>
              <a:t>Predikcije se upisuju na HDFS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B4795-00D4-4B5B-8A53-5FEBA5646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600200"/>
            <a:ext cx="6553200" cy="4790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2DBCC-F36D-455A-996D-705E18B28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012" y="1096733"/>
            <a:ext cx="4038600" cy="1731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06D43F-B1C4-4545-A15E-E4F674CB7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011" y="3331127"/>
            <a:ext cx="4038601" cy="296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3033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1345</TotalTime>
  <Words>150</Words>
  <Application>Microsoft Office PowerPoint</Application>
  <PresentationFormat>Custom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Tech 16x9</vt:lpstr>
      <vt:lpstr>Big Data Systems</vt:lpstr>
      <vt:lpstr>Tehnologije korišćene u projektu</vt:lpstr>
      <vt:lpstr>Korišćeni skup podataka</vt:lpstr>
      <vt:lpstr>Organizacija Docker kontejnera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Katarina</dc:creator>
  <cp:lastModifiedBy>Katarina</cp:lastModifiedBy>
  <cp:revision>41</cp:revision>
  <dcterms:created xsi:type="dcterms:W3CDTF">2025-01-09T19:34:52Z</dcterms:created>
  <dcterms:modified xsi:type="dcterms:W3CDTF">2025-10-29T22:01:39Z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