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57" r:id="rId5"/>
    <p:sldId id="268" r:id="rId6"/>
    <p:sldId id="272" r:id="rId7"/>
    <p:sldId id="283" r:id="rId8"/>
    <p:sldId id="269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4" r:id="rId20"/>
    <p:sldId id="285" r:id="rId21"/>
    <p:sldId id="286" r:id="rId22"/>
    <p:sldId id="287" r:id="rId23"/>
    <p:sldId id="288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7" d="100"/>
          <a:sy n="67" d="100"/>
        </p:scale>
        <p:origin x="644" y="5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1/12/2025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1/12/2025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1/12/2025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2" y="1434663"/>
            <a:ext cx="9601199" cy="200025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Big Data Systems</a:t>
            </a:r>
            <a:endParaRPr lang="en-US" dirty="0">
              <a:solidFill>
                <a:schemeClr val="bg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7463" y="4558447"/>
            <a:ext cx="9587548" cy="1752600"/>
          </a:xfrm>
        </p:spPr>
        <p:txBody>
          <a:bodyPr/>
          <a:lstStyle/>
          <a:p>
            <a:pPr algn="ctr"/>
            <a:r>
              <a:rPr lang="en-US" dirty="0"/>
              <a:t>student: Katarina </a:t>
            </a:r>
            <a:r>
              <a:rPr lang="en-US" dirty="0" err="1"/>
              <a:t>marinovi</a:t>
            </a:r>
            <a:r>
              <a:rPr lang="sr-Latn-RS" dirty="0"/>
              <a:t>ć</a:t>
            </a:r>
          </a:p>
          <a:p>
            <a:pPr algn="ctr"/>
            <a:r>
              <a:rPr lang="sr-Latn-RS" dirty="0"/>
              <a:t>Broj indeksa: 1633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9CF375-BE85-4EA4-8C5F-D52D11F5F582}"/>
              </a:ext>
            </a:extLst>
          </p:cNvPr>
          <p:cNvSpPr txBox="1"/>
          <p:nvPr/>
        </p:nvSpPr>
        <p:spPr>
          <a:xfrm>
            <a:off x="1307463" y="3581400"/>
            <a:ext cx="96011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sr-Latn-RS" sz="4000" b="0" i="0" u="none" strike="noStrike" kern="1200" cap="none" spc="0" normalizeH="0" baseline="0" noProof="0" dirty="0">
                <a:ln>
                  <a:noFill/>
                </a:ln>
                <a:solidFill>
                  <a:srgbClr val="192A52">
                    <a:lumMod val="7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Project 1 – Big Mobility &amp; IoT Data Analytics 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1FCBFA-7886-44C3-A457-5C4E07C9F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942" y="563743"/>
            <a:ext cx="1572904" cy="1585097"/>
          </a:xfrm>
          <a:prstGeom prst="rect">
            <a:avLst/>
          </a:prstGeom>
        </p:spPr>
      </p:pic>
      <p:pic>
        <p:nvPicPr>
          <p:cNvPr id="7" name="image1.png">
            <a:extLst>
              <a:ext uri="{FF2B5EF4-FFF2-40B4-BE49-F238E27FC236}">
                <a16:creationId xmlns:a16="http://schemas.microsoft.com/office/drawing/2014/main" id="{E628B70A-DD92-4669-B883-AC68CE0CDB7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4013" y="546953"/>
            <a:ext cx="1585870" cy="161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81530-2442-4BC0-A5F6-08C6DA970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-76200"/>
            <a:ext cx="10360501" cy="1223963"/>
          </a:xfrm>
        </p:spPr>
        <p:txBody>
          <a:bodyPr/>
          <a:lstStyle/>
          <a:p>
            <a:r>
              <a:rPr lang="sr-Latn-RS" dirty="0">
                <a:solidFill>
                  <a:schemeClr val="bg2">
                    <a:lumMod val="75000"/>
                  </a:schemeClr>
                </a:solidFill>
              </a:rPr>
              <a:t>Zadatak 2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32EAF6-D475-4B8F-B30C-3E47A2F36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01" y="1147763"/>
            <a:ext cx="9373822" cy="547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6497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9485D-71D3-45AD-9AA7-D5B3972B8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-152400"/>
            <a:ext cx="10360501" cy="1223963"/>
          </a:xfrm>
        </p:spPr>
        <p:txBody>
          <a:bodyPr/>
          <a:lstStyle/>
          <a:p>
            <a:r>
              <a:rPr lang="sr-Latn-RS" dirty="0">
                <a:solidFill>
                  <a:schemeClr val="bg2">
                    <a:lumMod val="75000"/>
                  </a:schemeClr>
                </a:solidFill>
              </a:rPr>
              <a:t>Zadatak 2 – Rezultat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A38519-C4F7-488D-8B23-FC7514B87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06" y="1905000"/>
            <a:ext cx="11580812" cy="472907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7F5F0D-9382-4442-A7FC-32526D2EB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161" y="1219200"/>
            <a:ext cx="10360501" cy="109537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bg2">
                    <a:lumMod val="75000"/>
                  </a:schemeClr>
                </a:solidFill>
              </a:rPr>
              <a:t>Ulazni parametri:  </a:t>
            </a:r>
            <a:r>
              <a:rPr lang="nb-NO" sz="2400" i="1" dirty="0">
                <a:solidFill>
                  <a:schemeClr val="accent1"/>
                </a:solidFill>
              </a:rPr>
              <a:t>48.208667 16.373806 400 </a:t>
            </a:r>
            <a:r>
              <a:rPr lang="sr-Latn-RS" sz="2400" i="1" dirty="0">
                <a:solidFill>
                  <a:schemeClr val="accent1"/>
                </a:solidFill>
              </a:rPr>
              <a:t>2</a:t>
            </a:r>
            <a:r>
              <a:rPr lang="nb-NO" sz="2400" i="1" dirty="0">
                <a:solidFill>
                  <a:schemeClr val="accent1"/>
                </a:solidFill>
              </a:rPr>
              <a:t>0.0 </a:t>
            </a:r>
            <a:r>
              <a:rPr lang="sr-Latn-RS" sz="2400" i="1" dirty="0">
                <a:solidFill>
                  <a:schemeClr val="accent1"/>
                </a:solidFill>
              </a:rPr>
              <a:t>8</a:t>
            </a:r>
            <a:r>
              <a:rPr lang="nb-NO" sz="2400" i="1" dirty="0">
                <a:solidFill>
                  <a:schemeClr val="accent1"/>
                </a:solidFill>
              </a:rPr>
              <a:t>0.0 fuel </a:t>
            </a:r>
            <a:r>
              <a:rPr lang="sr-Latn-RS" sz="2400" i="1" dirty="0">
                <a:solidFill>
                  <a:schemeClr val="accent1"/>
                </a:solidFill>
              </a:rPr>
              <a:t> </a:t>
            </a:r>
            <a:endParaRPr lang="en-US" sz="24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6123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9485D-71D3-45AD-9AA7-D5B3972B8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2" y="-340524"/>
            <a:ext cx="10360501" cy="1223963"/>
          </a:xfrm>
        </p:spPr>
        <p:txBody>
          <a:bodyPr/>
          <a:lstStyle/>
          <a:p>
            <a:r>
              <a:rPr lang="sr-Latn-RS" dirty="0">
                <a:solidFill>
                  <a:schemeClr val="bg2">
                    <a:lumMod val="75000"/>
                  </a:schemeClr>
                </a:solidFill>
              </a:rPr>
              <a:t>Zadatak 2 – Rezultat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C92AE9-F03C-48CE-BCF5-B70A8BA04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2" y="1732760"/>
            <a:ext cx="5713731" cy="39109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7B3A1C-AB2F-4CE3-9CBD-B45C6CF13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882" y="1741069"/>
            <a:ext cx="5713731" cy="390263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94C18AE-F4EB-4B1D-BED5-CB08CC3D8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161" y="990600"/>
            <a:ext cx="10360501" cy="109537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bg2">
                    <a:lumMod val="75000"/>
                  </a:schemeClr>
                </a:solidFill>
              </a:rPr>
              <a:t>Ulazni parametri:  </a:t>
            </a:r>
            <a:r>
              <a:rPr lang="nb-NO" sz="2400" i="1" dirty="0">
                <a:solidFill>
                  <a:schemeClr val="accent1"/>
                </a:solidFill>
              </a:rPr>
              <a:t>48.208667 16.373806 400 </a:t>
            </a:r>
            <a:r>
              <a:rPr lang="sr-Latn-RS" sz="2400" i="1" dirty="0">
                <a:solidFill>
                  <a:schemeClr val="accent1"/>
                </a:solidFill>
              </a:rPr>
              <a:t>2</a:t>
            </a:r>
            <a:r>
              <a:rPr lang="nb-NO" sz="2400" i="1" dirty="0">
                <a:solidFill>
                  <a:schemeClr val="accent1"/>
                </a:solidFill>
              </a:rPr>
              <a:t>0.0 </a:t>
            </a:r>
            <a:r>
              <a:rPr lang="sr-Latn-RS" sz="2400" i="1" dirty="0">
                <a:solidFill>
                  <a:schemeClr val="accent1"/>
                </a:solidFill>
              </a:rPr>
              <a:t>8</a:t>
            </a:r>
            <a:r>
              <a:rPr lang="nb-NO" sz="2400" i="1" dirty="0">
                <a:solidFill>
                  <a:schemeClr val="accent1"/>
                </a:solidFill>
              </a:rPr>
              <a:t>0.0 </a:t>
            </a:r>
            <a:r>
              <a:rPr lang="sr-Latn-RS" sz="2400" i="1" dirty="0">
                <a:solidFill>
                  <a:schemeClr val="accent1"/>
                </a:solidFill>
              </a:rPr>
              <a:t>pollution</a:t>
            </a:r>
            <a:r>
              <a:rPr lang="nb-NO" sz="2400" i="1" dirty="0">
                <a:solidFill>
                  <a:schemeClr val="accent1"/>
                </a:solidFill>
              </a:rPr>
              <a:t> </a:t>
            </a:r>
            <a:r>
              <a:rPr lang="sr-Latn-RS" sz="2400" i="1" dirty="0">
                <a:solidFill>
                  <a:schemeClr val="accent1"/>
                </a:solidFill>
              </a:rPr>
              <a:t> </a:t>
            </a:r>
            <a:endParaRPr lang="en-US" sz="24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4474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9485D-71D3-45AD-9AA7-D5B3972B8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2" y="-340524"/>
            <a:ext cx="10360501" cy="1223963"/>
          </a:xfrm>
        </p:spPr>
        <p:txBody>
          <a:bodyPr/>
          <a:lstStyle/>
          <a:p>
            <a:r>
              <a:rPr lang="sr-Latn-RS" dirty="0">
                <a:solidFill>
                  <a:schemeClr val="bg2">
                    <a:lumMod val="75000"/>
                  </a:schemeClr>
                </a:solidFill>
              </a:rPr>
              <a:t>Zadatak 2 – Rezultat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5B4E1-EA1C-4D88-9D38-5CF3D53A4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1" y="962416"/>
            <a:ext cx="10360501" cy="508003"/>
          </a:xfrm>
        </p:spPr>
        <p:txBody>
          <a:bodyPr/>
          <a:lstStyle/>
          <a:p>
            <a:r>
              <a:rPr lang="sr-Latn-RS" dirty="0">
                <a:solidFill>
                  <a:schemeClr val="bg2">
                    <a:lumMod val="75000"/>
                  </a:schemeClr>
                </a:solidFill>
              </a:rPr>
              <a:t>Ukoliko je unet parametar </a:t>
            </a:r>
            <a:r>
              <a:rPr lang="sr-Latn-RS" sz="2400" i="1" dirty="0">
                <a:solidFill>
                  <a:schemeClr val="accent1"/>
                </a:solidFill>
              </a:rPr>
              <a:t>pollution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103633-0361-4D87-8783-B4603E92F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48" y="1958841"/>
            <a:ext cx="5890226" cy="39367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309AAD-5251-4D05-A260-2B24467F8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612" y="1933068"/>
            <a:ext cx="5890226" cy="396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1652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9485D-71D3-45AD-9AA7-D5B3972B8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2" y="-340524"/>
            <a:ext cx="10360501" cy="1223963"/>
          </a:xfrm>
        </p:spPr>
        <p:txBody>
          <a:bodyPr/>
          <a:lstStyle/>
          <a:p>
            <a:r>
              <a:rPr lang="sr-Latn-RS" dirty="0">
                <a:solidFill>
                  <a:schemeClr val="bg2">
                    <a:lumMod val="75000"/>
                  </a:schemeClr>
                </a:solidFill>
              </a:rPr>
              <a:t>Zadatak 2 – Rezultat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5B4E1-EA1C-4D88-9D38-5CF3D53A4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1" y="962416"/>
            <a:ext cx="10360501" cy="508003"/>
          </a:xfrm>
        </p:spPr>
        <p:txBody>
          <a:bodyPr/>
          <a:lstStyle/>
          <a:p>
            <a:r>
              <a:rPr lang="sr-Latn-RS" dirty="0">
                <a:solidFill>
                  <a:schemeClr val="bg2">
                    <a:lumMod val="75000"/>
                  </a:schemeClr>
                </a:solidFill>
              </a:rPr>
              <a:t>Ukoliko je unet parametar </a:t>
            </a:r>
            <a:r>
              <a:rPr lang="sr-Latn-RS" sz="2400" i="1" dirty="0">
                <a:solidFill>
                  <a:schemeClr val="accent1"/>
                </a:solidFill>
              </a:rPr>
              <a:t>pollution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F42FA-5DC9-4E16-A9B5-32BF0183C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21" y="2045521"/>
            <a:ext cx="5969392" cy="3899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AD8764-9410-43E3-BC6E-F0E58127C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688" y="2012352"/>
            <a:ext cx="5873117" cy="393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0871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6C265-BCA4-49AE-B0B5-136274C38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2" y="0"/>
            <a:ext cx="10590530" cy="1223963"/>
          </a:xfrm>
        </p:spPr>
        <p:txBody>
          <a:bodyPr/>
          <a:lstStyle/>
          <a:p>
            <a:r>
              <a:rPr lang="sr-Latn-RS" dirty="0">
                <a:solidFill>
                  <a:schemeClr val="bg2">
                    <a:lumMod val="75000"/>
                  </a:schemeClr>
                </a:solidFill>
              </a:rPr>
              <a:t>Izvršenje aplikacije na klasteru Spark Docker kontejnera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37E8C-092D-4520-B228-88E353A64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2" y="1447800"/>
            <a:ext cx="10360501" cy="609600"/>
          </a:xfrm>
        </p:spPr>
        <p:txBody>
          <a:bodyPr/>
          <a:lstStyle/>
          <a:p>
            <a:pPr marL="0" indent="0" algn="just">
              <a:buNone/>
            </a:pPr>
            <a:r>
              <a:rPr lang="sr-Latn-RS" dirty="0">
                <a:solidFill>
                  <a:schemeClr val="bg2">
                    <a:lumMod val="75000"/>
                  </a:schemeClr>
                </a:solidFill>
              </a:rPr>
              <a:t>Izgled </a:t>
            </a:r>
            <a:r>
              <a:rPr lang="sr-Latn-RS" i="1" dirty="0">
                <a:solidFill>
                  <a:schemeClr val="bg2">
                    <a:lumMod val="75000"/>
                  </a:schemeClr>
                </a:solidFill>
              </a:rPr>
              <a:t>Dockerfile</a:t>
            </a:r>
            <a:r>
              <a:rPr lang="sr-Latn-RS" dirty="0">
                <a:solidFill>
                  <a:schemeClr val="bg2">
                    <a:lumMod val="75000"/>
                  </a:schemeClr>
                </a:solidFill>
              </a:rPr>
              <a:t>-a: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396C4C-14AA-4934-AE34-00C8D7F14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774" y="2209800"/>
            <a:ext cx="9145276" cy="157184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5E2D5A-7090-443F-A68E-640519FBBCA8}"/>
              </a:ext>
            </a:extLst>
          </p:cNvPr>
          <p:cNvSpPr txBox="1">
            <a:spLocks/>
          </p:cNvSpPr>
          <p:nvPr/>
        </p:nvSpPr>
        <p:spPr>
          <a:xfrm>
            <a:off x="1207769" y="4114800"/>
            <a:ext cx="10360501" cy="6096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sr-Latn-RS" dirty="0">
                <a:solidFill>
                  <a:schemeClr val="bg2">
                    <a:lumMod val="75000"/>
                  </a:schemeClr>
                </a:solidFill>
              </a:rPr>
              <a:t>Izgled </a:t>
            </a:r>
            <a:r>
              <a:rPr lang="sr-Latn-RS" i="1" dirty="0">
                <a:solidFill>
                  <a:schemeClr val="bg2">
                    <a:lumMod val="75000"/>
                  </a:schemeClr>
                </a:solidFill>
              </a:rPr>
              <a:t>requirements.txt </a:t>
            </a:r>
            <a:r>
              <a:rPr lang="sr-Latn-RS" dirty="0">
                <a:solidFill>
                  <a:schemeClr val="bg2">
                    <a:lumMod val="75000"/>
                  </a:schemeClr>
                </a:solidFill>
              </a:rPr>
              <a:t>fajla: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0C94E1-836A-4AB6-9EF7-149F92EAC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136" y="4952936"/>
            <a:ext cx="3983676" cy="99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2095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56EE5-A011-4A4D-A19C-DA812F58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150018"/>
            <a:ext cx="10360501" cy="1223963"/>
          </a:xfrm>
        </p:spPr>
        <p:txBody>
          <a:bodyPr/>
          <a:lstStyle/>
          <a:p>
            <a:r>
              <a:rPr lang="sr-Latn-RS" dirty="0">
                <a:solidFill>
                  <a:schemeClr val="bg2">
                    <a:lumMod val="75000"/>
                  </a:schemeClr>
                </a:solidFill>
              </a:rPr>
              <a:t>Organizacija kontejnera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8D8D68-D934-4E4C-9331-6DDAF8FB87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000"/>
          <a:stretch/>
        </p:blipFill>
        <p:spPr>
          <a:xfrm>
            <a:off x="531812" y="1828800"/>
            <a:ext cx="1128511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1019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F19C3-92B4-41BA-B4AE-3F6D08784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-204789"/>
            <a:ext cx="10360501" cy="1223963"/>
          </a:xfrm>
        </p:spPr>
        <p:txBody>
          <a:bodyPr/>
          <a:lstStyle/>
          <a:p>
            <a:r>
              <a:rPr lang="sr-Latn-RS" dirty="0">
                <a:solidFill>
                  <a:schemeClr val="bg2">
                    <a:lumMod val="75000"/>
                  </a:schemeClr>
                </a:solidFill>
              </a:rPr>
              <a:t>Spark Jobs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B6668A-C18A-47BD-A2BC-D5E9B7920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553" b="6652"/>
          <a:stretch/>
        </p:blipFill>
        <p:spPr>
          <a:xfrm>
            <a:off x="1293812" y="1219200"/>
            <a:ext cx="10445101" cy="5216977"/>
          </a:xfrm>
        </p:spPr>
      </p:pic>
    </p:spTree>
    <p:extLst>
      <p:ext uri="{BB962C8B-B14F-4D97-AF65-F5344CB8AC3E}">
        <p14:creationId xmlns:p14="http://schemas.microsoft.com/office/powerpoint/2010/main" val="176327601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82E6-1CA5-40A6-B0BF-2561119A0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66" y="-228600"/>
            <a:ext cx="10360501" cy="1223963"/>
          </a:xfrm>
        </p:spPr>
        <p:txBody>
          <a:bodyPr/>
          <a:lstStyle/>
          <a:p>
            <a:r>
              <a:rPr lang="sr-Latn-RS" dirty="0">
                <a:solidFill>
                  <a:schemeClr val="bg2">
                    <a:lumMod val="75000"/>
                  </a:schemeClr>
                </a:solidFill>
              </a:rPr>
              <a:t>Spark Jobs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A485B6-D6B3-4A0B-9B39-ADE99A00E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553" b="5935"/>
          <a:stretch/>
        </p:blipFill>
        <p:spPr>
          <a:xfrm>
            <a:off x="1266866" y="1219200"/>
            <a:ext cx="10261357" cy="5166614"/>
          </a:xfrm>
        </p:spPr>
      </p:pic>
    </p:spTree>
    <p:extLst>
      <p:ext uri="{BB962C8B-B14F-4D97-AF65-F5344CB8AC3E}">
        <p14:creationId xmlns:p14="http://schemas.microsoft.com/office/powerpoint/2010/main" val="8444100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21FA9-E3C1-44DD-B092-E64600F2B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-235746"/>
            <a:ext cx="10360501" cy="1223963"/>
          </a:xfrm>
        </p:spPr>
        <p:txBody>
          <a:bodyPr/>
          <a:lstStyle/>
          <a:p>
            <a:r>
              <a:rPr lang="sr-Latn-RS" dirty="0">
                <a:solidFill>
                  <a:schemeClr val="bg2">
                    <a:lumMod val="75000"/>
                  </a:schemeClr>
                </a:solidFill>
              </a:rPr>
              <a:t>Spark Master – izvršenje aplikacije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398B02-4566-4823-8CF9-771054950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351" b="6461"/>
          <a:stretch/>
        </p:blipFill>
        <p:spPr>
          <a:xfrm>
            <a:off x="1386866" y="1219200"/>
            <a:ext cx="10176419" cy="5105400"/>
          </a:xfr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FBA5469-AE17-447D-8045-C937928ADA95}"/>
              </a:ext>
            </a:extLst>
          </p:cNvPr>
          <p:cNvSpPr/>
          <p:nvPr/>
        </p:nvSpPr>
        <p:spPr>
          <a:xfrm>
            <a:off x="603532" y="5334000"/>
            <a:ext cx="61535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11723167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schemeClr val="bg2">
                    <a:lumMod val="75000"/>
                  </a:schemeClr>
                </a:solidFill>
              </a:rPr>
              <a:t>Tehnologije korišćene u projektu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>
                <a:solidFill>
                  <a:schemeClr val="bg2">
                    <a:lumMod val="75000"/>
                  </a:schemeClr>
                </a:solidFill>
              </a:rPr>
              <a:t>Apache Spark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sr-Latn-RS" dirty="0">
                <a:solidFill>
                  <a:schemeClr val="bg2">
                    <a:lumMod val="75000"/>
                  </a:schemeClr>
                </a:solidFill>
              </a:rPr>
              <a:t>Hadoop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sr-Latn-RS" dirty="0">
                <a:solidFill>
                  <a:schemeClr val="bg2">
                    <a:lumMod val="75000"/>
                  </a:schemeClr>
                </a:solidFill>
              </a:rPr>
              <a:t>Docker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A5BF35-00E1-4836-B657-0F325FE8E2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83" t="13553" r="21562" b="12038"/>
          <a:stretch/>
        </p:blipFill>
        <p:spPr>
          <a:xfrm>
            <a:off x="6399133" y="3755130"/>
            <a:ext cx="3810000" cy="24538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2D481E-7AC4-480E-BCED-1CF2BE895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012" y="3652232"/>
            <a:ext cx="2819400" cy="23682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BF5657-7AB0-4F04-82B4-35F3B4A69B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602" b="28996"/>
          <a:stretch/>
        </p:blipFill>
        <p:spPr>
          <a:xfrm>
            <a:off x="5637212" y="1219200"/>
            <a:ext cx="4811461" cy="233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8FED5-A22D-4CED-A769-89E4EB6A4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086" y="-230981"/>
            <a:ext cx="10360501" cy="1223963"/>
          </a:xfrm>
        </p:spPr>
        <p:txBody>
          <a:bodyPr/>
          <a:lstStyle/>
          <a:p>
            <a:r>
              <a:rPr lang="sr-Latn-RS" dirty="0">
                <a:solidFill>
                  <a:schemeClr val="bg2">
                    <a:lumMod val="75000"/>
                  </a:schemeClr>
                </a:solidFill>
              </a:rPr>
              <a:t>Spark Master – završeno izvršenje aplikacije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303AE6-AD71-403A-90BB-15D625A9F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996" r="-172" b="6587"/>
          <a:stretch/>
        </p:blipFill>
        <p:spPr>
          <a:xfrm>
            <a:off x="1227086" y="1295400"/>
            <a:ext cx="10436384" cy="5181599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860639B-B5D4-479C-8489-1A3FDB26BBE2}"/>
              </a:ext>
            </a:extLst>
          </p:cNvPr>
          <p:cNvSpPr/>
          <p:nvPr/>
        </p:nvSpPr>
        <p:spPr>
          <a:xfrm>
            <a:off x="384149" y="5999147"/>
            <a:ext cx="685800" cy="339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9390879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6C265-BCA4-49AE-B0B5-136274C38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2" y="0"/>
            <a:ext cx="10360501" cy="1223963"/>
          </a:xfrm>
        </p:spPr>
        <p:txBody>
          <a:bodyPr/>
          <a:lstStyle/>
          <a:p>
            <a:r>
              <a:rPr lang="sr-Latn-RS" dirty="0">
                <a:solidFill>
                  <a:schemeClr val="bg2">
                    <a:lumMod val="75000"/>
                  </a:schemeClr>
                </a:solidFill>
              </a:rPr>
              <a:t>Korišćeni skupovi podataka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37E8C-092D-4520-B228-88E353A64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869" y="1371600"/>
            <a:ext cx="10360501" cy="4462272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Uz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pomo</a:t>
            </a:r>
            <a:r>
              <a:rPr lang="sr-Latn-RS" dirty="0">
                <a:solidFill>
                  <a:schemeClr val="bg2">
                    <a:lumMod val="75000"/>
                  </a:schemeClr>
                </a:solidFill>
              </a:rPr>
              <a:t>ć SUMO simulatora kreirana su dva skupa (</a:t>
            </a:r>
            <a:r>
              <a:rPr lang="sr-Latn-RS" i="1" dirty="0">
                <a:solidFill>
                  <a:schemeClr val="bg2">
                    <a:lumMod val="75000"/>
                  </a:schemeClr>
                </a:solidFill>
              </a:rPr>
              <a:t>fcd1.csv </a:t>
            </a:r>
            <a:r>
              <a:rPr lang="sr-Latn-RS" dirty="0">
                <a:solidFill>
                  <a:schemeClr val="bg2">
                    <a:lumMod val="75000"/>
                  </a:schemeClr>
                </a:solidFill>
              </a:rPr>
              <a:t>i </a:t>
            </a:r>
            <a:r>
              <a:rPr lang="sr-Latn-RS" i="1" dirty="0">
                <a:solidFill>
                  <a:schemeClr val="bg2">
                    <a:lumMod val="75000"/>
                  </a:schemeClr>
                </a:solidFill>
              </a:rPr>
              <a:t>emission1.csv</a:t>
            </a:r>
            <a:r>
              <a:rPr lang="sr-Latn-RS" dirty="0">
                <a:solidFill>
                  <a:schemeClr val="bg2">
                    <a:lumMod val="75000"/>
                  </a:schemeClr>
                </a:solidFill>
              </a:rPr>
              <a:t>) podataka koja se odnose na kretanje vozila, kao i na informacije o izduvnim gasovima u Beču.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BA85D9-0202-48DF-8BD6-06C60B30FE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" t="14435" r="-4" b="6656"/>
          <a:stretch/>
        </p:blipFill>
        <p:spPr>
          <a:xfrm>
            <a:off x="2188212" y="2743200"/>
            <a:ext cx="8754744" cy="388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4346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C21CC-A4F9-465A-ADEF-A7B87401F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061" y="-228600"/>
            <a:ext cx="10360501" cy="1223963"/>
          </a:xfrm>
        </p:spPr>
        <p:txBody>
          <a:bodyPr/>
          <a:lstStyle/>
          <a:p>
            <a:r>
              <a:rPr lang="sr-Latn-RS" dirty="0">
                <a:solidFill>
                  <a:schemeClr val="bg2">
                    <a:lumMod val="75000"/>
                  </a:schemeClr>
                </a:solidFill>
              </a:rPr>
              <a:t>Podaci su postavljeni na HDFS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41312C-0412-43B9-B822-8D75D894A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2" t="4432" r="612" b="16658"/>
          <a:stretch/>
        </p:blipFill>
        <p:spPr>
          <a:xfrm>
            <a:off x="760412" y="1219200"/>
            <a:ext cx="11049000" cy="496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0906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schemeClr val="bg2">
                    <a:lumMod val="75000"/>
                  </a:schemeClr>
                </a:solidFill>
              </a:rPr>
              <a:t>Zadatak 1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9904729" cy="44653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Odrediti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broj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vozila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njihove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karakteristike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koja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su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prolazila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u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blizini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značajnih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mesta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u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gradu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u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određenom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vremenskom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periodu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. Mesto (geo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koordinate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mesta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),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veličina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„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blizina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“,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granice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vremenskog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perioda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eventualni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filter (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npr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. tip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vozila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) se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zadaju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kao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argumenti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aplikacije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sr-Latn-RS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sr-Latn-RS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sr-Latn-RS" dirty="0">
                <a:solidFill>
                  <a:schemeClr val="bg2">
                    <a:lumMod val="75000"/>
                  </a:schemeClr>
                </a:solidFill>
              </a:rPr>
              <a:t>Redosled parametara koji se očekuje: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1"/>
                </a:solidFill>
              </a:rPr>
              <a:t>file.py &lt;</a:t>
            </a:r>
            <a:r>
              <a:rPr lang="en-US" i="1" dirty="0" err="1">
                <a:solidFill>
                  <a:schemeClr val="accent1"/>
                </a:solidFill>
              </a:rPr>
              <a:t>coordinateX</a:t>
            </a:r>
            <a:r>
              <a:rPr lang="en-US" i="1" dirty="0">
                <a:solidFill>
                  <a:schemeClr val="accent1"/>
                </a:solidFill>
              </a:rPr>
              <a:t>&gt; &lt;</a:t>
            </a:r>
            <a:r>
              <a:rPr lang="en-US" i="1" dirty="0" err="1">
                <a:solidFill>
                  <a:schemeClr val="accent1"/>
                </a:solidFill>
              </a:rPr>
              <a:t>coordinateY</a:t>
            </a:r>
            <a:r>
              <a:rPr lang="en-US" i="1" dirty="0">
                <a:solidFill>
                  <a:schemeClr val="accent1"/>
                </a:solidFill>
              </a:rPr>
              <a:t>&gt; &lt;radius&gt; &lt;timestamp1&gt; &lt;timestamp2&gt; &lt;fuel/pollution&gt; [&lt;</a:t>
            </a:r>
            <a:r>
              <a:rPr lang="en-US" i="1" dirty="0" err="1">
                <a:solidFill>
                  <a:schemeClr val="accent1"/>
                </a:solidFill>
              </a:rPr>
              <a:t>vehicle_type</a:t>
            </a:r>
            <a:r>
              <a:rPr lang="en-US" i="1" dirty="0">
                <a:solidFill>
                  <a:schemeClr val="accent1"/>
                </a:solidFill>
              </a:rPr>
              <a:t>&gt;]</a:t>
            </a: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54A9-DFC4-4B96-AD78-0219FB30B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schemeClr val="bg2">
                    <a:lumMod val="75000"/>
                  </a:schemeClr>
                </a:solidFill>
              </a:rPr>
              <a:t>Zadatak 1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70E315C-8BE2-4778-807A-C56E9B8E23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6612" y="1828799"/>
            <a:ext cx="11129057" cy="3984043"/>
          </a:xfrm>
        </p:spPr>
      </p:pic>
    </p:spTree>
    <p:extLst>
      <p:ext uri="{BB962C8B-B14F-4D97-AF65-F5344CB8AC3E}">
        <p14:creationId xmlns:p14="http://schemas.microsoft.com/office/powerpoint/2010/main" val="411762778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836AF-445B-4824-B278-39A29BFAB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3" y="-166954"/>
            <a:ext cx="10360501" cy="1223963"/>
          </a:xfrm>
        </p:spPr>
        <p:txBody>
          <a:bodyPr/>
          <a:lstStyle/>
          <a:p>
            <a:r>
              <a:rPr lang="sr-Latn-RS" dirty="0">
                <a:solidFill>
                  <a:schemeClr val="bg2">
                    <a:lumMod val="75000"/>
                  </a:schemeClr>
                </a:solidFill>
              </a:rPr>
              <a:t>Zadatak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F2358-EFF9-4629-9049-3AA491A3A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247" y="1288123"/>
            <a:ext cx="9752329" cy="1223963"/>
          </a:xfrm>
        </p:spPr>
        <p:txBody>
          <a:bodyPr/>
          <a:lstStyle/>
          <a:p>
            <a:pPr algn="just"/>
            <a:r>
              <a:rPr lang="sr-Latn-RS" dirty="0">
                <a:solidFill>
                  <a:schemeClr val="bg2">
                    <a:lumMod val="75000"/>
                  </a:schemeClr>
                </a:solidFill>
              </a:rPr>
              <a:t>Funkcija </a:t>
            </a:r>
            <a:r>
              <a:rPr lang="sr-Latn-RS" i="1" dirty="0">
                <a:solidFill>
                  <a:schemeClr val="bg2">
                    <a:lumMod val="75000"/>
                  </a:schemeClr>
                </a:solidFill>
              </a:rPr>
              <a:t>filter_vehicles </a:t>
            </a:r>
            <a:r>
              <a:rPr lang="sr-Latn-RS" dirty="0">
                <a:solidFill>
                  <a:schemeClr val="bg2">
                    <a:lumMod val="75000"/>
                  </a:schemeClr>
                </a:solidFill>
              </a:rPr>
              <a:t>izdvaja vozila koja su se nalazila na zadatoj udaljenosti (</a:t>
            </a:r>
            <a:r>
              <a:rPr lang="sr-Latn-RS" i="1" dirty="0">
                <a:solidFill>
                  <a:schemeClr val="bg2">
                    <a:lumMod val="75000"/>
                  </a:schemeClr>
                </a:solidFill>
              </a:rPr>
              <a:t>radius</a:t>
            </a:r>
            <a:r>
              <a:rPr lang="sr-Latn-RS" dirty="0">
                <a:solidFill>
                  <a:schemeClr val="bg2">
                    <a:lumMod val="75000"/>
                  </a:schemeClr>
                </a:solidFill>
              </a:rPr>
              <a:t>) od izabrane lokacije (</a:t>
            </a:r>
            <a:r>
              <a:rPr lang="sr-Latn-RS" i="1" dirty="0">
                <a:solidFill>
                  <a:schemeClr val="bg2">
                    <a:lumMod val="75000"/>
                  </a:schemeClr>
                </a:solidFill>
              </a:rPr>
              <a:t>lat</a:t>
            </a:r>
            <a:r>
              <a:rPr lang="sr-Latn-RS" dirty="0">
                <a:solidFill>
                  <a:schemeClr val="bg2">
                    <a:lumMod val="75000"/>
                  </a:schemeClr>
                </a:solidFill>
              </a:rPr>
              <a:t>,</a:t>
            </a:r>
            <a:r>
              <a:rPr lang="sr-Latn-RS" i="1" dirty="0">
                <a:solidFill>
                  <a:schemeClr val="bg2">
                    <a:lumMod val="75000"/>
                  </a:schemeClr>
                </a:solidFill>
              </a:rPr>
              <a:t> lon</a:t>
            </a:r>
            <a:r>
              <a:rPr lang="sr-Latn-RS" dirty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73B61A-5A16-43E2-A99F-52E10548E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2" y="2209800"/>
            <a:ext cx="825121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8635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75ADD-5525-478A-9DB0-3C3182A96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-381000"/>
            <a:ext cx="10360501" cy="1223963"/>
          </a:xfrm>
        </p:spPr>
        <p:txBody>
          <a:bodyPr/>
          <a:lstStyle/>
          <a:p>
            <a:r>
              <a:rPr lang="sr-Latn-RS" dirty="0">
                <a:solidFill>
                  <a:schemeClr val="bg2">
                    <a:lumMod val="75000"/>
                  </a:schemeClr>
                </a:solidFill>
              </a:rPr>
              <a:t>Zadatak 1 - Rezultat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16348-ECA7-450B-BC55-5BD65DACC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990600"/>
            <a:ext cx="10360501" cy="1117603"/>
          </a:xfrm>
        </p:spPr>
        <p:txBody>
          <a:bodyPr/>
          <a:lstStyle/>
          <a:p>
            <a:r>
              <a:rPr lang="sr-Latn-RS" dirty="0">
                <a:solidFill>
                  <a:schemeClr val="bg2">
                    <a:lumMod val="75000"/>
                  </a:schemeClr>
                </a:solidFill>
              </a:rPr>
              <a:t>Ulazni parametri:  </a:t>
            </a:r>
          </a:p>
          <a:p>
            <a:pPr marL="0" indent="0">
              <a:buNone/>
            </a:pPr>
            <a:r>
              <a:rPr lang="nb-NO" sz="2400" i="1" dirty="0">
                <a:solidFill>
                  <a:schemeClr val="accent1"/>
                </a:solidFill>
              </a:rPr>
              <a:t>48.208667 16.373806 400 </a:t>
            </a:r>
            <a:r>
              <a:rPr lang="sr-Latn-RS" sz="2400" i="1" dirty="0">
                <a:solidFill>
                  <a:schemeClr val="accent1"/>
                </a:solidFill>
              </a:rPr>
              <a:t>2</a:t>
            </a:r>
            <a:r>
              <a:rPr lang="nb-NO" sz="2400" i="1" dirty="0">
                <a:solidFill>
                  <a:schemeClr val="accent1"/>
                </a:solidFill>
              </a:rPr>
              <a:t>0.0 </a:t>
            </a:r>
            <a:r>
              <a:rPr lang="sr-Latn-RS" sz="2400" i="1" dirty="0">
                <a:solidFill>
                  <a:schemeClr val="accent1"/>
                </a:solidFill>
              </a:rPr>
              <a:t>8</a:t>
            </a:r>
            <a:r>
              <a:rPr lang="nb-NO" sz="2400" i="1" dirty="0">
                <a:solidFill>
                  <a:schemeClr val="accent1"/>
                </a:solidFill>
              </a:rPr>
              <a:t>0.0 fuel </a:t>
            </a:r>
            <a:r>
              <a:rPr lang="sr-Latn-RS" sz="2400" i="1" dirty="0">
                <a:solidFill>
                  <a:schemeClr val="accent1"/>
                </a:solidFill>
              </a:rPr>
              <a:t> </a:t>
            </a:r>
            <a:endParaRPr lang="en-US" sz="2400" i="1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4E3F74-F334-4BE8-8251-0739381DE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689" y="2604759"/>
            <a:ext cx="10254695" cy="41006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86861E-198C-410A-B573-BBD40C854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119" y="381000"/>
            <a:ext cx="3021265" cy="218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4487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304800"/>
            <a:ext cx="10360501" cy="1223963"/>
          </a:xfrm>
        </p:spPr>
        <p:txBody>
          <a:bodyPr/>
          <a:lstStyle/>
          <a:p>
            <a:r>
              <a:rPr lang="sr-Latn-RS" dirty="0">
                <a:solidFill>
                  <a:schemeClr val="bg2">
                    <a:lumMod val="75000"/>
                  </a:schemeClr>
                </a:solidFill>
              </a:rPr>
              <a:t>Zadatak 2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9904729" cy="44653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sr-Latn-RS" dirty="0">
                <a:solidFill>
                  <a:schemeClr val="bg2">
                    <a:lumMod val="75000"/>
                  </a:schemeClr>
                </a:solidFill>
              </a:rPr>
              <a:t>Naći minimalne, maksimalne, srednje vrednosti, standardne devijaciju i ostale statističke parametre zagađenja (CO2, CO, HC, NOx, PMx, noise) ili potrošnje goriva (fuel, electricity) po ulicama (edge/lanes) u određenim vremenskim periodima.</a:t>
            </a:r>
          </a:p>
        </p:txBody>
      </p:sp>
    </p:spTree>
    <p:extLst>
      <p:ext uri="{BB962C8B-B14F-4D97-AF65-F5344CB8AC3E}">
        <p14:creationId xmlns:p14="http://schemas.microsoft.com/office/powerpoint/2010/main" val="284733209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1113</TotalTime>
  <Words>333</Words>
  <Application>Microsoft Office PowerPoint</Application>
  <PresentationFormat>Custom</PresentationFormat>
  <Paragraphs>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Tech 16x9</vt:lpstr>
      <vt:lpstr>Big Data Systems</vt:lpstr>
      <vt:lpstr>Tehnologije korišćene u projektu</vt:lpstr>
      <vt:lpstr>Korišćeni skupovi podataka</vt:lpstr>
      <vt:lpstr>Podaci su postavljeni na HDFS</vt:lpstr>
      <vt:lpstr>Zadatak 1</vt:lpstr>
      <vt:lpstr>Zadatak 1</vt:lpstr>
      <vt:lpstr>Zadatak 1</vt:lpstr>
      <vt:lpstr>Zadatak 1 - Rezultat</vt:lpstr>
      <vt:lpstr>Zadatak 2</vt:lpstr>
      <vt:lpstr>Zadatak 2</vt:lpstr>
      <vt:lpstr>Zadatak 2 – Rezultat</vt:lpstr>
      <vt:lpstr>Zadatak 2 – Rezultat</vt:lpstr>
      <vt:lpstr>Zadatak 2 – Rezultat</vt:lpstr>
      <vt:lpstr>Zadatak 2 – Rezultat</vt:lpstr>
      <vt:lpstr>Izvršenje aplikacije na klasteru Spark Docker kontejnera</vt:lpstr>
      <vt:lpstr>Organizacija kontejnera</vt:lpstr>
      <vt:lpstr>Spark Jobs</vt:lpstr>
      <vt:lpstr>Spark Jobs</vt:lpstr>
      <vt:lpstr>Spark Master – izvršenje aplikacije</vt:lpstr>
      <vt:lpstr>Spark Master – završeno izvršenje aplikacije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Katarina</dc:creator>
  <cp:lastModifiedBy>Katarina</cp:lastModifiedBy>
  <cp:revision>27</cp:revision>
  <dcterms:created xsi:type="dcterms:W3CDTF">2025-01-09T19:34:52Z</dcterms:created>
  <dcterms:modified xsi:type="dcterms:W3CDTF">2025-01-12T16:52:06Z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