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7"/>
  </p:notesMasterIdLst>
  <p:sldIdLst>
    <p:sldId id="256" r:id="rId2"/>
    <p:sldId id="258" r:id="rId3"/>
    <p:sldId id="260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918" autoAdjust="0"/>
  </p:normalViewPr>
  <p:slideViewPr>
    <p:cSldViewPr snapToGrid="0">
      <p:cViewPr varScale="1">
        <p:scale>
          <a:sx n="69" d="100"/>
          <a:sy n="69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7BC60-7CAB-4B67-92FC-5BA93D2747BB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9D6FF-B18F-45BB-B202-39D5EA060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0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neparametarskih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znači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nikakve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pretpostavke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osnovnoj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distribuciji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Uzimajući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obzir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činjenicu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se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realni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uglavnom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ne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uklapaju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unapred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ustanovljene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teorijske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pretpostavke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izvesnu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prednost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nadgledanog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učenja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označeni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odgovorom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pripadaju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unapred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klasifikovane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klasifikacija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novih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sr-Latn-R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0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sastoje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instanci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predstavljenih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dimenzionim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vektorom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odgovarajućom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dodeljenom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klasom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potrebno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odrediti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kojoj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pripadaju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celokupan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trening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r-Latn-R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 pamti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ne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klasifikovanjem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konkretne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instance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2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Euklidska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distanca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dužinu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prave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spaja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razmatraju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Pitagorine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dirty="0" smtClean="0"/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Menhetn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udaljenosti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sistemu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zasniva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mreži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kretanje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ograničeno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horizontalne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vertikalne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odnosno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duž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mreže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Minkovksi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generalizaciju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euklidske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Menhetn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Ukoliko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parametar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uzmemo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=2,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dobijamo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euklidske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distance, 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ako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uzmemo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je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dobijamo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formulu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Menhetn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distance. </a:t>
            </a:r>
          </a:p>
          <a:p>
            <a:endParaRPr lang="sr-Latn-RS" dirty="0" smtClean="0"/>
          </a:p>
          <a:p>
            <a:endParaRPr lang="sr-Latn-R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najjednostavnijih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pogledu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izračunavanje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zahteva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rastojanja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implementirati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poglavlju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pogodan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velikim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skupovima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velikih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Razlog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tome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povećanje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izračunavanja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povećanjem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količine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45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Ovaj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predstavlja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najjednostavnijih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pogledu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Jedino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izračunavanje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zahteva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računanje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rastojanja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između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tačaka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jednostavno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implementirati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uz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pomoć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metrika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bilo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reči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poglavlju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2.2.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Međutim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algoritam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pogodan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rad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velikim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skupovima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kao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podacima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velikih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Razlog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tome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povećanje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izračunavanja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povećanjem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količine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dimenzije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6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obrađuje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ulazne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parove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ključ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svaki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ulaznih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parova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generiše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međupodatak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takođe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obliku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ključ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međupodaci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grupišu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prema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vrednosti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ključa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šalju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r-Latn-RS" dirty="0" smtClean="0"/>
          </a:p>
          <a:p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funkcija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međupodatke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imaju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ključ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svodi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zajednički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4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Razvijen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da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olakša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obradu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velikih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skupova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klasteru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mašina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opšte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Takođe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Hadoop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može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oblaku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što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omogućava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deljenje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infrastrukture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ostalim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korisnicima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Osnovne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arhitekture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Hadoop Distributed File System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HDFS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zadužen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skladištenje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obradom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sr-Latn-R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MapReduce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komponenta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sačinjena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endParaRPr lang="sr-Latn-RS" dirty="0" smtClean="0"/>
          </a:p>
          <a:p>
            <a:pPr lvl="0"/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master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čvoru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zahteve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izvršenjem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od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klijenata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Od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NameNode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-a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dobija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lokaciji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podataka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određuje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će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čvorovi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izvršavati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zadatke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demon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izvršava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map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reduce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taskove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koje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mu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dodeli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JobTracker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sr-Latn-R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99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76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6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9D6FF-B18F-45BB-B202-39D5EA06031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91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4214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9661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6381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4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27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0341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77348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791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7754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52111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A0805A6-E6C0-4F3A-AC33-C31C39698807}" type="datetimeFigureOut">
              <a:rPr lang="en-US" smtClean="0"/>
              <a:t>27-Feb-24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BFB22C2-5DE3-4A28-A311-F383A911587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2331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ransition spd="slow">
    <p:wipe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MapReduce</a:t>
            </a:r>
            <a:r>
              <a:rPr lang="en-US" dirty="0" smtClean="0"/>
              <a:t> </a:t>
            </a:r>
            <a:r>
              <a:rPr lang="en-US" dirty="0" err="1" smtClean="0"/>
              <a:t>implementacija</a:t>
            </a:r>
            <a:r>
              <a:rPr lang="en-US" dirty="0" smtClean="0"/>
              <a:t> </a:t>
            </a:r>
            <a:r>
              <a:rPr lang="en-US" dirty="0" err="1" smtClean="0"/>
              <a:t>KNN</a:t>
            </a:r>
            <a:r>
              <a:rPr lang="en-US" dirty="0" smtClean="0"/>
              <a:t> </a:t>
            </a:r>
            <a:r>
              <a:rPr lang="en-US" dirty="0" err="1" smtClean="0"/>
              <a:t>algoritma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klasifikaciju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Student: Katarina </a:t>
            </a:r>
            <a:r>
              <a:rPr lang="en-US" dirty="0" err="1" smtClean="0"/>
              <a:t>marinovi</a:t>
            </a:r>
            <a:r>
              <a:rPr lang="sr-Latn-RS" dirty="0" smtClean="0"/>
              <a:t>ć</a:t>
            </a:r>
          </a:p>
          <a:p>
            <a:r>
              <a:rPr lang="sr-Latn-RS" dirty="0" smtClean="0"/>
              <a:t>Broj indeksa: 1633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028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15636" y="761998"/>
            <a:ext cx="11263307" cy="558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418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3"/>
          <a:stretch>
            <a:fillRect/>
          </a:stretch>
        </p:blipFill>
        <p:spPr>
          <a:xfrm>
            <a:off x="2621684" y="662969"/>
            <a:ext cx="6716280" cy="600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454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t="8622" r="39864" b="57320"/>
          <a:stretch/>
        </p:blipFill>
        <p:spPr>
          <a:xfrm>
            <a:off x="1679575" y="1496292"/>
            <a:ext cx="8642062" cy="40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630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t="42245" r="26716"/>
          <a:stretch/>
        </p:blipFill>
        <p:spPr>
          <a:xfrm>
            <a:off x="2012082" y="734290"/>
            <a:ext cx="8448100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4389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zaključak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25079"/>
            <a:ext cx="11029615" cy="3678303"/>
          </a:xfrm>
        </p:spPr>
        <p:txBody>
          <a:bodyPr/>
          <a:lstStyle/>
          <a:p>
            <a:r>
              <a:rPr lang="sr-Latn-RS" dirty="0" smtClean="0"/>
              <a:t>KNN algoritam je jedan od najjednostavnijih algoritama za klasifikaciju podataka.</a:t>
            </a:r>
          </a:p>
          <a:p>
            <a:r>
              <a:rPr lang="sr-Latn-RS" dirty="0" smtClean="0"/>
              <a:t>Cena izvršavanja KNN algoritma raste sa povećanjem količine podataka koje treba obraditi.</a:t>
            </a:r>
          </a:p>
          <a:p>
            <a:r>
              <a:rPr lang="sr-Latn-RS" dirty="0" smtClean="0"/>
              <a:t>MapReduce model omogućava jednostavan način za uvođenje paralelizacije i distribucije izvršenja KNN algoritma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53583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1601" y="2967335"/>
            <a:ext cx="45288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r-Latn-R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Hvala na pažnji!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182188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KNN algoritam za klasifikaciju 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810" y="2552540"/>
            <a:ext cx="5764190" cy="3678303"/>
          </a:xfrm>
        </p:spPr>
        <p:txBody>
          <a:bodyPr/>
          <a:lstStyle/>
          <a:p>
            <a:r>
              <a:rPr lang="sr-Latn-RS" dirty="0" smtClean="0"/>
              <a:t>klasifikacija podataka – organizovanje podataka u smislene grupe</a:t>
            </a:r>
          </a:p>
          <a:p>
            <a:r>
              <a:rPr lang="en-US" i="1" dirty="0" smtClean="0"/>
              <a:t>K-Nearest </a:t>
            </a:r>
            <a:r>
              <a:rPr lang="en-US" i="1" dirty="0" err="1" smtClean="0"/>
              <a:t>Neighbours</a:t>
            </a:r>
            <a:r>
              <a:rPr lang="en-US" i="1" dirty="0" smtClean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algoritam</a:t>
            </a:r>
            <a:r>
              <a:rPr lang="sr-Latn-RS" dirty="0" smtClean="0"/>
              <a:t> k</a:t>
            </a:r>
            <a:r>
              <a:rPr lang="en-US" dirty="0" smtClean="0"/>
              <a:t> </a:t>
            </a:r>
            <a:r>
              <a:rPr lang="en-US" dirty="0" err="1" smtClean="0"/>
              <a:t>najbli</a:t>
            </a:r>
            <a:r>
              <a:rPr lang="sr-Latn-RS" dirty="0" smtClean="0"/>
              <a:t>žih suseda</a:t>
            </a:r>
          </a:p>
          <a:p>
            <a:r>
              <a:rPr lang="sr-Latn-RS" dirty="0" smtClean="0"/>
              <a:t>Neparametarski algoritam</a:t>
            </a:r>
          </a:p>
          <a:p>
            <a:r>
              <a:rPr lang="sr-Latn-RS" dirty="0" smtClean="0"/>
              <a:t>Koristi tehnike nadgledanog učenja</a:t>
            </a:r>
          </a:p>
          <a:p>
            <a:r>
              <a:rPr lang="sr-Latn-RS" dirty="0" smtClean="0"/>
              <a:t>Podaci moraju biti predstavljeni u obliku </a:t>
            </a:r>
            <a:r>
              <a:rPr lang="sr-Latn-RS" i="1" dirty="0" smtClean="0"/>
              <a:t>n</a:t>
            </a:r>
            <a:r>
              <a:rPr lang="sr-Latn-RS" dirty="0" smtClean="0"/>
              <a:t>-dimenzionog vektora</a:t>
            </a:r>
          </a:p>
          <a:p>
            <a:r>
              <a:rPr lang="sr-Latn-RS" dirty="0" smtClean="0"/>
              <a:t>Sličnost između instanci je veća ukoliko je njihova udaljenost u </a:t>
            </a:r>
            <a:r>
              <a:rPr lang="sr-Latn-RS" i="1" dirty="0" smtClean="0"/>
              <a:t>n</a:t>
            </a:r>
            <a:r>
              <a:rPr lang="sr-Latn-RS" dirty="0" smtClean="0"/>
              <a:t>-dimenzionom vektorskom prostoru manja</a:t>
            </a:r>
            <a:endParaRPr lang="sr-Latn-R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9374"/>
          <a:stretch/>
        </p:blipFill>
        <p:spPr>
          <a:xfrm>
            <a:off x="6300693" y="2924585"/>
            <a:ext cx="5420951" cy="293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070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/>
          </p:cNvSpPr>
          <p:nvPr/>
        </p:nvSpPr>
        <p:spPr>
          <a:xfrm>
            <a:off x="522647" y="1458031"/>
            <a:ext cx="6016697" cy="3678303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U primeni KNN algoritma koriste se dva skupa podataka:</a:t>
            </a:r>
          </a:p>
          <a:p>
            <a:pPr lvl="1"/>
            <a:r>
              <a:rPr lang="sr-Latn-RS" dirty="0"/>
              <a:t>t</a:t>
            </a:r>
            <a:r>
              <a:rPr lang="sr-Latn-RS" dirty="0" smtClean="0"/>
              <a:t>rening podaci</a:t>
            </a:r>
          </a:p>
          <a:p>
            <a:pPr lvl="1"/>
            <a:r>
              <a:rPr lang="sr-Latn-RS" dirty="0" smtClean="0"/>
              <a:t>test podaci</a:t>
            </a:r>
            <a:endParaRPr lang="sr-Latn-RS" dirty="0"/>
          </a:p>
          <a:p>
            <a:r>
              <a:rPr lang="sr-Latn-RS" dirty="0"/>
              <a:t>KNN algoritam spada u grupu </a:t>
            </a:r>
            <a:r>
              <a:rPr lang="sr-Latn-RS" i="1" dirty="0"/>
              <a:t>lenjih algoritama – </a:t>
            </a:r>
            <a:r>
              <a:rPr lang="sr-Latn-RS" dirty="0"/>
              <a:t>ne dolazi do generisanja modela u fazi </a:t>
            </a:r>
            <a:r>
              <a:rPr lang="sr-Latn-RS" dirty="0" smtClean="0"/>
              <a:t>obuke</a:t>
            </a:r>
          </a:p>
          <a:p>
            <a:r>
              <a:rPr lang="sr-Latn-RS" dirty="0" smtClean="0"/>
              <a:t>Za </a:t>
            </a:r>
            <a:r>
              <a:rPr lang="sr-Latn-RS" dirty="0"/>
              <a:t>svaku instancu iz skupa test podataka se klasna pripadnost definiše tako što se odredi klasa kojoj pripada najveći broj k najbližih instanci iz skupa trening podataka. </a:t>
            </a:r>
            <a:endParaRPr lang="sr-Latn-RS" dirty="0" smtClean="0"/>
          </a:p>
          <a:p>
            <a:r>
              <a:rPr lang="sr-Latn-RS" dirty="0" smtClean="0"/>
              <a:t>Vrednost parametra k može imati veliki uticaj na ishod klasifikacije</a:t>
            </a:r>
            <a:endParaRPr lang="sr-Latn-RS" dirty="0"/>
          </a:p>
        </p:txBody>
      </p:sp>
      <p:pic>
        <p:nvPicPr>
          <p:cNvPr id="3" name="Picture 2" descr="https://miro.medium.com/v2/resize:fit:405/0*FakkqTKdMPDb3gof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3" y="1620982"/>
            <a:ext cx="4821382" cy="42810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7057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Metrike za procenu udaljenosti instanci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581193" y="2228004"/>
                <a:ext cx="5422390" cy="4339052"/>
              </a:xfrm>
            </p:spPr>
            <p:txBody>
              <a:bodyPr/>
              <a:lstStyle/>
              <a:p>
                <a:r>
                  <a:rPr lang="sr-Latn-RS" dirty="0" smtClean="0"/>
                  <a:t>Euklidska distanca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𝑑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𝑝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𝑞</m:t>
                          </m:r>
                        </m:e>
                      </m:d>
                      <m:r>
                        <a:rPr lang="en-US" i="1"/>
                        <m:t>= </m:t>
                      </m:r>
                      <m:rad>
                        <m:radPr>
                          <m:degHide m:val="on"/>
                          <m:ctrlPr>
                            <a:rPr lang="en-US" i="1"/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𝑖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)</m:t>
                                  </m:r>
                                </m:e>
                                <m:sup>
                                  <m:r>
                                    <a:rPr lang="en-US" i="1"/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sr-Latn-RS" dirty="0" smtClean="0"/>
                  <a:t>Menhetn distanca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𝑑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𝑝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𝑞</m:t>
                          </m:r>
                        </m:e>
                      </m:d>
                      <m:r>
                        <a:rPr lang="en-US" i="1"/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𝑖</m:t>
                          </m:r>
                          <m:r>
                            <a:rPr lang="en-US" i="1"/>
                            <m:t>=1</m:t>
                          </m:r>
                        </m:sub>
                        <m:sup>
                          <m:r>
                            <a:rPr lang="en-US" i="1"/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𝑝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  <m:r>
                                <a:rPr lang="en-US" i="1"/>
                                <m:t>−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𝑞</m:t>
                                  </m:r>
                                </m:e>
                                <m:sub>
                                  <m:r>
                                    <a:rPr lang="en-US" i="1"/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sr-Latn-RS" dirty="0" smtClean="0"/>
                  <a:t>Minkovski distanca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𝑑</m:t>
                      </m:r>
                      <m:d>
                        <m:dPr>
                          <m:ctrlPr>
                            <a:rPr lang="en-US" i="1"/>
                          </m:ctrlPr>
                        </m:dPr>
                        <m:e>
                          <m:r>
                            <a:rPr lang="en-US" i="1"/>
                            <m:t>𝑥</m:t>
                          </m:r>
                          <m:r>
                            <a:rPr lang="en-US" i="1"/>
                            <m:t>,</m:t>
                          </m:r>
                          <m:r>
                            <a:rPr lang="en-US" i="1"/>
                            <m:t>𝑦</m:t>
                          </m:r>
                        </m:e>
                      </m:d>
                      <m:r>
                        <a:rPr lang="en-US" i="1"/>
                        <m:t>=</m:t>
                      </m:r>
                      <m:sSup>
                        <m:sSupPr>
                          <m:ctrlPr>
                            <a:rPr lang="en-US" i="1"/>
                          </m:ctrlPr>
                        </m:sSupPr>
                        <m:e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i="1"/>
                                  </m:ctrlPr>
                                </m:naryPr>
                                <m:sub>
                                  <m:r>
                                    <a:rPr lang="en-US" i="1"/>
                                    <m:t>𝑖</m:t>
                                  </m:r>
                                  <m:r>
                                    <a:rPr lang="en-US" i="1"/>
                                    <m:t>=1</m:t>
                                  </m:r>
                                </m:sub>
                                <m:sup>
                                  <m:r>
                                    <a:rPr lang="en-US" i="1"/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/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/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/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/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/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/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/>
                                        <m:t>𝑝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i="1"/>
                              </m:ctrlPr>
                            </m:fPr>
                            <m:num>
                              <m:r>
                                <a:rPr lang="en-US" i="1"/>
                                <m:t>1</m:t>
                              </m:r>
                            </m:num>
                            <m:den>
                              <m:r>
                                <a:rPr lang="en-US" i="1"/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81193" y="2228004"/>
                <a:ext cx="5422390" cy="4339052"/>
              </a:xfrm>
              <a:blipFill>
                <a:blip r:embed="rId3"/>
                <a:stretch>
                  <a:fillRect l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992737" y="2559860"/>
            <a:ext cx="3467445" cy="34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490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584237"/>
            <a:ext cx="11029615" cy="1497507"/>
          </a:xfrm>
        </p:spPr>
        <p:txBody>
          <a:bodyPr/>
          <a:lstStyle/>
          <a:p>
            <a:r>
              <a:rPr lang="sr-Latn-RS" dirty="0" smtClean="0"/>
              <a:t>IMPLEMENTACIJA KNN ALGORITMA KORIŠĆENJEM MAPREDUCE PROGRAMSKOG MODELA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30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Mapreduce programski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9643462" cy="3633047"/>
          </a:xfrm>
        </p:spPr>
        <p:txBody>
          <a:bodyPr/>
          <a:lstStyle/>
          <a:p>
            <a:r>
              <a:rPr lang="en-US" dirty="0" err="1"/>
              <a:t>programski</a:t>
            </a:r>
            <a:r>
              <a:rPr lang="en-US" dirty="0"/>
              <a:t> model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obradu</a:t>
            </a:r>
            <a:r>
              <a:rPr lang="en-US" dirty="0"/>
              <a:t> </a:t>
            </a:r>
            <a:r>
              <a:rPr lang="en-US" dirty="0" err="1"/>
              <a:t>velikih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u </a:t>
            </a:r>
            <a:r>
              <a:rPr lang="en-US" dirty="0" err="1"/>
              <a:t>distribuiranom</a:t>
            </a:r>
            <a:r>
              <a:rPr lang="en-US" dirty="0"/>
              <a:t> </a:t>
            </a:r>
            <a:r>
              <a:rPr lang="en-US" dirty="0" err="1" smtClean="0"/>
              <a:t>okruženju</a:t>
            </a:r>
            <a:endParaRPr lang="sr-Latn-RS" dirty="0" smtClean="0"/>
          </a:p>
          <a:p>
            <a:r>
              <a:rPr lang="sr-Latn-RS" dirty="0" smtClean="0"/>
              <a:t>sakriva detalje paralelizacije, distribucije podataka, balansiranja opterećenja i tolerancije grešaka</a:t>
            </a:r>
          </a:p>
          <a:p>
            <a:r>
              <a:rPr lang="sr-Latn-RS" dirty="0" smtClean="0"/>
              <a:t>Za </a:t>
            </a:r>
            <a:r>
              <a:rPr lang="en-US" dirty="0" err="1" smtClean="0"/>
              <a:t>izračunavanje</a:t>
            </a:r>
            <a:r>
              <a:rPr lang="en-US" dirty="0" smtClean="0"/>
              <a:t> </a:t>
            </a:r>
            <a:r>
              <a:rPr lang="sr-Latn-RS" dirty="0" smtClean="0"/>
              <a:t>uz pomoć</a:t>
            </a:r>
            <a:r>
              <a:rPr lang="en-US" dirty="0" smtClean="0"/>
              <a:t> </a:t>
            </a:r>
            <a:r>
              <a:rPr lang="en-US" dirty="0" err="1"/>
              <a:t>MapReduce</a:t>
            </a:r>
            <a:r>
              <a:rPr lang="en-US" dirty="0"/>
              <a:t> </a:t>
            </a:r>
            <a:r>
              <a:rPr lang="en-US" dirty="0" smtClean="0"/>
              <a:t>model</a:t>
            </a:r>
            <a:r>
              <a:rPr lang="sr-Latn-RS" dirty="0" smtClean="0"/>
              <a:t>a</a:t>
            </a:r>
            <a:r>
              <a:rPr lang="en-US" dirty="0" smtClean="0"/>
              <a:t>,</a:t>
            </a:r>
            <a:r>
              <a:rPr lang="sr-Latn-RS" dirty="0" smtClean="0"/>
              <a:t> kreiraju se </a:t>
            </a:r>
            <a:r>
              <a:rPr lang="en-US" dirty="0" err="1" smtClean="0"/>
              <a:t>funkcije</a:t>
            </a:r>
            <a:r>
              <a:rPr lang="en-US" dirty="0" smtClean="0"/>
              <a:t> </a:t>
            </a:r>
            <a:r>
              <a:rPr lang="en-US" i="1" dirty="0"/>
              <a:t>Map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i="1" dirty="0" smtClean="0"/>
              <a:t>Reduce</a:t>
            </a:r>
            <a:r>
              <a:rPr lang="sr-Latn-RS" i="1" dirty="0" smtClean="0"/>
              <a:t>:</a:t>
            </a:r>
          </a:p>
          <a:p>
            <a:pPr lvl="1"/>
            <a:r>
              <a:rPr lang="en-US" dirty="0"/>
              <a:t>map (</a:t>
            </a:r>
            <a:r>
              <a:rPr lang="en-US" dirty="0" err="1"/>
              <a:t>k1,v1</a:t>
            </a:r>
            <a:r>
              <a:rPr lang="en-US" dirty="0"/>
              <a:t>)  → list(</a:t>
            </a:r>
            <a:r>
              <a:rPr lang="en-US" dirty="0" err="1"/>
              <a:t>k2,v2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reduce (</a:t>
            </a:r>
            <a:r>
              <a:rPr lang="en-US" dirty="0" err="1"/>
              <a:t>k2,list</a:t>
            </a:r>
            <a:r>
              <a:rPr lang="en-US" dirty="0"/>
              <a:t>(</a:t>
            </a:r>
            <a:r>
              <a:rPr lang="en-US" dirty="0" err="1"/>
              <a:t>v2</a:t>
            </a:r>
            <a:r>
              <a:rPr lang="en-US" dirty="0"/>
              <a:t>) )  → list(</a:t>
            </a:r>
            <a:r>
              <a:rPr lang="en-US" dirty="0" err="1"/>
              <a:t>v2</a:t>
            </a:r>
            <a:r>
              <a:rPr lang="en-US" dirty="0" smtClean="0"/>
              <a:t>)</a:t>
            </a:r>
            <a:endParaRPr lang="sr-Latn-R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4855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apache hadoop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6595462" cy="4006542"/>
          </a:xfrm>
        </p:spPr>
        <p:txBody>
          <a:bodyPr/>
          <a:lstStyle/>
          <a:p>
            <a:r>
              <a:rPr lang="en-US" i="1" dirty="0"/>
              <a:t>open source </a:t>
            </a:r>
            <a:r>
              <a:rPr lang="en-US" i="1" dirty="0" smtClean="0"/>
              <a:t>framework</a:t>
            </a:r>
            <a:r>
              <a:rPr lang="en-US" dirty="0" smtClean="0"/>
              <a:t>,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služi</a:t>
            </a:r>
            <a:r>
              <a:rPr lang="en-US" dirty="0"/>
              <a:t> </a:t>
            </a:r>
            <a:r>
              <a:rPr lang="en-US" dirty="0" err="1"/>
              <a:t>za</a:t>
            </a:r>
            <a:r>
              <a:rPr lang="en-US" dirty="0"/>
              <a:t> </a:t>
            </a:r>
            <a:r>
              <a:rPr lang="en-US" dirty="0" err="1"/>
              <a:t>pisanje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izvršavanje</a:t>
            </a:r>
            <a:r>
              <a:rPr lang="en-US" dirty="0"/>
              <a:t> </a:t>
            </a:r>
            <a:r>
              <a:rPr lang="en-US" dirty="0" err="1"/>
              <a:t>distribuiranih</a:t>
            </a:r>
            <a:r>
              <a:rPr lang="en-US" dirty="0"/>
              <a:t> </a:t>
            </a:r>
            <a:r>
              <a:rPr lang="en-US" dirty="0" err="1"/>
              <a:t>aplikacija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obrađuju</a:t>
            </a:r>
            <a:r>
              <a:rPr lang="en-US" dirty="0"/>
              <a:t>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količine</a:t>
            </a:r>
            <a:r>
              <a:rPr lang="en-US" dirty="0"/>
              <a:t> </a:t>
            </a:r>
            <a:r>
              <a:rPr lang="en-US" dirty="0" err="1" smtClean="0"/>
              <a:t>podataka</a:t>
            </a:r>
            <a:endParaRPr lang="sr-Latn-RS" dirty="0" smtClean="0"/>
          </a:p>
          <a:p>
            <a:r>
              <a:rPr lang="sr-Latn-RS" dirty="0" smtClean="0"/>
              <a:t>Osnovne komponente:</a:t>
            </a:r>
          </a:p>
          <a:p>
            <a:pPr lvl="1"/>
            <a:r>
              <a:rPr lang="sr-Latn-RS" dirty="0" smtClean="0"/>
              <a:t>HDFS - </a:t>
            </a:r>
            <a:r>
              <a:rPr lang="en-US" i="1" dirty="0"/>
              <a:t>Hadoop Distributed File </a:t>
            </a:r>
            <a:r>
              <a:rPr lang="en-US" i="1" dirty="0" smtClean="0"/>
              <a:t>System</a:t>
            </a:r>
            <a:endParaRPr lang="sr-Latn-RS" i="1" dirty="0" smtClean="0"/>
          </a:p>
          <a:p>
            <a:pPr lvl="1"/>
            <a:r>
              <a:rPr lang="sr-Latn-RS" dirty="0" smtClean="0"/>
              <a:t>MapReduce</a:t>
            </a:r>
          </a:p>
          <a:p>
            <a:r>
              <a:rPr lang="en-US" dirty="0"/>
              <a:t>Hadoop </a:t>
            </a:r>
            <a:r>
              <a:rPr lang="en-US" dirty="0" err="1"/>
              <a:t>sistem</a:t>
            </a:r>
            <a:r>
              <a:rPr lang="en-US" dirty="0"/>
              <a:t> je </a:t>
            </a:r>
            <a:r>
              <a:rPr lang="en-US" dirty="0" err="1"/>
              <a:t>sačinjen</a:t>
            </a:r>
            <a:r>
              <a:rPr lang="en-US" dirty="0"/>
              <a:t> od </a:t>
            </a:r>
            <a:r>
              <a:rPr lang="en-US" i="1" dirty="0" err="1"/>
              <a:t>demona</a:t>
            </a:r>
            <a:r>
              <a:rPr lang="en-US" i="1" dirty="0"/>
              <a:t> - </a:t>
            </a:r>
            <a:r>
              <a:rPr lang="en-US" dirty="0" err="1"/>
              <a:t>procesa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se </a:t>
            </a:r>
            <a:r>
              <a:rPr lang="en-US" dirty="0" err="1"/>
              <a:t>izvršavanju</a:t>
            </a:r>
            <a:r>
              <a:rPr lang="en-US" dirty="0"/>
              <a:t> u </a:t>
            </a:r>
            <a:r>
              <a:rPr lang="en-US" dirty="0" err="1"/>
              <a:t>okviru</a:t>
            </a:r>
            <a:r>
              <a:rPr lang="en-US" dirty="0"/>
              <a:t> Hadoop </a:t>
            </a:r>
            <a:r>
              <a:rPr lang="en-US" dirty="0" err="1"/>
              <a:t>sistema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2524" y="2658032"/>
            <a:ext cx="4478286" cy="34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259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Hadoop aplikacija koja implementira knn algoritam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1" y="2078196"/>
            <a:ext cx="2785463" cy="562704"/>
          </a:xfrm>
        </p:spPr>
        <p:txBody>
          <a:bodyPr/>
          <a:lstStyle/>
          <a:p>
            <a:r>
              <a:rPr lang="sr-Latn-RS" dirty="0" smtClean="0"/>
              <a:t>primer test podataka: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37651" y="2021583"/>
            <a:ext cx="2785463" cy="56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trening podataka: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2" y="2585087"/>
            <a:ext cx="3771111" cy="1422354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4868886" y="2585087"/>
            <a:ext cx="2454228" cy="4006579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00685" y="4232980"/>
            <a:ext cx="2785463" cy="56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očekivani izlazni fajl: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 rotWithShape="1">
          <a:blip r:embed="rId5"/>
          <a:srcRect t="63020" r="45781" b="16423"/>
          <a:stretch/>
        </p:blipFill>
        <p:spPr>
          <a:xfrm>
            <a:off x="500685" y="4876572"/>
            <a:ext cx="3907682" cy="1570443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6"/>
          <a:srcRect r="49871"/>
          <a:stretch/>
        </p:blipFill>
        <p:spPr>
          <a:xfrm>
            <a:off x="7654349" y="3003140"/>
            <a:ext cx="3907681" cy="297805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7973578" y="2078196"/>
            <a:ext cx="2785463" cy="56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 smtClean="0"/>
              <a:t>primer ulaznog fajla: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35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1757" y="415751"/>
            <a:ext cx="9083210" cy="60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640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1071</TotalTime>
  <Words>781</Words>
  <Application>Microsoft Office PowerPoint</Application>
  <PresentationFormat>Widescreen</PresentationFormat>
  <Paragraphs>91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</vt:lpstr>
      <vt:lpstr>MapReduce implementacija KNN algoritma za klasifikaciju podataka</vt:lpstr>
      <vt:lpstr>KNN algoritam za klasifikaciju podataka</vt:lpstr>
      <vt:lpstr>PowerPoint Presentation</vt:lpstr>
      <vt:lpstr>Metrike za procenu udaljenosti instanci</vt:lpstr>
      <vt:lpstr>IMPLEMENTACIJA KNN ALGORITMA KORIŠĆENJEM MAPREDUCE PROGRAMSKOG MODELA</vt:lpstr>
      <vt:lpstr>Mapreduce programski model</vt:lpstr>
      <vt:lpstr>apache hadoop framework</vt:lpstr>
      <vt:lpstr>Hadoop aplikacija koja implementira knn algoritam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zaključak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implementacija KNN algoritma za klasifikaciju podataka</dc:title>
  <dc:creator>Windows User</dc:creator>
  <cp:lastModifiedBy>Windows User</cp:lastModifiedBy>
  <cp:revision>28</cp:revision>
  <dcterms:created xsi:type="dcterms:W3CDTF">2024-02-26T15:37:11Z</dcterms:created>
  <dcterms:modified xsi:type="dcterms:W3CDTF">2024-02-28T01:43:24Z</dcterms:modified>
</cp:coreProperties>
</file>