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59" r:id="rId1"/>
  </p:sldMasterIdLst>
  <p:notesMasterIdLst>
    <p:notesMasterId r:id="rId32"/>
  </p:notesMasterIdLst>
  <p:sldIdLst>
    <p:sldId id="542" r:id="rId2"/>
    <p:sldId id="519" r:id="rId3"/>
    <p:sldId id="520" r:id="rId4"/>
    <p:sldId id="496" r:id="rId5"/>
    <p:sldId id="521" r:id="rId6"/>
    <p:sldId id="522" r:id="rId7"/>
    <p:sldId id="523" r:id="rId8"/>
    <p:sldId id="524" r:id="rId9"/>
    <p:sldId id="498" r:id="rId10"/>
    <p:sldId id="510" r:id="rId11"/>
    <p:sldId id="530" r:id="rId12"/>
    <p:sldId id="531" r:id="rId13"/>
    <p:sldId id="533" r:id="rId14"/>
    <p:sldId id="511" r:id="rId15"/>
    <p:sldId id="525" r:id="rId16"/>
    <p:sldId id="512" r:id="rId17"/>
    <p:sldId id="545" r:id="rId18"/>
    <p:sldId id="514" r:id="rId19"/>
    <p:sldId id="534" r:id="rId20"/>
    <p:sldId id="535" r:id="rId21"/>
    <p:sldId id="536" r:id="rId22"/>
    <p:sldId id="546" r:id="rId23"/>
    <p:sldId id="537" r:id="rId24"/>
    <p:sldId id="538" r:id="rId25"/>
    <p:sldId id="548" r:id="rId26"/>
    <p:sldId id="547" r:id="rId27"/>
    <p:sldId id="540" r:id="rId28"/>
    <p:sldId id="518" r:id="rId29"/>
    <p:sldId id="539" r:id="rId30"/>
    <p:sldId id="54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708">
          <p15:clr>
            <a:srgbClr val="A4A3A4"/>
          </p15:clr>
        </p15:guide>
        <p15:guide id="4" pos="414">
          <p15:clr>
            <a:srgbClr val="A4A3A4"/>
          </p15:clr>
        </p15:guide>
        <p15:guide id="5" pos="654">
          <p15:clr>
            <a:srgbClr val="A4A3A4"/>
          </p15:clr>
        </p15:guide>
        <p15:guide id="6" pos="918">
          <p15:clr>
            <a:srgbClr val="A4A3A4"/>
          </p15:clr>
        </p15:guide>
        <p15:guide id="7" pos="5478">
          <p15:clr>
            <a:srgbClr val="A4A3A4"/>
          </p15:clr>
        </p15:guide>
        <p15:guide id="8" pos="3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4CB9D"/>
    <a:srgbClr val="0033CC"/>
    <a:srgbClr val="0066FF"/>
    <a:srgbClr val="62413A"/>
    <a:srgbClr val="79B146"/>
    <a:srgbClr val="6B9941"/>
    <a:srgbClr val="8F8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72" autoAdjust="0"/>
  </p:normalViewPr>
  <p:slideViewPr>
    <p:cSldViewPr>
      <p:cViewPr varScale="1">
        <p:scale>
          <a:sx n="65" d="100"/>
          <a:sy n="65" d="100"/>
        </p:scale>
        <p:origin x="1428" y="40"/>
      </p:cViewPr>
      <p:guideLst>
        <p:guide pos="2880"/>
        <p:guide orient="horz" pos="1014"/>
        <p:guide orient="horz" pos="708"/>
        <p:guide pos="414"/>
        <p:guide pos="654"/>
        <p:guide pos="918"/>
        <p:guide pos="547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AC9DD027-3067-454E-8EBC-92AB24B830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F30FF6BA-2542-44E1-A190-0328AAE891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FF9C74AA-CF13-48B7-9475-A0EFAD3F7D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785169A9-CC8F-4E3B-8921-DB1EE31821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277AE391-18AD-45E2-A668-85A8A441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54FD32-77F0-4584-8EBE-D6287C740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"/>
          <p:cNvSpPr>
            <a:spLocks noChangeArrowheads="1"/>
          </p:cNvSpPr>
          <p:nvPr/>
        </p:nvSpPr>
        <p:spPr bwMode="auto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21"/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Shape 22"/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Shape 23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E6094-9F5E-4498-8681-359D9C2B3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/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5721-873E-482E-9684-790514B19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179BAF4-6BBC-473C-919B-58262D08C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18871" marR="0" lvl="0" indent="-93471" algn="l" rtl="0">
              <a:spcBef>
                <a:spcPts val="1500"/>
              </a:spcBef>
              <a:buClr>
                <a:srgbClr val="007FA3"/>
              </a:buClr>
              <a:buSzPct val="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69913" marR="0" lvl="1" indent="-188912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/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6DA8E-474F-472D-9ED9-2CF3D9AA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56"/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Shape 57"/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Shape 58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dk1"/>
                </a:solidFill>
              </a:defRPr>
            </a:lvl1pPr>
          </a:lstStyle>
          <a:p>
            <a:pPr>
              <a:defRPr/>
            </a:pPr>
            <a:fld id="{187B1026-3396-49F5-A826-B19200FCF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3"/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hape 14"/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D3A15-94A8-4FF9-8350-9FCE648FC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/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/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9E9B-6192-4915-9239-F8B78E6B1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hape 13"/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4"/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08F97-9D79-4386-BAA7-8385D8B80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2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/>
          <p:cNvSpPr txBox="1">
            <a:spLocks noGrp="1"/>
          </p:cNvSpPr>
          <p:nvPr>
            <p:ph type="ftr" idx="10"/>
          </p:nvPr>
        </p:nvSpPr>
        <p:spPr/>
        <p:txBody>
          <a:bodyPr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" name="Shape 81"/>
          <p:cNvSpPr txBox="1">
            <a:spLocks noGrp="1"/>
          </p:cNvSpPr>
          <p:nvPr>
            <p:ph type="dt" idx="11"/>
          </p:nvPr>
        </p:nvSpPr>
        <p:spPr/>
        <p:txBody>
          <a:bodyPr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Shape 8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dk1"/>
                </a:solidFill>
              </a:defRPr>
            </a:lvl1pPr>
          </a:lstStyle>
          <a:p>
            <a:pPr>
              <a:defRPr/>
            </a:pPr>
            <a:fld id="{DCF45256-49E8-4D35-AB93-387FFA187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"/>
          <p:cNvSpPr txBox="1">
            <a:spLocks noGrp="1"/>
          </p:cNvSpPr>
          <p:nvPr>
            <p:ph type="title"/>
          </p:nvPr>
        </p:nvSpPr>
        <p:spPr bwMode="auto">
          <a:xfrm>
            <a:off x="457200" y="215900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>
              <a:sym typeface="Arial" panose="020B0604020202020204" pitchFamily="34" charset="0"/>
            </a:endParaRPr>
          </a:p>
        </p:txBody>
      </p:sp>
      <p:sp>
        <p:nvSpPr>
          <p:cNvPr id="1027" name="Shape 11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>
              <a:sym typeface="Arial" panose="020B0604020202020204" pitchFamily="34" charset="0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663" y="6172200"/>
            <a:ext cx="8596312" cy="234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3" y="112713"/>
            <a:ext cx="2133600" cy="182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3" y="112713"/>
            <a:ext cx="552450" cy="182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spcBef>
                <a:spcPts val="0"/>
              </a:spcBef>
              <a:buSzPct val="25000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7179BAF4-6BBC-473C-919B-58262D08C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56" r:id="rId1"/>
    <p:sldLayoutId id="2147483951" r:id="rId2"/>
    <p:sldLayoutId id="2147483957" r:id="rId3"/>
    <p:sldLayoutId id="2147483952" r:id="rId4"/>
    <p:sldLayoutId id="2147483958" r:id="rId5"/>
    <p:sldLayoutId id="2147483953" r:id="rId6"/>
    <p:sldLayoutId id="2147483954" r:id="rId7"/>
    <p:sldLayoutId id="2147483955" r:id="rId8"/>
    <p:sldLayoutId id="21474839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error-detec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ac.uk/sites/default/files/SSI-SoftwareEvaluationTutorial.pdf?_ga=2.151043705.1397792350.1628994929-1993141934.1628994929" TargetMode="External"/><Relationship Id="rId2" Type="http://schemas.openxmlformats.org/officeDocument/2006/relationships/hyperlink" Target="https://software.ac.uk/sites/default/files/SSI-SoftwareEvaluationCriteria.pdf?_ga=2.175681890.1397792350.1628994929-1993141934.1628994929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clidean_algorithm" TargetMode="External"/><Relationship Id="rId2" Type="http://schemas.openxmlformats.org/officeDocument/2006/relationships/hyperlink" Target="https://en.wikipedia.org/wiki/Long_di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%C3%B6del%27s_incompleteness_theorem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6223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IN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Computer Science An Overview</a:t>
            </a:r>
          </a:p>
        </p:txBody>
      </p:sp>
      <p:sp>
        <p:nvSpPr>
          <p:cNvPr id="7171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815975"/>
            <a:ext cx="8229600" cy="4794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  <a:r>
              <a:rPr lang="en-IN" altLang="en-US" baseline="30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</a:t>
            </a:r>
            <a:r>
              <a:rPr lang="en-IN" alt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Edition</a:t>
            </a:r>
          </a:p>
        </p:txBody>
      </p:sp>
      <p:sp>
        <p:nvSpPr>
          <p:cNvPr id="7172" name="Text Placeholder 3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Chapter 0</a:t>
            </a:r>
          </a:p>
        </p:txBody>
      </p:sp>
      <p:sp>
        <p:nvSpPr>
          <p:cNvPr id="7173" name="Text Placeholder 4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Introduction</a:t>
            </a:r>
          </a:p>
        </p:txBody>
      </p:sp>
      <p:pic>
        <p:nvPicPr>
          <p:cNvPr id="7" name="Shape 197" descr="Textbook Cover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5500" y="1600200"/>
            <a:ext cx="3663950" cy="457835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76200" dir="2700000" algn="tl" rotWithShape="0">
              <a:srgbClr val="000000">
                <a:alpha val="55686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Personal Computers</a:t>
            </a:r>
          </a:p>
        </p:txBody>
      </p:sp>
      <p:sp>
        <p:nvSpPr>
          <p:cNvPr id="184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09575" y="1447800"/>
            <a:ext cx="8229600" cy="4525963"/>
          </a:xfrm>
        </p:spPr>
        <p:txBody>
          <a:bodyPr/>
          <a:lstStyle/>
          <a:p>
            <a:pPr marL="942975" lvl="1" indent="-3841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Hobbyists built homemade computers</a:t>
            </a:r>
          </a:p>
          <a:p>
            <a:pPr marL="942975" lvl="1" indent="-3841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Apple Computer established in 1976.</a:t>
            </a:r>
          </a:p>
          <a:p>
            <a:pPr marL="942975" lvl="1" indent="-3841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IBM introduced the PC in 1981.</a:t>
            </a:r>
          </a:p>
          <a:p>
            <a:pPr marL="1333500" lvl="2" indent="-317500" eaLnBrk="1" hangingPunct="1">
              <a:buSzTx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Accepted by business</a:t>
            </a:r>
          </a:p>
          <a:p>
            <a:pPr marL="1333500" lvl="2" indent="-317500" eaLnBrk="1" hangingPunct="1">
              <a:buSzTx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Became the standard hardware design for most desktop computers</a:t>
            </a:r>
          </a:p>
          <a:p>
            <a:pPr marL="1333500" lvl="2" indent="-317500" eaLnBrk="1" hangingPunct="1">
              <a:buSzTx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Most PCs use software from Microsoft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End of the 20</a:t>
            </a:r>
            <a:r>
              <a:rPr lang="en-US" alt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Century</a:t>
            </a:r>
          </a:p>
        </p:txBody>
      </p:sp>
      <p:sp>
        <p:nvSpPr>
          <p:cNvPr id="194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95300" indent="-393700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Internet revolutionized communications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World Wide Web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Search Engines</a:t>
            </a:r>
          </a:p>
          <a:p>
            <a:pPr marL="495300" indent="-393700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Miniaturization of computing machines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Embedded (GPS, in automobile engines)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Smartphones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0.3 An Outline of Our Study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BD27D37-01A3-4F61-950A-579D98747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1:  Data Storage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2:  Data Manipulation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3:  Operating Systems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4:  Networks and the Internet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5:  Algorithms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6:  Programming </a:t>
            </a:r>
            <a:r>
              <a:rPr lang="en-US" sz="2000" dirty="0" smtClean="0"/>
              <a:t>Languages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7:  Software Engineering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8:  Data Abstractions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000" dirty="0"/>
              <a:t>Chapter 9:  Database Systems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0.4 The Overarching Themes of </a:t>
            </a:r>
            <a:b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Computer Science</a:t>
            </a:r>
          </a:p>
        </p:txBody>
      </p:sp>
      <p:sp>
        <p:nvSpPr>
          <p:cNvPr id="225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Computing technology is fundamental to being a part of the modern world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book will include applications and consequences of computer science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Seven “Big Ideas” that unite computer science: 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Algorithms, Abstraction, Creativity, Data, Programing, Internet and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Algorithms</a:t>
            </a:r>
          </a:p>
        </p:txBody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Computer Science is the science of algorithms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Draws from other subjects, including</a:t>
            </a:r>
          </a:p>
          <a:p>
            <a:pPr marL="914400" lvl="1" indent="-355600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Mathematics</a:t>
            </a:r>
          </a:p>
          <a:p>
            <a:pPr marL="914400" lvl="1" indent="-355600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Engineering</a:t>
            </a:r>
          </a:p>
          <a:p>
            <a:pPr marL="914400" lvl="1" indent="-355600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Psychology</a:t>
            </a:r>
          </a:p>
          <a:p>
            <a:pPr marL="914400" lvl="1" indent="-355600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Administration</a:t>
            </a:r>
          </a:p>
          <a:p>
            <a:pPr marL="914400" lvl="1" indent="-355600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Linguistics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19685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Figure 3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central role of algorithms in computer science</a:t>
            </a:r>
          </a:p>
        </p:txBody>
      </p:sp>
      <p:pic>
        <p:nvPicPr>
          <p:cNvPr id="24579" name="Picture 6" descr="Algorithms play a central role in computer science. Every aspect of software development is centered around the algorithm." title="Algorithms is in the center of a diagram with radiating lines to labels as follows, Limitations of, Execution of, Communication of, Representation of, Discovery of, Analysis of, and Application of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1905000"/>
            <a:ext cx="65532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Given the Central Role of Algorithms</a:t>
            </a:r>
          </a:p>
        </p:txBody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pPr marL="485775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Which problems can be solved by algorithmic processes?</a:t>
            </a:r>
          </a:p>
          <a:p>
            <a:pPr marL="972693" lvl="1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Virtually all, but consider what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Gödel's Incompleteness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Theorem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says – there is still work to be done to perfect areas such as game theory, AI+ML, text searching, resource threading, dealing with really large numbers.</a:t>
            </a:r>
          </a:p>
          <a:p>
            <a:pPr marL="485775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can characteristics of different algorithms be analyzed and compared? </a:t>
            </a:r>
          </a:p>
          <a:p>
            <a:pPr marL="972693" lvl="1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Computational complexity – time, storage, other resource usage and load.</a:t>
            </a:r>
          </a:p>
          <a:p>
            <a:pPr marL="485775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can algorithms be applied to produce intelligent behavior?</a:t>
            </a:r>
          </a:p>
          <a:p>
            <a:pPr marL="485775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does the application of algorithms affect society?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Given the Central Role of Algorithms</a:t>
            </a:r>
          </a:p>
        </p:txBody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pPr marL="485775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can algorithms be applied to produce intelligent behavior?</a:t>
            </a:r>
          </a:p>
          <a:p>
            <a:pPr marL="972693" lvl="1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AI+ML applications </a:t>
            </a:r>
          </a:p>
          <a:p>
            <a:pPr marL="1372743" lvl="2" indent="-384175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Natural Language Processing, </a:t>
            </a:r>
          </a:p>
          <a:p>
            <a:pPr marL="1372743" lvl="2" indent="-384175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Perception (Speech/Facial/Object Recognition)</a:t>
            </a:r>
          </a:p>
          <a:p>
            <a:pPr marL="1372743" lvl="2" indent="-384175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Motion/Manipulation (Robotics)</a:t>
            </a:r>
          </a:p>
          <a:p>
            <a:pPr marL="1372743" lvl="2" indent="-384175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Social Intelligence (think Alexa, Cortana, Siri)</a:t>
            </a:r>
          </a:p>
          <a:p>
            <a:pPr marL="485775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does the application of algorithms affect society?</a:t>
            </a:r>
          </a:p>
          <a:p>
            <a:pPr marL="972693" lvl="1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Everyday non-computer related, routine tasks (brushing teeth, making a sandwich)</a:t>
            </a:r>
          </a:p>
          <a:p>
            <a:pPr marL="972693" lvl="1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Help manage information overload (search filtering).</a:t>
            </a:r>
          </a:p>
          <a:p>
            <a:pPr marL="972693" lvl="1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IoT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Internet of Things (Smart Homes, Digitized Healthcare, Manufacturing and Agricultural applications)</a:t>
            </a:r>
          </a:p>
          <a:p>
            <a:pPr marL="972693" lvl="1" indent="-384175" eaLnBrk="1" hangingPunct="1">
              <a:lnSpc>
                <a:spcPct val="90000"/>
              </a:lnSpc>
              <a:buSzTx/>
              <a:buFontTx/>
              <a:buChar char="•"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Abstraction</a:t>
            </a:r>
          </a:p>
        </p:txBody>
      </p:sp>
      <p:sp>
        <p:nvSpPr>
          <p:cNvPr id="266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76250" indent="-374650" eaLnBrk="1" hangingPunct="1">
              <a:buSzTx/>
              <a:buFontTx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Abstraction: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The distinction between the external properties of an entity and the details of the entity’s internal composition</a:t>
            </a:r>
          </a:p>
          <a:p>
            <a:pPr marL="476250" indent="-374650" eaLnBrk="1" hangingPunct="1">
              <a:buSzTx/>
              <a:buFontTx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Abstract tool: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“component” that can be used without concern for the component’s internal properties 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One example: RPGs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Intention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Making a plan of one’s own creation in response to the current situation in the game world and one’s understanding of the game play options.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Perceivable Consequence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A clear reaction from the game world to the action of the player.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Others: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Combat, Cooperation, Conflict, Confusion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Creativity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92FE698-88B6-4655-A5DE-BA0CC8C54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76250" indent="-374650" eaLnBrk="1" fontAlgn="auto" hangingPunct="1">
              <a:spcAft>
                <a:spcPts val="0"/>
              </a:spcAft>
              <a:defRPr/>
            </a:pPr>
            <a:r>
              <a:rPr lang="en-US" sz="2400" dirty="0"/>
              <a:t>Computer science is inherently creative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Discovering and applying algorithms is a human activity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Extends existing forms of expression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Enables new modes of digital expression</a:t>
            </a:r>
          </a:p>
          <a:p>
            <a:pPr marL="476250" indent="-374650" eaLnBrk="1" fontAlgn="auto" hangingPunct="1">
              <a:spcAft>
                <a:spcPts val="0"/>
              </a:spcAft>
              <a:defRPr/>
            </a:pPr>
            <a:r>
              <a:rPr lang="en-US" sz="2400" dirty="0"/>
              <a:t>Creating large software systems is like conceiving a grand new </a:t>
            </a:r>
            <a:r>
              <a:rPr lang="en-US" sz="2400" dirty="0" smtClean="0"/>
              <a:t>sculpture or like architecting and building a new house.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Chapter 0: Introduction</a:t>
            </a:r>
          </a:p>
        </p:txBody>
      </p:sp>
      <p:sp>
        <p:nvSpPr>
          <p:cNvPr id="81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229600" cy="4525963"/>
          </a:xfrm>
        </p:spPr>
        <p:txBody>
          <a:bodyPr/>
          <a:lstStyle/>
          <a:p>
            <a:pPr marL="495300" indent="-393700" eaLnBrk="1" hangingPunct="1">
              <a:buSzTx/>
              <a:buFont typeface="Times" panose="02020603050405020304" pitchFamily="18" charset="0"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0.1 The Role of Algorithms</a:t>
            </a:r>
          </a:p>
          <a:p>
            <a:pPr marL="495300" indent="-393700" eaLnBrk="1" hangingPunct="1">
              <a:buSzTx/>
              <a:buFont typeface="Times" panose="02020603050405020304" pitchFamily="18" charset="0"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0.2 The History of Computing</a:t>
            </a:r>
          </a:p>
          <a:p>
            <a:pPr marL="495300" indent="-393700" eaLnBrk="1" hangingPunct="1">
              <a:buSzTx/>
              <a:buFont typeface="Times" panose="02020603050405020304" pitchFamily="18" charset="0"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0.3 An Outline of Our Study</a:t>
            </a:r>
          </a:p>
          <a:p>
            <a:pPr marL="495300" indent="-393700" eaLnBrk="1" hangingPunct="1">
              <a:buSzTx/>
              <a:buFont typeface="Times" panose="02020603050405020304" pitchFamily="18" charset="0"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0.4 The Overarching Themes of Computer Science</a:t>
            </a:r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514350" y="3643313"/>
            <a:ext cx="34671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7FA3"/>
              </a:buClr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Algorithms</a:t>
            </a:r>
          </a:p>
          <a:p>
            <a:pPr lvl="1" eaLnBrk="1" hangingPunct="1">
              <a:spcBef>
                <a:spcPct val="20000"/>
              </a:spcBef>
              <a:buClr>
                <a:srgbClr val="007FA3"/>
              </a:buClr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Abstraction</a:t>
            </a:r>
          </a:p>
          <a:p>
            <a:pPr lvl="1" eaLnBrk="1" hangingPunct="1">
              <a:spcBef>
                <a:spcPct val="20000"/>
              </a:spcBef>
              <a:buClr>
                <a:srgbClr val="007FA3"/>
              </a:buClr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Creativity</a:t>
            </a:r>
          </a:p>
          <a:p>
            <a:pPr lvl="1" eaLnBrk="1" hangingPunct="1">
              <a:spcBef>
                <a:spcPct val="20000"/>
              </a:spcBef>
              <a:buClr>
                <a:srgbClr val="007FA3"/>
              </a:buClr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</a:t>
            </a:r>
          </a:p>
        </p:txBody>
      </p:sp>
      <p:sp>
        <p:nvSpPr>
          <p:cNvPr id="8197" name="Rectangle 3"/>
          <p:cNvSpPr txBox="1">
            <a:spLocks noChangeArrowheads="1"/>
          </p:cNvSpPr>
          <p:nvPr/>
        </p:nvSpPr>
        <p:spPr bwMode="auto">
          <a:xfrm>
            <a:off x="3581400" y="3657600"/>
            <a:ext cx="3429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7FA3"/>
              </a:buClr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Programming</a:t>
            </a:r>
          </a:p>
          <a:p>
            <a:pPr lvl="1" eaLnBrk="1" hangingPunct="1">
              <a:spcBef>
                <a:spcPct val="20000"/>
              </a:spcBef>
              <a:buClr>
                <a:srgbClr val="007FA3"/>
              </a:buClr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Internet</a:t>
            </a:r>
          </a:p>
          <a:p>
            <a:pPr lvl="1" eaLnBrk="1" hangingPunct="1">
              <a:spcBef>
                <a:spcPct val="20000"/>
              </a:spcBef>
              <a:buClr>
                <a:srgbClr val="007FA3"/>
              </a:buClr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Data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74E5D80-C59F-493F-B294-2E9E86067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/>
              <a:t>Computers can represent any information that can be discretized </a:t>
            </a:r>
            <a:r>
              <a:rPr lang="en-US" sz="2400" dirty="0" smtClean="0"/>
              <a:t>(shown in a discrete quantity) and </a:t>
            </a:r>
            <a:r>
              <a:rPr lang="en-US" sz="2400" dirty="0"/>
              <a:t>digitized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/>
              <a:t>Algorithms process and transform data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Search for patterns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Create simulations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Generate knowledge and insight</a:t>
            </a:r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/>
              <a:t>Data is driving modern </a:t>
            </a:r>
            <a:r>
              <a:rPr lang="en-US" sz="2400" dirty="0" smtClean="0"/>
              <a:t>discovery – many companies are centralizing IT departments around data as their most valuable asset and resource and the new trend is to view “data as a product”.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Questions about Data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AE5ED2-AE62-4E32-AA5C-91B056732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/>
              <a:t>How do computers store data about common digital artifacts?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Data Types - Numbers</a:t>
            </a:r>
            <a:r>
              <a:rPr lang="en-US" sz="2000" dirty="0"/>
              <a:t>, </a:t>
            </a:r>
            <a:r>
              <a:rPr lang="en-US" sz="2000" dirty="0" smtClean="0"/>
              <a:t>Text/String, Boolean, Images, Sounds, Video (BLOB objects and file types)</a:t>
            </a:r>
            <a:endParaRPr lang="en-US" sz="2000" dirty="0"/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/>
              <a:t>How do computers approximate data about analog artifacts in the real world</a:t>
            </a:r>
            <a:r>
              <a:rPr lang="en-US" sz="2400" dirty="0" smtClean="0"/>
              <a:t>?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Analog: ex.-sound waves (not represented by numbers)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Digital: represented by series of 0s and 1s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ADC/DAC – Analog-to-Digital / Digital-to-Analog Converter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Examples – Speakers, Headphones, MP3 players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Data is stored as digital, but a ADC/DAC converts it to sound that can be heard and understood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Questions about Data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AE5ED2-AE62-4E32-AA5C-91B056732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How </a:t>
            </a:r>
            <a:r>
              <a:rPr lang="en-US" sz="2400" dirty="0"/>
              <a:t>do computers detect and prevent errors in data</a:t>
            </a:r>
            <a:r>
              <a:rPr lang="en-US" sz="2400" dirty="0" smtClean="0"/>
              <a:t>?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 number of different methods:</a:t>
            </a:r>
          </a:p>
          <a:p>
            <a:pPr marL="1372743" lvl="2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Parity Check and Parity Block</a:t>
            </a:r>
          </a:p>
          <a:p>
            <a:pPr marL="1372743" lvl="2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Checksum and Check Digit</a:t>
            </a:r>
          </a:p>
          <a:p>
            <a:pPr marL="1372743" lvl="2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Automatic Repeat Requests</a:t>
            </a:r>
          </a:p>
          <a:p>
            <a:pPr marL="1372743" lvl="2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Echo Check</a:t>
            </a:r>
          </a:p>
          <a:p>
            <a:pPr marL="1372743" lvl="2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ref</a:t>
            </a:r>
            <a:r>
              <a:rPr lang="en-US" sz="2000" dirty="0"/>
              <a:t>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www.computerscience.gcse.guru/theory/error-detection</a:t>
            </a:r>
            <a:r>
              <a:rPr lang="en-US" sz="2000" dirty="0" smtClean="0"/>
              <a:t> </a:t>
            </a:r>
            <a:endParaRPr lang="en-US" sz="2000" dirty="0"/>
          </a:p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/>
              <a:t>What are the ramifications or an ever-growing and interconnected universe of digital data</a:t>
            </a:r>
            <a:r>
              <a:rPr lang="en-US" sz="2400" dirty="0" smtClean="0"/>
              <a:t>?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Security, Privacy concerns (ex. – cloud computing, Big Data)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Digital Divide and Inequality (nations, individuals)</a:t>
            </a:r>
          </a:p>
          <a:p>
            <a:pPr marL="972693" lvl="1" indent="-384175"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Programming</a:t>
            </a:r>
          </a:p>
        </p:txBody>
      </p:sp>
      <p:sp>
        <p:nvSpPr>
          <p:cNvPr id="307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95300" indent="-393700" eaLnBrk="1" hangingPunct="1">
              <a:buSzTx/>
              <a:buFontTx/>
              <a:buChar char="•"/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Programming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broadly referred to as: 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Translating human intentions into executable algorithms</a:t>
            </a:r>
          </a:p>
          <a:p>
            <a:pPr marL="495300" indent="-393700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Computer hardware is capable of only simple algorithmic steps</a:t>
            </a:r>
          </a:p>
          <a:p>
            <a:pPr marL="495300" indent="-393700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Abstractions in a </a:t>
            </a: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programming language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allow humans to reason and encode solutions to complex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Questions about Programming</a:t>
            </a:r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76250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are programs built?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Software Development Life Cycle (SDLC)</a:t>
            </a:r>
          </a:p>
          <a:p>
            <a:pPr marL="476250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kind of errors can occur in programs?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Logic Errors, Runtime Errors, Syntax Errors</a:t>
            </a:r>
          </a:p>
          <a:p>
            <a:pPr marL="476250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are errors in programs found and repaired?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Unit Testing, QA Testing, Regression Testing, Automated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Questions about Programming</a:t>
            </a:r>
          </a:p>
        </p:txBody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76250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What are the effects of errors in modern programs?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Financial, Statistical, Legal</a:t>
            </a:r>
          </a:p>
          <a:p>
            <a:pPr marL="476250" indent="-374650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How are programs documented and evaluated?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Code commenting, User manuals, Document Governance</a:t>
            </a: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Evaluation: Criteria-based – focuses on quantitative assessment in terms of sustainability, maintainability, and usability.</a:t>
            </a:r>
          </a:p>
          <a:p>
            <a:pPr marL="1363218" lvl="2" indent="-374650" eaLnBrk="1" hangingPunct="1">
              <a:buSzTx/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https://software.ac.uk/sites/default/files/SSI-SoftwareEvaluationCriteria.pdf?_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ga=2.175681890.1397792350.1628994929-1993141934.1628994929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963168" lvl="1" indent="-374650" eaLnBrk="1" hangingPunct="1">
              <a:buSzTx/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Tutorial-based – focuses on usability of software in the form of a set of user experiences.</a:t>
            </a:r>
          </a:p>
          <a:p>
            <a:pPr marL="1363218" lvl="2" indent="-374650" eaLnBrk="1" hangingPunct="1">
              <a:buSzTx/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Example: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/>
              </a:rPr>
              <a:t>https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/>
              </a:rPr>
              <a:t>://software.ac.uk/sites/default/files/SSI-SoftwareEvaluationTutorial.pdf?_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/>
              </a:rPr>
              <a:t>ga=2.151043705.1397792350.1628994929-1993141934.1628994929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363218" lvl="2" indent="-374650" eaLnBrk="1" hangingPunct="1">
              <a:buSzTx/>
              <a:buFontTx/>
              <a:buChar char="•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descr="The SDLC (Software Development Life Cycle) describes the complete evolution of bringing a programmatic approach to solving a problem to realization."/>
          <p:cNvGrpSpPr/>
          <p:nvPr/>
        </p:nvGrpSpPr>
        <p:grpSpPr>
          <a:xfrm>
            <a:off x="533400" y="737419"/>
            <a:ext cx="8183159" cy="5448010"/>
            <a:chOff x="533400" y="737419"/>
            <a:chExt cx="8183159" cy="5448010"/>
          </a:xfrm>
        </p:grpSpPr>
        <p:pic>
          <p:nvPicPr>
            <p:cNvPr id="57348" name="Picture 4" descr="Software Development Life Cycle Models and Methodologie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8" r="30154"/>
            <a:stretch/>
          </p:blipFill>
          <p:spPr bwMode="auto">
            <a:xfrm>
              <a:off x="1981200" y="762000"/>
              <a:ext cx="5290017" cy="5423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Callout 1 6"/>
            <p:cNvSpPr/>
            <p:nvPr/>
          </p:nvSpPr>
          <p:spPr>
            <a:xfrm flipH="1">
              <a:off x="533400" y="737419"/>
              <a:ext cx="1600200" cy="609600"/>
            </a:xfrm>
            <a:prstGeom prst="borderCallout1">
              <a:avLst>
                <a:gd name="adj1" fmla="val 97782"/>
                <a:gd name="adj2" fmla="val 51698"/>
                <a:gd name="adj3" fmla="val 236693"/>
                <a:gd name="adj4" fmla="val -21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Deployment and Maintenance</a:t>
              </a:r>
              <a:endParaRPr lang="en-US" sz="1400" dirty="0"/>
            </a:p>
          </p:txBody>
        </p:sp>
        <p:sp>
          <p:nvSpPr>
            <p:cNvPr id="11" name="Line Callout 1 10"/>
            <p:cNvSpPr/>
            <p:nvPr/>
          </p:nvSpPr>
          <p:spPr>
            <a:xfrm flipH="1">
              <a:off x="7040159" y="5410200"/>
              <a:ext cx="1676400" cy="609600"/>
            </a:xfrm>
            <a:prstGeom prst="borderCallout1">
              <a:avLst>
                <a:gd name="adj1" fmla="val 57459"/>
                <a:gd name="adj2" fmla="val 99205"/>
                <a:gd name="adj3" fmla="val -32662"/>
                <a:gd name="adj4" fmla="val 1518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Coding and Database Creation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93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Internet</a:t>
            </a:r>
          </a:p>
        </p:txBody>
      </p:sp>
      <p:sp>
        <p:nvSpPr>
          <p:cNvPr id="3277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Profound impact in the way information is: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Stored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Retrieved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Shared 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Privacy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Impact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DD2C233-1B0B-4AA9-A9F9-BC569B875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fontAlgn="auto" hangingPunct="1">
              <a:spcAft>
                <a:spcPts val="0"/>
              </a:spcAft>
              <a:defRPr/>
            </a:pPr>
            <a:r>
              <a:rPr lang="en-US" sz="2400" dirty="0"/>
              <a:t>Social, ethical, legal impacts including: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Security concerns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Issues of software ownership and liabilities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Social impact of database technology</a:t>
            </a:r>
          </a:p>
          <a:p>
            <a:pPr marL="904875" lvl="1" indent="-346075" eaLnBrk="1" fontAlgn="auto" hangingPunct="1">
              <a:spcAft>
                <a:spcPts val="0"/>
              </a:spcAft>
              <a:defRPr/>
            </a:pPr>
            <a:r>
              <a:rPr lang="en-US" sz="2400" dirty="0"/>
              <a:t>Consequences of artificial intelligence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Impact explored through “Social Issues” questions</a:t>
            </a:r>
          </a:p>
        </p:txBody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Social Issues questions are meant to increase awareness of: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Various stakeholders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Alternatives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Short term and long term consequences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Character-based ethics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“Who do I want to be?” “What is the most morally desirable goal for all involved?”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Helps us to become more aware, insightful, and sensitive to the issues involved.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0.1 The Role of Algorithms</a:t>
            </a:r>
          </a:p>
        </p:txBody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Algorithm: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set of steps that defines how a task is performed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Program: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 representation of an algorithm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Programming: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The process of developing a program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Software: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Programs and the algorithms they represent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Hardware: 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machinery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Lesson 1 – Week’s Activities</a:t>
            </a:r>
          </a:p>
        </p:txBody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Complete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Course Entry Quiz and Academic Integrity 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Quiz.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Go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through Getting Started and Course Resources pages on Blackboard site.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Post to Class Introductions forum.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Read Chapter 0 in textbook.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Install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PyCharm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IDE – Course Resources page</a:t>
            </a:r>
          </a:p>
          <a:p>
            <a:pPr marL="972693" lvl="1" indent="-384175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Installing Python Tutorial (part of Lab 1)</a:t>
            </a:r>
          </a:p>
          <a:p>
            <a:pPr marL="972693" lvl="1" indent="-384175" eaLnBrk="1" hangingPunct="1">
              <a:buSzTx/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Using Python Tutorial (part of Lab 1)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Complete Lab 1 (see due date on Course Schedule)</a:t>
            </a:r>
          </a:p>
        </p:txBody>
      </p:sp>
    </p:spTree>
    <p:extLst>
      <p:ext uri="{BB962C8B-B14F-4D97-AF65-F5344CB8AC3E}">
        <p14:creationId xmlns:p14="http://schemas.microsoft.com/office/powerpoint/2010/main" val="2594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77838" y="6858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Figure 1</a:t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Algorithm to determine an average test score.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35" y="1905000"/>
            <a:ext cx="7905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Description: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algorithm assumes that its input consists of 5 positive integers and proceeds to compute the average of these 5 values.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Procedure: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1. Get the five test scores.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 the five values as 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score3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score4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score5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2. Add the five test scores (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score1+score2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score3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score4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score5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 the value as 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sum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3. Divide the sum by the number of scores input. (</a:t>
            </a:r>
            <a:r>
              <a:rPr lang="en-US" sz="1600" b="1" dirty="0" smtClean="0">
                <a:latin typeface="Consolas" panose="020B0609020204030204" pitchFamily="49" charset="0"/>
                <a:cs typeface="Calibri" panose="020F0502020204030204" pitchFamily="34" charset="0"/>
              </a:rPr>
              <a:t>sum/5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History of Algorithms</a:t>
            </a:r>
          </a:p>
        </p:txBody>
      </p:sp>
      <p:sp>
        <p:nvSpPr>
          <p:cNvPr id="122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315321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study of algorithms was originally a subject in mathematics.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Early examples of algorithms</a:t>
            </a:r>
          </a:p>
          <a:p>
            <a:pPr marL="895350" lvl="1" indent="-336550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division algorithm</a:t>
            </a:r>
          </a:p>
          <a:p>
            <a:pPr marL="1295400" lvl="2" indent="-336550" eaLnBrk="1" hangingPunct="1">
              <a:buSzTx/>
              <a:buFontTx/>
              <a:buChar char="–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https://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en.wikipedia.org/wiki/Long_division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(under “Method”, look at example and then the breakdown of steps that follows)</a:t>
            </a:r>
          </a:p>
          <a:p>
            <a:pPr marL="895350" lvl="1" indent="-336550" eaLnBrk="1" hangingPunct="1">
              <a:buSzTx/>
              <a:buFontTx/>
              <a:buChar char="–"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Euclidean Algorithm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(computing GCD of 2 integers)</a:t>
            </a:r>
          </a:p>
          <a:p>
            <a:pPr marL="1295400" lvl="2" indent="-336550" eaLnBrk="1" hangingPunct="1">
              <a:buSzTx/>
              <a:buFontTx/>
              <a:buChar char="–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ref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/>
              </a:rPr>
              <a:t>https://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/>
              </a:rPr>
              <a:t>en.wikipedia.org/wiki/Euclidean_algorithm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(under “Description” read the “Procedure” portion for the step process)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Gödel's Incompleteness Theorem</a:t>
            </a: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972693" lvl="1" indent="-384175" eaLnBrk="1" hangingPunct="1">
              <a:buSzTx/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Says that some problems cannot be solved by algorithms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- that the ability to find a complete and consistent set of axioms for all mathematics is impossible.</a:t>
            </a:r>
          </a:p>
          <a:p>
            <a:pPr marL="972693" lvl="1" indent="-384175" eaLnBrk="1" hangingPunct="1">
              <a:buSzTx/>
              <a:buFontTx/>
              <a:buChar char="•"/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ref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  <a:hlinkClick r:id="rId4"/>
              </a:rPr>
              <a:t>https://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  <a:hlinkClick r:id="rId4"/>
              </a:rPr>
              <a:t>en.wikipedia.org/wiki/G%C3%B6del%27s_incompleteness_theorems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0.2 The History of Computing</a:t>
            </a:r>
          </a:p>
        </p:txBody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Early computing devices</a:t>
            </a:r>
          </a:p>
          <a:p>
            <a:pPr marL="895350" lvl="1" indent="-336550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Abacus: positions of beads represent numbers</a:t>
            </a:r>
          </a:p>
          <a:p>
            <a:pPr marL="895350" lvl="1" indent="-336550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Gear-based machines (1600s-1800s)</a:t>
            </a:r>
          </a:p>
          <a:p>
            <a:pPr marL="1352550" lvl="2" indent="-336550" eaLnBrk="1" hangingPunct="1">
              <a:buSzTx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Positions of gears represent numbers</a:t>
            </a:r>
          </a:p>
          <a:p>
            <a:pPr marL="1352550" lvl="2" indent="-336550" eaLnBrk="1" hangingPunct="1">
              <a:buSzTx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Blaise Pascal, Wilhelm Leibniz, Charles Babbage</a:t>
            </a:r>
          </a:p>
        </p:txBody>
      </p:sp>
      <p:pic>
        <p:nvPicPr>
          <p:cNvPr id="5" name="Picture 1" descr="Chinese Wooden Abacus used for performing simple math calculations." title="An abacus contains 11 columns of beads with a section of 2 rows of beads over a second section of 5 rows of beads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858284"/>
            <a:ext cx="4095750" cy="22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2200" y="4281161"/>
            <a:ext cx="1953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Chinese Wooden Abacus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Early Data Storage</a:t>
            </a:r>
          </a:p>
        </p:txBody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95300" indent="-393700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Punched cards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First used in Jacquard Loom (1801) to store patterns for weaving cloth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Storage of programs in Babbage’s Analytical Engine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Popular through the 1970’s</a:t>
            </a:r>
          </a:p>
          <a:p>
            <a:pPr marL="495300" indent="-393700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Gear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Early Computers</a:t>
            </a:r>
          </a:p>
        </p:txBody>
      </p:sp>
      <p:sp>
        <p:nvSpPr>
          <p:cNvPr id="163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Based on mechanical relays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1940: Stibitz at Bell Laboratories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1944: Mark I: Howard Aiken and IBM at Harvard</a:t>
            </a:r>
          </a:p>
          <a:p>
            <a:pPr marL="485775" indent="-384175" eaLnBrk="1" hangingPunct="1">
              <a:buSzTx/>
              <a:buFontTx/>
              <a:buChar char="•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Based on vacuum tubes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1937-1941: Atanasoff-Berry at Iowa State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1940s: Colossus: secret German code-breaker</a:t>
            </a:r>
          </a:p>
          <a:p>
            <a:pPr marL="904875" lvl="1" indent="-346075" eaLnBrk="1" hangingPunct="1">
              <a:buSzTx/>
              <a:buFontTx/>
              <a:buChar char="–"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1940s: ENIAC: Mauchly &amp; Eckert at U. of Penn.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Figure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/>
            </a:r>
            <a:b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Three women operating the ENIAC’s main control panel</a:t>
            </a:r>
          </a:p>
        </p:txBody>
      </p:sp>
      <p:pic>
        <p:nvPicPr>
          <p:cNvPr id="17411" name="Picture 1" descr="Electronic Numerical Integrator and Calculator (ENIAC) was the first general purpose electronic digital computer." title="The E N I A C control panel is room sized, and contains multiple wire harnesses that three women are manipulating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1350963"/>
            <a:ext cx="7210425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 0 Lecture Slides.pot [Compatibility Mode]" id="{8864EB0E-44B3-4A0A-BB0F-F1D67CD76286}" vid="{C44D50CF-BF81-4B1A-96C1-A5207EC0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1553</Words>
  <Application>Microsoft Office PowerPoint</Application>
  <PresentationFormat>On-screen Show (4:3)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Noto Sans Symbols</vt:lpstr>
      <vt:lpstr>Times</vt:lpstr>
      <vt:lpstr>Times New Roman</vt:lpstr>
      <vt:lpstr>Wingdings</vt:lpstr>
      <vt:lpstr>ヒラギノ角ゴ Pro W3</vt:lpstr>
      <vt:lpstr>508 Lecture</vt:lpstr>
      <vt:lpstr>Computer Science An Overview</vt:lpstr>
      <vt:lpstr>Chapter 0: Introduction</vt:lpstr>
      <vt:lpstr>0.1 The Role of Algorithms</vt:lpstr>
      <vt:lpstr>Figure 1 Algorithm to determine an average test score.</vt:lpstr>
      <vt:lpstr>History of Algorithms</vt:lpstr>
      <vt:lpstr>0.2 The History of Computing</vt:lpstr>
      <vt:lpstr>Early Data Storage</vt:lpstr>
      <vt:lpstr>Early Computers</vt:lpstr>
      <vt:lpstr>Figure 2 Three women operating the ENIAC’s main control panel</vt:lpstr>
      <vt:lpstr>Personal Computers</vt:lpstr>
      <vt:lpstr>End of the 20th Century</vt:lpstr>
      <vt:lpstr>0.3 An Outline of Our Study</vt:lpstr>
      <vt:lpstr>0.4 The Overarching Themes of  Computer Science</vt:lpstr>
      <vt:lpstr>Algorithms</vt:lpstr>
      <vt:lpstr>Figure 3 The central role of algorithms in computer science</vt:lpstr>
      <vt:lpstr>Given the Central Role of Algorithms</vt:lpstr>
      <vt:lpstr>Given the Central Role of Algorithms</vt:lpstr>
      <vt:lpstr>Abstraction</vt:lpstr>
      <vt:lpstr>Creativity</vt:lpstr>
      <vt:lpstr>Data</vt:lpstr>
      <vt:lpstr>Questions about Data</vt:lpstr>
      <vt:lpstr>Questions about Data</vt:lpstr>
      <vt:lpstr>Programming</vt:lpstr>
      <vt:lpstr>Questions about Programming</vt:lpstr>
      <vt:lpstr>Questions about Programming</vt:lpstr>
      <vt:lpstr>PowerPoint Presentation</vt:lpstr>
      <vt:lpstr>Internet</vt:lpstr>
      <vt:lpstr>Impact</vt:lpstr>
      <vt:lpstr>Impact explored through “Social Issues” questions</vt:lpstr>
      <vt:lpstr>Lesson 1 – Week’s Activities</vt:lpstr>
    </vt:vector>
  </TitlesOfParts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</dc:title>
  <dc:subject>Introduction</dc:subject>
  <dc:creator>J. Glenn Brookshear</dc:creator>
  <cp:lastModifiedBy>Curtis Knowles</cp:lastModifiedBy>
  <cp:revision>294</cp:revision>
  <dcterms:created xsi:type="dcterms:W3CDTF">2004-06-20T19:52:17Z</dcterms:created>
  <dcterms:modified xsi:type="dcterms:W3CDTF">2021-08-15T03:17:09Z</dcterms:modified>
</cp:coreProperties>
</file>